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5143500" type="screen16x9"/>
  <p:notesSz cx="6858000" cy="9144000"/>
  <p:embeddedFontLst>
    <p:embeddedFont>
      <p:font typeface="Merriweather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BC6A0E-7A60-48FA-9368-8B3D4CA4E48F}">
  <a:tblStyle styleId="{DFBC6A0E-7A60-48FA-9368-8B3D4CA4E4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26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56a1ed1f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56a1ed1f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fd6920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fd69203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56a1ed1f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56a1ed1f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56a1ed1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56a1ed1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71b6aa6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71b6aa6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664e17217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a664e17217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56a1ed1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56a1ed1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6fcc32d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6fcc32d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6fcc32db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6fcc32db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6fcc32db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6fcc32db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53651ff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53651ff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6ede9fac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6ede9fac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6fcc32d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6fcc32db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56a1ed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56a1ed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63e850d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63e850d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63e850d8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63e850d8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63e850d8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63e850d8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63e850d8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63e850d8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56a1ed1f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56a1ed1f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6ede9fa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6ede9fa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F3E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she.berkeley.edu/seru/about-seru/ugseru-survey-desig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iversityofcalifornia.edu/infocenter/completion-and-response-rates-uc-survey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iversityofcalifornia.edu/infocenter/completion-and-response-rates-uc-survey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niversityofcalifornia.edu/infocenter/ucues-data-tables-2018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universityofcalifornia.edu/infocenter/ucues-longitudina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25875" y="406100"/>
            <a:ext cx="6878700" cy="11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"/>
                <a:ea typeface="Merriweather"/>
                <a:cs typeface="Merriweather"/>
                <a:sym typeface="Merriweather"/>
              </a:rPr>
              <a:t>Does Student Experience Matter? </a:t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86800" y="3131050"/>
            <a:ext cx="779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Tongshan Chang, UC Office of the President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William Armstrong, Sophia Corona, UC San Diego 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Bryan Tan, Bullis High School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California Association for Institutional Research 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Virtual Conference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November xx, 2020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800" y="1455175"/>
            <a:ext cx="5340180" cy="16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endParaRPr sz="1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19025" y="392365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19025" y="41956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319025" y="446770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725875" y="858575"/>
            <a:ext cx="5741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Listening to the Student Voice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1454700" y="409425"/>
            <a:ext cx="875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Undergraduate Experience Data Use at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UC San Diego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454700" y="1398000"/>
            <a:ext cx="8520600" cy="4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WASC Learning Competencies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Basic Needs (Food, Housing)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Residential Life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Advising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Counseling and Psychological Services (CAPS)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Student Engagement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Student Satisfaction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348875" y="13957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X</a:t>
            </a:r>
            <a:endParaRPr sz="13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67" name="Google Shape;167;p22"/>
          <p:cNvCxnSpPr/>
          <p:nvPr/>
        </p:nvCxnSpPr>
        <p:spPr>
          <a:xfrm>
            <a:off x="1246000" y="249200"/>
            <a:ext cx="0" cy="4744800"/>
          </a:xfrm>
          <a:prstGeom prst="straightConnector1">
            <a:avLst/>
          </a:prstGeom>
          <a:noFill/>
          <a:ln w="9525" cap="flat" cmpd="sng">
            <a:solidFill>
              <a:srgbClr val="E9C14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2"/>
          <p:cNvSpPr/>
          <p:nvPr/>
        </p:nvSpPr>
        <p:spPr>
          <a:xfrm>
            <a:off x="538325" y="39136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538325" y="4185700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538325" y="445772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UCUES at UC San Diego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311700" y="1173425"/>
            <a:ext cx="8832300" cy="40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Satisfaction: Academic, Social, GPA, Affordability, Other Metrics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50" y="1673563"/>
            <a:ext cx="4479201" cy="33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150" y="1673575"/>
            <a:ext cx="4399851" cy="33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XI</a:t>
            </a:r>
            <a:endParaRPr sz="13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0" name="Google Shape;180;p23"/>
          <p:cNvSpPr/>
          <p:nvPr/>
        </p:nvSpPr>
        <p:spPr>
          <a:xfrm rot="-5400000">
            <a:off x="8024950" y="26205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 rot="-5400000">
            <a:off x="8296975" y="262050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 rot="-5400000">
            <a:off x="8569000" y="26205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212150" y="731775"/>
            <a:ext cx="88752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Initiatives, Programs, and Services in Response to UCUES Data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311700" y="1250175"/>
            <a:ext cx="8520600" cy="3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75000"/>
              </a:lnSpc>
              <a:buClr>
                <a:schemeClr val="dk1"/>
              </a:buClr>
              <a:buSzPts val="1100"/>
            </a:pPr>
            <a:endParaRPr lang="en" sz="1400" dirty="0" smtClean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indent="-285750">
              <a:lnSpc>
                <a:spcPct val="75000"/>
              </a:lnSpc>
              <a:buClr>
                <a:schemeClr val="dk1"/>
              </a:buClr>
              <a:buSzPct val="100000"/>
            </a:pPr>
            <a:r>
              <a:rPr lang="en" sz="1400" dirty="0" smtClean="0">
                <a:latin typeface="Merriweather"/>
                <a:ea typeface="Merriweather"/>
                <a:cs typeface="Merriweather"/>
                <a:sym typeface="Merriweather"/>
              </a:rPr>
              <a:t>Undergraduate </a:t>
            </a:r>
            <a:r>
              <a:rPr lang="en" sz="1400" dirty="0">
                <a:latin typeface="Merriweather"/>
                <a:ea typeface="Merriweather"/>
                <a:cs typeface="Merriweather"/>
                <a:sym typeface="Merriweather"/>
              </a:rPr>
              <a:t>Student Experiences and Satisfaction Committee:</a:t>
            </a:r>
            <a:endParaRPr sz="1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Merriweather"/>
                <a:ea typeface="Merriweather"/>
                <a:cs typeface="Merriweather"/>
                <a:sym typeface="Merriweather"/>
              </a:rPr>
              <a:t>	Convocation</a:t>
            </a:r>
            <a:endParaRPr sz="1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Merriweather"/>
                <a:ea typeface="Merriweather"/>
                <a:cs typeface="Merriweather"/>
                <a:sym typeface="Merriweather"/>
              </a:rPr>
              <a:t>	Bear Garden</a:t>
            </a:r>
            <a:endParaRPr sz="1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45720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latin typeface="Merriweather"/>
                <a:ea typeface="Merriweather"/>
                <a:cs typeface="Merriweather"/>
                <a:sym typeface="Merriweather"/>
              </a:rPr>
              <a:t>Unifying Campus Events</a:t>
            </a:r>
            <a:endParaRPr sz="1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r>
              <a:rPr lang="en" sz="1400" dirty="0">
                <a:latin typeface="Merriweather"/>
                <a:ea typeface="Merriweather"/>
                <a:cs typeface="Merriweather"/>
                <a:sym typeface="Merriweather"/>
              </a:rPr>
              <a:t>Triton Food Pantry-2016  </a:t>
            </a:r>
            <a:endParaRPr sz="1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latin typeface="Merriweather"/>
                <a:ea typeface="Merriweather"/>
                <a:cs typeface="Merriweather"/>
                <a:sym typeface="Merriweather"/>
              </a:rPr>
              <a:t>Food Security   UCSD UCUES Found Approximately </a:t>
            </a:r>
            <a:r>
              <a:rPr lang="en" sz="1400" b="1" dirty="0">
                <a:latin typeface="Merriweather"/>
                <a:ea typeface="Merriweather"/>
                <a:cs typeface="Merriweather"/>
                <a:sym typeface="Merriweather"/>
              </a:rPr>
              <a:t>41% Food Insecure (UC-44%) </a:t>
            </a:r>
            <a:endParaRPr sz="1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r>
              <a:rPr lang="en" sz="1400" dirty="0">
                <a:latin typeface="Merriweather"/>
                <a:ea typeface="Merriweather"/>
                <a:cs typeface="Merriweather"/>
                <a:sym typeface="Merriweather"/>
              </a:rPr>
              <a:t>HUB Basic Needs Center</a:t>
            </a:r>
            <a:endParaRPr sz="1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" sz="1400" dirty="0" smtClean="0">
                <a:latin typeface="Merriweather"/>
                <a:ea typeface="Merriweather"/>
                <a:cs typeface="Merriweather"/>
                <a:sym typeface="Merriweather"/>
              </a:rPr>
              <a:t>Homeless: Approximately </a:t>
            </a:r>
            <a:r>
              <a:rPr lang="en" sz="1400" dirty="0">
                <a:latin typeface="Merriweather"/>
                <a:ea typeface="Merriweather"/>
                <a:cs typeface="Merriweather"/>
                <a:sym typeface="Merriweather"/>
              </a:rPr>
              <a:t>5% UCSD Undergraduates Homeless (UC-5%)</a:t>
            </a:r>
            <a:endParaRPr sz="1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indent="-285750">
              <a:lnSpc>
                <a:spcPct val="75000"/>
              </a:lnSpc>
              <a:spcBef>
                <a:spcPts val="1600"/>
              </a:spcBef>
            </a:pPr>
            <a:r>
              <a:rPr lang="en" sz="1400" dirty="0">
                <a:latin typeface="Merriweather"/>
                <a:ea typeface="Merriweather"/>
                <a:cs typeface="Merriweather"/>
                <a:sym typeface="Merriweather"/>
              </a:rPr>
              <a:t>Triton Transfer Center and Transfer Housing</a:t>
            </a:r>
            <a:endParaRPr sz="1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457200" algn="l" rtl="0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129575" y="175875"/>
            <a:ext cx="518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XII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1" name="Google Shape;191;p24"/>
          <p:cNvSpPr/>
          <p:nvPr/>
        </p:nvSpPr>
        <p:spPr>
          <a:xfrm rot="-5400000">
            <a:off x="806130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4"/>
          <p:cNvSpPr/>
          <p:nvPr/>
        </p:nvSpPr>
        <p:spPr>
          <a:xfrm rot="-5400000">
            <a:off x="8333325" y="3090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"/>
          <p:cNvSpPr/>
          <p:nvPr/>
        </p:nvSpPr>
        <p:spPr>
          <a:xfrm rot="-5400000">
            <a:off x="860535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1073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erriweather"/>
                <a:ea typeface="Merriweather"/>
                <a:cs typeface="Merriweather"/>
                <a:sym typeface="Merriweather"/>
              </a:rPr>
              <a:t>College student perspective on college experience</a:t>
            </a:r>
            <a:endParaRPr sz="2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111950" y="2856625"/>
            <a:ext cx="87489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●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How did UCUES research contribute to my decision?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Major Satisfaction 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Campus Climate 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Happiness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Prestige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1111950" y="1082975"/>
            <a:ext cx="7873800" cy="16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●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The Benefit of Pre-College Programs 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EAOP - Early Academic Outreach Program 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EAOP Events 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Presentations from UC Representatives 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129575" y="175875"/>
            <a:ext cx="518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XIII</a:t>
            </a:r>
            <a:endParaRPr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03" name="Google Shape;203;p25"/>
          <p:cNvCxnSpPr/>
          <p:nvPr/>
        </p:nvCxnSpPr>
        <p:spPr>
          <a:xfrm>
            <a:off x="834425" y="199350"/>
            <a:ext cx="0" cy="4744800"/>
          </a:xfrm>
          <a:prstGeom prst="straightConnector1">
            <a:avLst/>
          </a:prstGeom>
          <a:noFill/>
          <a:ln w="9525" cap="flat" cmpd="sng">
            <a:solidFill>
              <a:srgbClr val="E9C14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25"/>
          <p:cNvSpPr/>
          <p:nvPr/>
        </p:nvSpPr>
        <p:spPr>
          <a:xfrm>
            <a:off x="319025" y="398345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319025" y="42554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319025" y="452750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What can UCUES continue to work on?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○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UCSD lacks school spirit - unite the 7 colleges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○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Improve Campus Climate for underrepresented students - ex. Summer Bridge, Resource Centers, Living Learning Communities, etc.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College student perspective on college experience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311700" y="2874075"/>
            <a:ext cx="87291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●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Is UCUES adaptable?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Accommodates to specific situations and student needs - COVID, Remote Learning, Food Insecurity, Housing Insecurity, etc. 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"/>
              <a:buChar char="○"/>
            </a:pPr>
            <a:r>
              <a:rPr lang="en" sz="1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UCUES is catered toward the experience of the student to enhance their time at UC</a:t>
            </a:r>
            <a:endParaRPr sz="1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" name="Google Shape;214;p26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29575" y="175875"/>
            <a:ext cx="518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XIV</a:t>
            </a:r>
            <a:endParaRPr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" name="Google Shape;216;p26"/>
          <p:cNvSpPr/>
          <p:nvPr/>
        </p:nvSpPr>
        <p:spPr>
          <a:xfrm rot="-5400000">
            <a:off x="806130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6"/>
          <p:cNvSpPr/>
          <p:nvPr/>
        </p:nvSpPr>
        <p:spPr>
          <a:xfrm rot="-5400000">
            <a:off x="8333325" y="3090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"/>
          <p:cNvSpPr/>
          <p:nvPr/>
        </p:nvSpPr>
        <p:spPr>
          <a:xfrm rot="-5400000">
            <a:off x="860535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346375" y="445025"/>
            <a:ext cx="8520600" cy="16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Why is UCUES important from a student perspective?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UCUES brings reality into perspective 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UCUES illustrates research to benefit us 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College student perspective on college experience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346375" y="1937125"/>
            <a:ext cx="87888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How has UCUES affected my own and my peers’ college experiences at UCSD? </a:t>
            </a:r>
            <a:endParaRPr sz="18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○"/>
            </a:pPr>
            <a:r>
              <a:rPr lang="en" sz="1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Need Programs - Basic Needs Hub</a:t>
            </a:r>
            <a:endParaRPr sz="18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○"/>
            </a:pPr>
            <a:r>
              <a:rPr lang="en" sz="1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First Gen Student Success Coaching</a:t>
            </a:r>
            <a:endParaRPr sz="18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○"/>
            </a:pPr>
            <a:r>
              <a:rPr lang="en" sz="1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Events - Recreation, Concerts, Panels</a:t>
            </a:r>
            <a:endParaRPr sz="18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○"/>
            </a:pPr>
            <a:r>
              <a:rPr lang="en" sz="1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rates on major, college, and prestige </a:t>
            </a:r>
            <a:endParaRPr sz="18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○"/>
            </a:pPr>
            <a:r>
              <a:rPr lang="en" sz="1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Campus Climate - Resource Centers, DEI, etc. </a:t>
            </a:r>
            <a:endParaRPr sz="18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○"/>
            </a:pPr>
            <a:r>
              <a:rPr lang="en" sz="18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Self Evaluation - tracking my progress as a student in my prefered profession</a:t>
            </a:r>
            <a:endParaRPr sz="18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None/>
            </a:pPr>
            <a:endParaRPr sz="18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129575" y="175875"/>
            <a:ext cx="518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XV</a:t>
            </a:r>
            <a:endParaRPr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" name="Google Shape;228;p27"/>
          <p:cNvSpPr/>
          <p:nvPr/>
        </p:nvSpPr>
        <p:spPr>
          <a:xfrm rot="-5400000">
            <a:off x="806130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 rot="-5400000">
            <a:off x="8333325" y="3090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 rot="-5400000">
            <a:off x="860535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192275" y="7598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erriweather"/>
                <a:ea typeface="Merriweather"/>
                <a:cs typeface="Merriweather"/>
                <a:sym typeface="Merriweather"/>
              </a:rPr>
              <a:t>Prospective student expectations for college experience</a:t>
            </a:r>
            <a:endParaRPr sz="2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311700" y="1447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Reviewed UCUES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Collected information about high school experience and expectations for college experience from my classmates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Identify some criteria important to you when making decisions about college.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do you want to college experience to be like for you?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do you want to learn in college?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are your expectation about the college community?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How do you think college will help with your future career plan?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Reflect my experience applying colleges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Suggestions for additional areas in UCUES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129575" y="175875"/>
            <a:ext cx="518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XVI</a:t>
            </a:r>
            <a:endParaRPr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9" name="Google Shape;239;p28"/>
          <p:cNvSpPr/>
          <p:nvPr/>
        </p:nvSpPr>
        <p:spPr>
          <a:xfrm rot="-5400000">
            <a:off x="806130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8"/>
          <p:cNvSpPr/>
          <p:nvPr/>
        </p:nvSpPr>
        <p:spPr>
          <a:xfrm rot="-5400000">
            <a:off x="8333325" y="3090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 rot="-5400000">
            <a:off x="860535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Prospective student expectations for college experience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311700" y="636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48" name="Google Shape;248;p29"/>
          <p:cNvGraphicFramePr/>
          <p:nvPr/>
        </p:nvGraphicFramePr>
        <p:xfrm>
          <a:off x="346463" y="677400"/>
          <a:ext cx="8451075" cy="4357015"/>
        </p:xfrm>
        <a:graphic>
          <a:graphicData uri="http://schemas.openxmlformats.org/drawingml/2006/table">
            <a:tbl>
              <a:tblPr>
                <a:noFill/>
                <a:tableStyleId>{DFBC6A0E-7A60-48FA-9368-8B3D4CA4E48F}</a:tableStyleId>
              </a:tblPr>
              <a:tblGrid>
                <a:gridCol w="147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Activities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 high school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Expectations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Class engagement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Class discussion,  bring up ideas, ask questions, make class presentations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Regular discussion and presentation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More opportunities of presentation.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Interaction with teachers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Outside of class about homework, and other things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Close connection with teachers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Easy to schedule time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Team work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 on team projects, study with a group of classmates outside of class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Groupworks both in class and outside school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Larger groups of teamwork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Class</a:t>
                      </a:r>
                      <a:endParaRPr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Small/large classes, taught by professor, graduate teaching assistants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Small classes taught by particular teacher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Small classes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Academics</a:t>
                      </a:r>
                      <a:endParaRPr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Class</a:t>
                      </a:r>
                      <a:endParaRPr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Basic subject classes, Elective classes, AP, Honors.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Freely chosen Classes, AP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Career oriented</a:t>
                      </a:r>
                      <a:endParaRPr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9" name="Google Shape;249;p29"/>
          <p:cNvSpPr/>
          <p:nvPr/>
        </p:nvSpPr>
        <p:spPr>
          <a:xfrm>
            <a:off x="99725" y="10590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99725" y="37792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99725" y="64995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Prospective student expectations for college experience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57" name="Google Shape;257;p30"/>
          <p:cNvGraphicFramePr/>
          <p:nvPr/>
        </p:nvGraphicFramePr>
        <p:xfrm>
          <a:off x="339075" y="712925"/>
          <a:ext cx="8574250" cy="4357015"/>
        </p:xfrm>
        <a:graphic>
          <a:graphicData uri="http://schemas.openxmlformats.org/drawingml/2006/table">
            <a:tbl>
              <a:tblPr>
                <a:noFill/>
                <a:tableStyleId>{DFBC6A0E-7A60-48FA-9368-8B3D4CA4E48F}</a:tableStyleId>
              </a:tblPr>
              <a:tblGrid>
                <a:gridCol w="14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Activities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 high school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Expectations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Research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Conduct my own research, assist faculty in their research, research internship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Research Projects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Broader research</a:t>
                      </a:r>
                      <a:endParaRPr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opportunities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Clubs and student organization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Student Government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Social Club: Debate Club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Athletic activities: Golf, Football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Variety of Clubs and activities.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Clubs and activities associated with society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Community services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Provide services to the elderly, primary school students, and etc.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Community service group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Still be engaged in Community service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Campus climate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Diverse student population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Mixed-raced Population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Larger population with talented students.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Competencies</a:t>
                      </a:r>
                      <a:endParaRPr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Leadership, communication, interpersonal skills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Bullis core values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Building on personal strength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8" name="Google Shape;258;p30"/>
          <p:cNvSpPr/>
          <p:nvPr/>
        </p:nvSpPr>
        <p:spPr>
          <a:xfrm>
            <a:off x="119650" y="8480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119650" y="35682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119650" y="62885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Prospective student expectations for college experience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6" name="Google Shape;266;p31"/>
          <p:cNvSpPr txBox="1">
            <a:spLocks noGrp="1"/>
          </p:cNvSpPr>
          <p:nvPr>
            <p:ph type="body" idx="1"/>
          </p:nvPr>
        </p:nvSpPr>
        <p:spPr>
          <a:xfrm>
            <a:off x="311700" y="15996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Suggestions for additional questions in UCUES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Provide information of how well students prepare for their future career?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How academic classes help them to prepare?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How does school activities help them to prepare?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does professors provide to help them?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aspects of opportunities does school offer students?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Do students reflect any discomfort in the school environment?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Do students experience or observe any unrespectful behaviors?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129575" y="175875"/>
            <a:ext cx="518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XIX</a:t>
            </a:r>
            <a:endParaRPr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9" name="Google Shape;269;p31"/>
          <p:cNvSpPr/>
          <p:nvPr/>
        </p:nvSpPr>
        <p:spPr>
          <a:xfrm rot="-5400000">
            <a:off x="807125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/>
          <p:nvPr/>
        </p:nvSpPr>
        <p:spPr>
          <a:xfrm rot="-5400000">
            <a:off x="8343275" y="3090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"/>
          <p:cNvSpPr/>
          <p:nvPr/>
        </p:nvSpPr>
        <p:spPr>
          <a:xfrm rot="-5400000">
            <a:off x="861530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64100" y="826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Outline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64100" y="1533475"/>
            <a:ext cx="85206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student experience data does UC collect, analyze and report?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II</a:t>
            </a:r>
            <a:endParaRPr sz="1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9" name="Google Shape;69;p14"/>
          <p:cNvSpPr/>
          <p:nvPr/>
        </p:nvSpPr>
        <p:spPr>
          <a:xfrm rot="-5400000">
            <a:off x="8170925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 rot="-5400000">
            <a:off x="8442950" y="3090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-5400000">
            <a:off x="8714975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464100" y="2075875"/>
            <a:ext cx="8233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How does UC San Diego use student experience survey data to help improve student basic needs, engagement, campus climate, student life, and learning outcomes? </a:t>
            </a:r>
            <a:endParaRPr sz="1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464100" y="3338775"/>
            <a:ext cx="80550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A UC student’s perspective of undergraduate experience </a:t>
            </a:r>
            <a:endParaRPr sz="1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64100" y="3932475"/>
            <a:ext cx="8194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A prospective college student’s expectations for undergraduate experience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11499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Does Student Experience Matter?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8" name="Google Shape;288;p33"/>
          <p:cNvSpPr txBox="1">
            <a:spLocks noGrp="1"/>
          </p:cNvSpPr>
          <p:nvPr>
            <p:ph type="body" idx="1"/>
          </p:nvPr>
        </p:nvSpPr>
        <p:spPr>
          <a:xfrm>
            <a:off x="11499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latin typeface="Merriweather"/>
                <a:ea typeface="Merriweather"/>
                <a:cs typeface="Merriweather"/>
                <a:sym typeface="Merriweather"/>
              </a:rPr>
              <a:t>Undergraduate and Prospective Students’ Perspective and expectation</a:t>
            </a:r>
            <a:r>
              <a:rPr lang="en" sz="160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-285750">
              <a:lnSpc>
                <a:spcPct val="150000"/>
              </a:lnSpc>
              <a:spcBef>
                <a:spcPts val="600"/>
              </a:spcBef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UCUES Major Satisfaction </a:t>
            </a:r>
            <a:endParaRPr lang="en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-285750">
              <a:lnSpc>
                <a:spcPct val="150000"/>
              </a:lnSpc>
              <a:spcBef>
                <a:spcPts val="600"/>
              </a:spcBef>
            </a:pPr>
            <a:r>
              <a:rPr lang="en" sz="1600" dirty="0" smtClean="0">
                <a:latin typeface="Merriweather"/>
                <a:ea typeface="Merriweather"/>
                <a:cs typeface="Merriweather"/>
                <a:sym typeface="Merriweather"/>
              </a:rPr>
              <a:t>Opportunities 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and Satisfaction for Student Engagement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-285750">
              <a:lnSpc>
                <a:spcPct val="150000"/>
              </a:lnSpc>
              <a:spcBef>
                <a:spcPts val="600"/>
              </a:spcBef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Experiences and Support Services  for First Generation Students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-285750">
              <a:lnSpc>
                <a:spcPct val="150000"/>
              </a:lnSpc>
              <a:spcBef>
                <a:spcPts val="600"/>
              </a:spcBef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How to Improve Undergraduate 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Life</a:t>
            </a:r>
          </a:p>
          <a:p>
            <a:pPr marL="0" indent="-285750">
              <a:lnSpc>
                <a:spcPct val="150000"/>
              </a:lnSpc>
              <a:spcBef>
                <a:spcPts val="600"/>
              </a:spcBef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High school also values similar experience </a:t>
            </a:r>
          </a:p>
          <a:p>
            <a:pPr marL="0" indent="-285750">
              <a:lnSpc>
                <a:spcPct val="150000"/>
              </a:lnSpc>
              <a:spcBef>
                <a:spcPts val="600"/>
              </a:spcBef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Students’ suggestions for future UCUES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endParaRPr lang="en" sz="1600" dirty="0" smtClean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129575" y="175875"/>
            <a:ext cx="518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XXI</a:t>
            </a:r>
            <a:endParaRPr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91" name="Google Shape;291;p33"/>
          <p:cNvCxnSpPr/>
          <p:nvPr/>
        </p:nvCxnSpPr>
        <p:spPr>
          <a:xfrm>
            <a:off x="910625" y="199350"/>
            <a:ext cx="0" cy="4744800"/>
          </a:xfrm>
          <a:prstGeom prst="straightConnector1">
            <a:avLst/>
          </a:prstGeom>
          <a:noFill/>
          <a:ln w="9525" cap="flat" cmpd="sng">
            <a:solidFill>
              <a:srgbClr val="E9C14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33"/>
          <p:cNvSpPr/>
          <p:nvPr/>
        </p:nvSpPr>
        <p:spPr>
          <a:xfrm>
            <a:off x="319025" y="406322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3"/>
          <p:cNvSpPr/>
          <p:nvPr/>
        </p:nvSpPr>
        <p:spPr>
          <a:xfrm>
            <a:off x="319025" y="4335250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3"/>
          <p:cNvSpPr/>
          <p:nvPr/>
        </p:nvSpPr>
        <p:spPr>
          <a:xfrm>
            <a:off x="319025" y="46072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98525" y="175875"/>
            <a:ext cx="5805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XXII</a:t>
            </a:r>
            <a:endParaRPr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01" name="Google Shape;3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75" y="1078000"/>
            <a:ext cx="7620000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/>
          <p:nvPr/>
        </p:nvSpPr>
        <p:spPr>
          <a:xfrm rot="-5400000">
            <a:off x="8148750" y="28762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4"/>
          <p:cNvSpPr/>
          <p:nvPr/>
        </p:nvSpPr>
        <p:spPr>
          <a:xfrm rot="-5400000">
            <a:off x="8420775" y="28762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"/>
          <p:cNvSpPr/>
          <p:nvPr/>
        </p:nvSpPr>
        <p:spPr>
          <a:xfrm rot="-5400000">
            <a:off x="8692800" y="28762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689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Undergraduate Experience Data at UC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5403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did experts say about student experience?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“The quality of education has long been a concern among undergraduate education researchers: at the very core of undergraduate education research is an implicit desire to create a high-quality educational experience for all students.” (Bowers &amp; Simmons, 2017)</a:t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“An alternate approach to defining academic quality focuses on fundamental course-level academic processes and describes the quality of such processes in terms of the level of academic demands or rigor expected of students.” (Braxton &amp;  Nordval, 1985)</a:t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</a:pPr>
            <a:r>
              <a:rPr lang="en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“Decades of studies show that college students learn more when they direct their efforts to a variety of educationally purposeful activities.” (George Kuh, 2003) </a:t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“Student involvement refers to the amount of physical and psychological energy that the student devotes to the academic experience.” (Astin, 1984)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III</a:t>
            </a:r>
            <a:endParaRPr sz="9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82" name="Google Shape;82;p15"/>
          <p:cNvCxnSpPr/>
          <p:nvPr/>
        </p:nvCxnSpPr>
        <p:spPr>
          <a:xfrm>
            <a:off x="578150" y="764650"/>
            <a:ext cx="0" cy="4096800"/>
          </a:xfrm>
          <a:prstGeom prst="straightConnector1">
            <a:avLst/>
          </a:prstGeom>
          <a:noFill/>
          <a:ln w="9525" cap="flat" cmpd="sng">
            <a:solidFill>
              <a:srgbClr val="E9C14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5"/>
          <p:cNvSpPr/>
          <p:nvPr/>
        </p:nvSpPr>
        <p:spPr>
          <a:xfrm>
            <a:off x="219350" y="397990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219350" y="425192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219350" y="4523950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1302300" y="52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Undergraduate Experience Data at UC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13023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student experience data does UC collect?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of California Undergraduate Experience Survey (UCUES)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Theoretical concept of UCUES/SERU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324" y="1979575"/>
            <a:ext cx="5780424" cy="26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2104575" y="4323375"/>
            <a:ext cx="7085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CSHE at UC Berkeley, survey concept matp </a:t>
            </a:r>
            <a:r>
              <a:rPr lang="en" sz="11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https://cshe.berkeley.edu/seru/about-seru/ugseru-survey-design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2819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IV</a:t>
            </a:r>
            <a:endParaRPr sz="13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5" name="Google Shape;95;p16"/>
          <p:cNvCxnSpPr/>
          <p:nvPr/>
        </p:nvCxnSpPr>
        <p:spPr>
          <a:xfrm>
            <a:off x="1100025" y="262725"/>
            <a:ext cx="6300" cy="4665000"/>
          </a:xfrm>
          <a:prstGeom prst="straightConnector1">
            <a:avLst/>
          </a:prstGeom>
          <a:noFill/>
          <a:ln w="9525" cap="flat" cmpd="sng">
            <a:solidFill>
              <a:srgbClr val="E9C14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6"/>
          <p:cNvSpPr/>
          <p:nvPr/>
        </p:nvSpPr>
        <p:spPr>
          <a:xfrm>
            <a:off x="471425" y="39293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471425" y="4201400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471425" y="447342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879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Undergraduate Experience Data at UC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879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UCUES data collection process and response rates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Administered to all undergraduate students every other year since 2004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Very high response rates and very representative (2020)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75" y="2450250"/>
            <a:ext cx="8210676" cy="182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466675" y="4568875"/>
            <a:ext cx="760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https://www.universityofcalifornia.edu/infocenter/completion-and-response-rates-uc-surveys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</a:t>
            </a:r>
            <a:endParaRPr sz="16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8" name="Google Shape;108;p17"/>
          <p:cNvSpPr/>
          <p:nvPr/>
        </p:nvSpPr>
        <p:spPr>
          <a:xfrm rot="-5400000">
            <a:off x="8133975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-5400000">
            <a:off x="8406000" y="3090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-5400000">
            <a:off x="8678025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879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Undergraduate Experience Data at UC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87900" y="1228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UCUES data collection process and response rates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Administered to all undergraduate students every other year since 2006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Very high response rates and very representative (2020)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00" y="2152850"/>
            <a:ext cx="8206800" cy="23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466675" y="4568875"/>
            <a:ext cx="760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https://www.universityofcalifornia.edu/infocenter/completion-and-response-rates-uc-surveys</a:t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VI</a:t>
            </a:r>
            <a:endParaRPr sz="13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0" name="Google Shape;120;p18"/>
          <p:cNvSpPr/>
          <p:nvPr/>
        </p:nvSpPr>
        <p:spPr>
          <a:xfrm rot="-5400000">
            <a:off x="8150675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 rot="-5400000">
            <a:off x="8422700" y="3090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 rot="-5400000">
            <a:off x="8694725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879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Undergraduate Experience Data at UC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879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UCUES data reporting and use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Data are shared, reported and used in many different ways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874" y="2294124"/>
            <a:ext cx="4143600" cy="22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4648200" y="4651475"/>
            <a:ext cx="4260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https://www.universityofcalifornia.edu/infocenter/ucues-longitudinal</a:t>
            </a:r>
            <a:endParaRPr sz="1000"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625" y="2294125"/>
            <a:ext cx="4419600" cy="2353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385275" y="4651475"/>
            <a:ext cx="42603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https://www.universityofcalifornia.edu/infocenter/ucues-data-tables-2018</a:t>
            </a:r>
            <a:endParaRPr sz="1000"/>
          </a:p>
        </p:txBody>
      </p:sp>
      <p:sp>
        <p:nvSpPr>
          <p:cNvPr id="133" name="Google Shape;133;p19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29575" y="175875"/>
            <a:ext cx="518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VII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" name="Google Shape;135;p19"/>
          <p:cNvSpPr/>
          <p:nvPr/>
        </p:nvSpPr>
        <p:spPr>
          <a:xfrm rot="-5400000">
            <a:off x="812400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 rot="-5400000">
            <a:off x="8396025" y="3090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 rot="-5400000">
            <a:off x="866805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1439100" y="179325"/>
            <a:ext cx="640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Undergraduate Experience Data Use 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erriweather"/>
                <a:ea typeface="Merriweather"/>
                <a:cs typeface="Merriweather"/>
                <a:sym typeface="Merriweather"/>
              </a:rPr>
              <a:t>at UC San Diego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1432325" y="1160175"/>
            <a:ext cx="7034700" cy="3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UCUES at UC San Diego Pilot 2003-Sample of 2000 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Census approach UCUES 2004 -Present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	Average 30-35% Response Rate over 10 Administration Cycles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	Over 68,000 Undergraduates Surveyed since 2004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As Campus Programs and Services have expanded :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Greater need for UCUES data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Longer Survey-More Items-New Content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Availability of UC Comparison Data Particularly Useful 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29575" y="197325"/>
            <a:ext cx="518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VIII</a:t>
            </a:r>
            <a:endParaRPr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46" name="Google Shape;146;p20"/>
          <p:cNvCxnSpPr/>
          <p:nvPr/>
        </p:nvCxnSpPr>
        <p:spPr>
          <a:xfrm>
            <a:off x="922600" y="311900"/>
            <a:ext cx="5700" cy="4555500"/>
          </a:xfrm>
          <a:prstGeom prst="straightConnector1">
            <a:avLst/>
          </a:prstGeom>
          <a:noFill/>
          <a:ln w="9525" cap="flat" cmpd="sng">
            <a:solidFill>
              <a:srgbClr val="E9C14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0"/>
          <p:cNvSpPr/>
          <p:nvPr/>
        </p:nvSpPr>
        <p:spPr>
          <a:xfrm>
            <a:off x="319025" y="393932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319025" y="4211350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319025" y="44833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540300" y="1054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UCUES at UC San Diego-Use and Impact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540300" y="1762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Academic Program Review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	Department/Major Comparisons with other UC and SERU Campuses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Campus  Climate (EDI, Student Affairs, Residential Life)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Co-Curricular and Learning Assistance Programs Assessment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Affordability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latin typeface="Merriweather"/>
                <a:ea typeface="Merriweather"/>
                <a:cs typeface="Merriweather"/>
                <a:sym typeface="Merriweather"/>
              </a:rPr>
              <a:t>Impact of COVID and Effectiveness of Remote Learning</a:t>
            </a:r>
            <a:endParaRPr b="1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129575" y="119625"/>
            <a:ext cx="518400" cy="5184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IX</a:t>
            </a:r>
            <a:endParaRPr sz="13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" name="Google Shape;157;p21"/>
          <p:cNvSpPr/>
          <p:nvPr/>
        </p:nvSpPr>
        <p:spPr>
          <a:xfrm rot="-5400000">
            <a:off x="809120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/>
          <p:nvPr/>
        </p:nvSpPr>
        <p:spPr>
          <a:xfrm rot="-5400000">
            <a:off x="8363225" y="309075"/>
            <a:ext cx="139500" cy="139500"/>
          </a:xfrm>
          <a:prstGeom prst="ellipse">
            <a:avLst/>
          </a:prstGeom>
          <a:solidFill>
            <a:srgbClr val="E9C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1"/>
          <p:cNvSpPr/>
          <p:nvPr/>
        </p:nvSpPr>
        <p:spPr>
          <a:xfrm rot="-5400000">
            <a:off x="8635250" y="309075"/>
            <a:ext cx="139500" cy="139500"/>
          </a:xfrm>
          <a:prstGeom prst="ellipse">
            <a:avLst/>
          </a:prstGeom>
          <a:solidFill>
            <a:srgbClr val="F7F3E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1296</Words>
  <Application>Microsoft Office PowerPoint</Application>
  <PresentationFormat>On-screen Show (16:9)</PresentationFormat>
  <Paragraphs>217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Merriweather</vt:lpstr>
      <vt:lpstr>Arial</vt:lpstr>
      <vt:lpstr>Simple Light</vt:lpstr>
      <vt:lpstr>Does Student Experience Matter?  </vt:lpstr>
      <vt:lpstr>Outline</vt:lpstr>
      <vt:lpstr>Undergraduate Experience Data at UC</vt:lpstr>
      <vt:lpstr>Undergraduate Experience Data at UC</vt:lpstr>
      <vt:lpstr>Undergraduate Experience Data at UC</vt:lpstr>
      <vt:lpstr>Undergraduate Experience Data at UC</vt:lpstr>
      <vt:lpstr>Undergraduate Experience Data at UC</vt:lpstr>
      <vt:lpstr>Undergraduate Experience Data Use  at UC San Diego </vt:lpstr>
      <vt:lpstr>UCUES at UC San Diego-Use and Impact</vt:lpstr>
      <vt:lpstr>Undergraduate Experience Data Use at UC San Diego </vt:lpstr>
      <vt:lpstr>UCUES at UC San Diego</vt:lpstr>
      <vt:lpstr>Initiatives, Programs, and Services in Response to UCUES Data</vt:lpstr>
      <vt:lpstr>College student perspective on college experience</vt:lpstr>
      <vt:lpstr>College student perspective on college experience</vt:lpstr>
      <vt:lpstr>College student perspective on college experience</vt:lpstr>
      <vt:lpstr>Prospective student expectations for college experience</vt:lpstr>
      <vt:lpstr>Prospective student expectations for college experience</vt:lpstr>
      <vt:lpstr>Prospective student expectations for college experience</vt:lpstr>
      <vt:lpstr>Prospective student expectations for college experience</vt:lpstr>
      <vt:lpstr>Does Student Experience Matter?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Student Experience Matter?  </dc:title>
  <dc:creator>Tongshan Chang</dc:creator>
  <cp:lastModifiedBy>Tongshan Chang</cp:lastModifiedBy>
  <cp:revision>5</cp:revision>
  <dcterms:modified xsi:type="dcterms:W3CDTF">2020-11-06T17:57:15Z</dcterms:modified>
</cp:coreProperties>
</file>