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7620000" cy="5715000"/>
  <p:notesSz cx="6858000" cy="9144000"/>
  <p:embeddedFontLst>
    <p:embeddedFont>
      <p:font typeface="Archivo Black" panose="020B0604020202020204" charset="0"/>
      <p:regular r:id="rId14"/>
    </p:embeddedFont>
    <p:embeddedFont>
      <p:font typeface="Asap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17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f331b14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f331b14c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9f331b14c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Technology- FOMO; Solution Oriented; Competition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Regulation- Government regulations, accreditation, consumer preference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Societal- Cultural and preference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Regional </a:t>
            </a:r>
            <a:endParaRPr/>
          </a:p>
        </p:txBody>
      </p:sp>
      <p:sp>
        <p:nvSpPr>
          <p:cNvPr id="118" name="Google Shape;1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64f3aa17d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a64f3aa17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55114c4a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a55114c4a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a55114c4a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55114c4a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a55114c4af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a55114c4af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524748" y="5305788"/>
            <a:ext cx="1717358" cy="30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2528332" y="5305788"/>
            <a:ext cx="2576036" cy="30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5390594" y="5305788"/>
            <a:ext cx="1717358" cy="30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524748" y="304779"/>
            <a:ext cx="6583204" cy="1106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000271" y="48368"/>
            <a:ext cx="3632159" cy="6583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524748" y="5305788"/>
            <a:ext cx="1717358" cy="30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2528332" y="5305788"/>
            <a:ext cx="2576036" cy="30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5390594" y="5305788"/>
            <a:ext cx="1717358" cy="30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3859417" y="1907513"/>
            <a:ext cx="4851270" cy="1645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20111" y="309416"/>
            <a:ext cx="4851270" cy="4841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524748" y="5305788"/>
            <a:ext cx="1717358" cy="30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2528332" y="5305788"/>
            <a:ext cx="2576036" cy="30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5390594" y="5305788"/>
            <a:ext cx="1717358" cy="30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572453" y="936861"/>
            <a:ext cx="6487795" cy="1992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8"/>
              <a:buFont typeface="Calibri"/>
              <a:buNone/>
              <a:defRPr sz="500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954088" y="3006701"/>
            <a:ext cx="5724525" cy="138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2003"/>
              <a:buNone/>
              <a:defRPr sz="2003"/>
            </a:lvl1pPr>
            <a:lvl2pPr lvl="1" algn="ctr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669"/>
              <a:buNone/>
              <a:defRPr sz="1669"/>
            </a:lvl2pPr>
            <a:lvl3pPr lvl="2" algn="ctr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502"/>
              <a:buNone/>
              <a:defRPr sz="1502"/>
            </a:lvl3pPr>
            <a:lvl4pPr lvl="3" algn="ctr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6"/>
              <a:buNone/>
              <a:defRPr sz="1336"/>
            </a:lvl4pPr>
            <a:lvl5pPr lvl="4" algn="ctr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6"/>
              <a:buNone/>
              <a:defRPr sz="1336"/>
            </a:lvl5pPr>
            <a:lvl6pPr lvl="5" algn="ctr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6"/>
              <a:buNone/>
              <a:defRPr sz="1336"/>
            </a:lvl6pPr>
            <a:lvl7pPr lvl="6" algn="ctr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6"/>
              <a:buNone/>
              <a:defRPr sz="1336"/>
            </a:lvl7pPr>
            <a:lvl8pPr lvl="7" algn="ctr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6"/>
              <a:buNone/>
              <a:defRPr sz="1336"/>
            </a:lvl8pPr>
            <a:lvl9pPr lvl="8" algn="ctr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6"/>
              <a:buNone/>
              <a:defRPr sz="1336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524748" y="5305788"/>
            <a:ext cx="1717358" cy="30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2528332" y="5305788"/>
            <a:ext cx="2576036" cy="30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5390594" y="5305788"/>
            <a:ext cx="1717358" cy="30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524748" y="304779"/>
            <a:ext cx="6583204" cy="1106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524748" y="1523890"/>
            <a:ext cx="6583204" cy="3632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524748" y="5305788"/>
            <a:ext cx="1717358" cy="30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2528332" y="5305788"/>
            <a:ext cx="2576036" cy="30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5390594" y="5305788"/>
            <a:ext cx="1717358" cy="30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520773" y="1427158"/>
            <a:ext cx="6583204" cy="238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8"/>
              <a:buFont typeface="Calibri"/>
              <a:buNone/>
              <a:defRPr sz="500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520773" y="3830928"/>
            <a:ext cx="6583204" cy="1252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2003"/>
              <a:buNone/>
              <a:defRPr sz="2003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rgbClr val="888888"/>
              </a:buClr>
              <a:buSzPts val="1669"/>
              <a:buNone/>
              <a:defRPr sz="1669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rgbClr val="888888"/>
              </a:buClr>
              <a:buSzPts val="1502"/>
              <a:buNone/>
              <a:defRPr sz="1502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rgbClr val="888888"/>
              </a:buClr>
              <a:buSzPts val="1336"/>
              <a:buNone/>
              <a:defRPr sz="1336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rgbClr val="888888"/>
              </a:buClr>
              <a:buSzPts val="1336"/>
              <a:buNone/>
              <a:defRPr sz="1336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rgbClr val="888888"/>
              </a:buClr>
              <a:buSzPts val="1336"/>
              <a:buNone/>
              <a:defRPr sz="1336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rgbClr val="888888"/>
              </a:buClr>
              <a:buSzPts val="1336"/>
              <a:buNone/>
              <a:defRPr sz="1336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rgbClr val="888888"/>
              </a:buClr>
              <a:buSzPts val="1336"/>
              <a:buNone/>
              <a:defRPr sz="1336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rgbClr val="888888"/>
              </a:buClr>
              <a:buSzPts val="1336"/>
              <a:buNone/>
              <a:defRPr sz="1336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524748" y="5305788"/>
            <a:ext cx="1717358" cy="30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2528332" y="5305788"/>
            <a:ext cx="2576036" cy="30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5390594" y="5305788"/>
            <a:ext cx="1717358" cy="30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524748" y="304779"/>
            <a:ext cx="6583204" cy="1106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524748" y="1523890"/>
            <a:ext cx="3243898" cy="3632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3864054" y="1523890"/>
            <a:ext cx="3243898" cy="3632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524748" y="5305788"/>
            <a:ext cx="1717358" cy="30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2528332" y="5305788"/>
            <a:ext cx="2576036" cy="30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5390594" y="5305788"/>
            <a:ext cx="1717358" cy="30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525742" y="304779"/>
            <a:ext cx="6583204" cy="1106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525743" y="1403304"/>
            <a:ext cx="3228989" cy="687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2003"/>
              <a:buNone/>
              <a:defRPr sz="2003" b="1"/>
            </a:lvl1pPr>
            <a:lvl2pPr marL="914400" lvl="1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669"/>
              <a:buNone/>
              <a:defRPr sz="1669" b="1"/>
            </a:lvl2pPr>
            <a:lvl3pPr marL="1371600" lvl="2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502"/>
              <a:buNone/>
              <a:defRPr sz="1502" b="1"/>
            </a:lvl3pPr>
            <a:lvl4pPr marL="1828800" lvl="3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6"/>
              <a:buNone/>
              <a:defRPr sz="1336" b="1"/>
            </a:lvl4pPr>
            <a:lvl5pPr marL="2286000" lvl="4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6"/>
              <a:buNone/>
              <a:defRPr sz="1336" b="1"/>
            </a:lvl5pPr>
            <a:lvl6pPr marL="2743200" lvl="5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6"/>
              <a:buNone/>
              <a:defRPr sz="1336" b="1"/>
            </a:lvl6pPr>
            <a:lvl7pPr marL="3200400" lvl="6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6"/>
              <a:buNone/>
              <a:defRPr sz="1336" b="1"/>
            </a:lvl7pPr>
            <a:lvl8pPr marL="3657600" lvl="7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6"/>
              <a:buNone/>
              <a:defRPr sz="1336" b="1"/>
            </a:lvl8pPr>
            <a:lvl9pPr marL="4114800" lvl="8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6"/>
              <a:buNone/>
              <a:defRPr sz="1336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525743" y="2091042"/>
            <a:ext cx="3228989" cy="307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3864055" y="1403304"/>
            <a:ext cx="3244892" cy="687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2003"/>
              <a:buNone/>
              <a:defRPr sz="2003" b="1"/>
            </a:lvl1pPr>
            <a:lvl2pPr marL="914400" lvl="1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669"/>
              <a:buNone/>
              <a:defRPr sz="1669" b="1"/>
            </a:lvl2pPr>
            <a:lvl3pPr marL="1371600" lvl="2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502"/>
              <a:buNone/>
              <a:defRPr sz="1502" b="1"/>
            </a:lvl3pPr>
            <a:lvl4pPr marL="1828800" lvl="3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6"/>
              <a:buNone/>
              <a:defRPr sz="1336" b="1"/>
            </a:lvl4pPr>
            <a:lvl5pPr marL="2286000" lvl="4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6"/>
              <a:buNone/>
              <a:defRPr sz="1336" b="1"/>
            </a:lvl5pPr>
            <a:lvl6pPr marL="2743200" lvl="5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6"/>
              <a:buNone/>
              <a:defRPr sz="1336" b="1"/>
            </a:lvl6pPr>
            <a:lvl7pPr marL="3200400" lvl="6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6"/>
              <a:buNone/>
              <a:defRPr sz="1336" b="1"/>
            </a:lvl7pPr>
            <a:lvl8pPr marL="3657600" lvl="7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6"/>
              <a:buNone/>
              <a:defRPr sz="1336" b="1"/>
            </a:lvl8pPr>
            <a:lvl9pPr marL="4114800" lvl="8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6"/>
              <a:buNone/>
              <a:defRPr sz="1336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3864055" y="2091042"/>
            <a:ext cx="3244892" cy="307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524748" y="5305788"/>
            <a:ext cx="1717358" cy="30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2528332" y="5305788"/>
            <a:ext cx="2576036" cy="30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5390594" y="5305788"/>
            <a:ext cx="1717358" cy="30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524748" y="304779"/>
            <a:ext cx="6583204" cy="1106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524748" y="5305788"/>
            <a:ext cx="1717358" cy="30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2528332" y="5305788"/>
            <a:ext cx="2576036" cy="30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5390594" y="5305788"/>
            <a:ext cx="1717358" cy="30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525742" y="381635"/>
            <a:ext cx="2461744" cy="133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71"/>
              <a:buFont typeface="Calibri"/>
              <a:buNone/>
              <a:defRPr sz="267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244892" y="824227"/>
            <a:ext cx="3864054" cy="4068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8208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2671"/>
              <a:buChar char="•"/>
              <a:defRPr sz="2671"/>
            </a:lvl1pPr>
            <a:lvl2pPr marL="914400" lvl="1" indent="-376999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2337"/>
              <a:buChar char="•"/>
              <a:defRPr sz="2337"/>
            </a:lvl2pPr>
            <a:lvl3pPr marL="1371600" lvl="2" indent="-35579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2003"/>
              <a:buChar char="•"/>
              <a:defRPr sz="2003"/>
            </a:lvl3pPr>
            <a:lvl4pPr marL="1828800" lvl="3" indent="-334581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669"/>
              <a:buChar char="•"/>
              <a:defRPr sz="1669"/>
            </a:lvl4pPr>
            <a:lvl5pPr marL="2286000" lvl="4" indent="-334581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669"/>
              <a:buChar char="•"/>
              <a:defRPr sz="1669"/>
            </a:lvl5pPr>
            <a:lvl6pPr marL="2743200" lvl="5" indent="-334581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669"/>
              <a:buChar char="•"/>
              <a:defRPr sz="1669"/>
            </a:lvl6pPr>
            <a:lvl7pPr marL="3200400" lvl="6" indent="-334581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669"/>
              <a:buChar char="•"/>
              <a:defRPr sz="1669"/>
            </a:lvl7pPr>
            <a:lvl8pPr marL="3657600" lvl="7" indent="-334581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669"/>
              <a:buChar char="•"/>
              <a:defRPr sz="1669"/>
            </a:lvl8pPr>
            <a:lvl9pPr marL="4114800" lvl="8" indent="-334581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669"/>
              <a:buChar char="•"/>
              <a:defRPr sz="1669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525742" y="1717358"/>
            <a:ext cx="2461744" cy="318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336"/>
              <a:buNone/>
              <a:defRPr sz="1336"/>
            </a:lvl1pPr>
            <a:lvl2pPr marL="914400" lvl="1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169"/>
              <a:buNone/>
              <a:defRPr sz="1169"/>
            </a:lvl2pPr>
            <a:lvl3pPr marL="1371600" lvl="2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002"/>
              <a:buNone/>
              <a:defRPr sz="1002"/>
            </a:lvl3pPr>
            <a:lvl4pPr marL="1828800" lvl="3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835"/>
              <a:buNone/>
              <a:defRPr sz="835"/>
            </a:lvl4pPr>
            <a:lvl5pPr marL="2286000" lvl="4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835"/>
              <a:buNone/>
              <a:defRPr sz="835"/>
            </a:lvl5pPr>
            <a:lvl6pPr marL="2743200" lvl="5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835"/>
              <a:buNone/>
              <a:defRPr sz="835"/>
            </a:lvl6pPr>
            <a:lvl7pPr marL="3200400" lvl="6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835"/>
              <a:buNone/>
              <a:defRPr sz="835"/>
            </a:lvl7pPr>
            <a:lvl8pPr marL="3657600" lvl="7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835"/>
              <a:buNone/>
              <a:defRPr sz="835"/>
            </a:lvl8pPr>
            <a:lvl9pPr marL="4114800" lvl="8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835"/>
              <a:buNone/>
              <a:defRPr sz="835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524748" y="5305788"/>
            <a:ext cx="1717358" cy="30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2528332" y="5305788"/>
            <a:ext cx="2576036" cy="30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5390594" y="5305788"/>
            <a:ext cx="1717358" cy="30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525742" y="381635"/>
            <a:ext cx="2461744" cy="133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71"/>
              <a:buFont typeface="Calibri"/>
              <a:buNone/>
              <a:defRPr sz="267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244892" y="824227"/>
            <a:ext cx="3864054" cy="4068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26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2337"/>
              <a:buFont typeface="Arial"/>
              <a:buNone/>
              <a:defRPr sz="23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2003"/>
              <a:buFont typeface="Arial"/>
              <a:buNone/>
              <a:defRPr sz="20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669"/>
              <a:buFont typeface="Arial"/>
              <a:buNone/>
              <a:defRPr sz="16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669"/>
              <a:buFont typeface="Arial"/>
              <a:buNone/>
              <a:defRPr sz="16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669"/>
              <a:buFont typeface="Arial"/>
              <a:buNone/>
              <a:defRPr sz="16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669"/>
              <a:buFont typeface="Arial"/>
              <a:buNone/>
              <a:defRPr sz="16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669"/>
              <a:buFont typeface="Arial"/>
              <a:buNone/>
              <a:defRPr sz="16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669"/>
              <a:buFont typeface="Arial"/>
              <a:buNone/>
              <a:defRPr sz="16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525742" y="1717358"/>
            <a:ext cx="2461744" cy="318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336"/>
              <a:buNone/>
              <a:defRPr sz="1336"/>
            </a:lvl1pPr>
            <a:lvl2pPr marL="914400" lvl="1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169"/>
              <a:buNone/>
              <a:defRPr sz="1169"/>
            </a:lvl2pPr>
            <a:lvl3pPr marL="1371600" lvl="2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002"/>
              <a:buNone/>
              <a:defRPr sz="1002"/>
            </a:lvl3pPr>
            <a:lvl4pPr marL="1828800" lvl="3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835"/>
              <a:buNone/>
              <a:defRPr sz="835"/>
            </a:lvl4pPr>
            <a:lvl5pPr marL="2286000" lvl="4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835"/>
              <a:buNone/>
              <a:defRPr sz="835"/>
            </a:lvl5pPr>
            <a:lvl6pPr marL="2743200" lvl="5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835"/>
              <a:buNone/>
              <a:defRPr sz="835"/>
            </a:lvl6pPr>
            <a:lvl7pPr marL="3200400" lvl="6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835"/>
              <a:buNone/>
              <a:defRPr sz="835"/>
            </a:lvl7pPr>
            <a:lvl8pPr marL="3657600" lvl="7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835"/>
              <a:buNone/>
              <a:defRPr sz="835"/>
            </a:lvl8pPr>
            <a:lvl9pPr marL="4114800" lvl="8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835"/>
              <a:buNone/>
              <a:defRPr sz="835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524748" y="5305788"/>
            <a:ext cx="1717358" cy="30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2528332" y="5305788"/>
            <a:ext cx="2576036" cy="30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5390594" y="5305788"/>
            <a:ext cx="1717358" cy="30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524748" y="304779"/>
            <a:ext cx="6583204" cy="1106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73"/>
              <a:buFont typeface="Calibri"/>
              <a:buNone/>
              <a:defRPr sz="367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524748" y="1523890"/>
            <a:ext cx="6583204" cy="3632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6999" algn="l" rtl="0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2337"/>
              <a:buFont typeface="Arial"/>
              <a:buChar char="•"/>
              <a:defRPr sz="23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790" algn="l" rtl="0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2003"/>
              <a:buFont typeface="Arial"/>
              <a:buChar char="•"/>
              <a:defRPr sz="20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4581" algn="l" rtl="0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669"/>
              <a:buFont typeface="Arial"/>
              <a:buChar char="•"/>
              <a:defRPr sz="16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977" algn="l" rtl="0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502"/>
              <a:buFont typeface="Arial"/>
              <a:buChar char="•"/>
              <a:defRPr sz="15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976" algn="l" rtl="0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502"/>
              <a:buFont typeface="Arial"/>
              <a:buChar char="•"/>
              <a:defRPr sz="15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976" algn="l" rtl="0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502"/>
              <a:buFont typeface="Arial"/>
              <a:buChar char="•"/>
              <a:defRPr sz="15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976" algn="l" rtl="0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502"/>
              <a:buFont typeface="Arial"/>
              <a:buChar char="•"/>
              <a:defRPr sz="15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977" algn="l" rtl="0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502"/>
              <a:buFont typeface="Arial"/>
              <a:buChar char="•"/>
              <a:defRPr sz="15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977" algn="l" rtl="0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502"/>
              <a:buFont typeface="Arial"/>
              <a:buChar char="•"/>
              <a:defRPr sz="15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524748" y="5305788"/>
            <a:ext cx="1717358" cy="30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2528332" y="5305788"/>
            <a:ext cx="2576036" cy="30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5390594" y="5305788"/>
            <a:ext cx="1717358" cy="30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0" y="0"/>
            <a:ext cx="7620000" cy="5715000"/>
          </a:xfrm>
          <a:custGeom>
            <a:avLst/>
            <a:gdLst/>
            <a:ahLst/>
            <a:cxnLst/>
            <a:rect l="l" t="t" r="r" b="b"/>
            <a:pathLst>
              <a:path w="304800" h="304800" extrusionOk="0">
                <a:moveTo>
                  <a:pt x="0" y="0"/>
                </a:moveTo>
                <a:lnTo>
                  <a:pt x="0" y="304800"/>
                </a:ln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B2A2F"/>
          </a:solidFill>
          <a:ln>
            <a:noFill/>
          </a:ln>
        </p:spPr>
      </p:sp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-675099" y="-62716"/>
            <a:ext cx="8760648" cy="584043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466725" y="2852738"/>
            <a:ext cx="66747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0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5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Innovation and Transformational Change</a:t>
            </a:r>
            <a:endParaRPr/>
          </a:p>
        </p:txBody>
      </p:sp>
      <p:cxnSp>
        <p:nvCxnSpPr>
          <p:cNvPr id="91" name="Google Shape;91;p13"/>
          <p:cNvCxnSpPr/>
          <p:nvPr/>
        </p:nvCxnSpPr>
        <p:spPr>
          <a:xfrm>
            <a:off x="3904524" y="4074795"/>
            <a:ext cx="2400300" cy="0"/>
          </a:xfrm>
          <a:prstGeom prst="straightConnector1">
            <a:avLst/>
          </a:prstGeom>
          <a:noFill/>
          <a:ln w="419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" name="Google Shape;92;p13"/>
          <p:cNvCxnSpPr/>
          <p:nvPr/>
        </p:nvCxnSpPr>
        <p:spPr>
          <a:xfrm>
            <a:off x="1113869" y="4074795"/>
            <a:ext cx="2400300" cy="0"/>
          </a:xfrm>
          <a:prstGeom prst="straightConnector1">
            <a:avLst/>
          </a:prstGeom>
          <a:noFill/>
          <a:ln w="419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3" name="Google Shape;93;p13"/>
          <p:cNvSpPr txBox="1"/>
          <p:nvPr/>
        </p:nvSpPr>
        <p:spPr>
          <a:xfrm>
            <a:off x="1113869" y="4267200"/>
            <a:ext cx="5255475" cy="5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00" rIns="0" bIns="0" anchor="t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rooted in culture not technology</a:t>
            </a:r>
            <a:endParaRPr/>
          </a:p>
        </p:txBody>
      </p:sp>
      <p:sp>
        <p:nvSpPr>
          <p:cNvPr id="94" name="Google Shape;94;p13"/>
          <p:cNvSpPr/>
          <p:nvPr/>
        </p:nvSpPr>
        <p:spPr>
          <a:xfrm rot="2700000">
            <a:off x="3639490" y="4030320"/>
            <a:ext cx="131471" cy="131471"/>
          </a:xfrm>
          <a:custGeom>
            <a:avLst/>
            <a:gdLst/>
            <a:ahLst/>
            <a:cxnLst/>
            <a:rect l="l" t="t" r="r" b="b"/>
            <a:pathLst>
              <a:path w="304800" h="304800" extrusionOk="0">
                <a:moveTo>
                  <a:pt x="0" y="0"/>
                </a:moveTo>
                <a:lnTo>
                  <a:pt x="0" y="304800"/>
                </a:ln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5" name="Google Shape;95;p13"/>
          <p:cNvSpPr/>
          <p:nvPr/>
        </p:nvSpPr>
        <p:spPr>
          <a:xfrm rot="-3215734">
            <a:off x="-2168893" y="-868321"/>
            <a:ext cx="3999748" cy="2781075"/>
          </a:xfrm>
          <a:custGeom>
            <a:avLst/>
            <a:gdLst/>
            <a:ahLst/>
            <a:cxnLst/>
            <a:rect l="l" t="t" r="r" b="b"/>
            <a:pathLst>
              <a:path w="302895" h="210503" extrusionOk="0">
                <a:moveTo>
                  <a:pt x="151409" y="286"/>
                </a:moveTo>
                <a:lnTo>
                  <a:pt x="0" y="211169"/>
                </a:lnTo>
                <a:lnTo>
                  <a:pt x="302895" y="211169"/>
                </a:lnTo>
                <a:lnTo>
                  <a:pt x="151409" y="286"/>
                </a:lnTo>
                <a:close/>
              </a:path>
            </a:pathLst>
          </a:custGeom>
          <a:solidFill>
            <a:srgbClr val="E7E7E7"/>
          </a:solidFill>
          <a:ln>
            <a:noFill/>
          </a:ln>
        </p:spPr>
      </p:sp>
      <p:sp>
        <p:nvSpPr>
          <p:cNvPr id="96" name="Google Shape;96;p13"/>
          <p:cNvSpPr/>
          <p:nvPr/>
        </p:nvSpPr>
        <p:spPr>
          <a:xfrm rot="3085910" flipH="1">
            <a:off x="5704842" y="-844978"/>
            <a:ext cx="3999748" cy="2781075"/>
          </a:xfrm>
          <a:custGeom>
            <a:avLst/>
            <a:gdLst/>
            <a:ahLst/>
            <a:cxnLst/>
            <a:rect l="l" t="t" r="r" b="b"/>
            <a:pathLst>
              <a:path w="302895" h="210503" extrusionOk="0">
                <a:moveTo>
                  <a:pt x="151409" y="286"/>
                </a:moveTo>
                <a:lnTo>
                  <a:pt x="0" y="211169"/>
                </a:lnTo>
                <a:lnTo>
                  <a:pt x="302895" y="211169"/>
                </a:lnTo>
                <a:lnTo>
                  <a:pt x="151409" y="286"/>
                </a:lnTo>
                <a:close/>
              </a:path>
            </a:pathLst>
          </a:custGeom>
          <a:solidFill>
            <a:srgbClr val="5AAADE"/>
          </a:solidFill>
          <a:ln>
            <a:noFill/>
          </a:ln>
        </p:spPr>
      </p:sp>
      <p:sp>
        <p:nvSpPr>
          <p:cNvPr id="97" name="Google Shape;97;p13"/>
          <p:cNvSpPr/>
          <p:nvPr/>
        </p:nvSpPr>
        <p:spPr>
          <a:xfrm>
            <a:off x="3383858" y="1662113"/>
            <a:ext cx="708297" cy="581025"/>
          </a:xfrm>
          <a:custGeom>
            <a:avLst/>
            <a:gdLst/>
            <a:ahLst/>
            <a:cxnLst/>
            <a:rect l="l" t="t" r="r" b="b"/>
            <a:pathLst>
              <a:path w="312420" h="257175" extrusionOk="0">
                <a:moveTo>
                  <a:pt x="263538" y="73076"/>
                </a:moveTo>
                <a:lnTo>
                  <a:pt x="237982" y="94888"/>
                </a:lnTo>
                <a:lnTo>
                  <a:pt x="249879" y="108890"/>
                </a:lnTo>
                <a:lnTo>
                  <a:pt x="312077" y="56055"/>
                </a:lnTo>
                <a:lnTo>
                  <a:pt x="300180" y="42053"/>
                </a:lnTo>
                <a:lnTo>
                  <a:pt x="274453" y="63818"/>
                </a:lnTo>
                <a:lnTo>
                  <a:pt x="256861" y="43110"/>
                </a:lnTo>
                <a:lnTo>
                  <a:pt x="286741" y="17736"/>
                </a:lnTo>
                <a:lnTo>
                  <a:pt x="271805" y="162"/>
                </a:lnTo>
                <a:lnTo>
                  <a:pt x="122663" y="126797"/>
                </a:lnTo>
                <a:cubicBezTo>
                  <a:pt x="119444" y="129530"/>
                  <a:pt x="115310" y="129788"/>
                  <a:pt x="111547" y="127397"/>
                </a:cubicBezTo>
                <a:cubicBezTo>
                  <a:pt x="92126" y="114252"/>
                  <a:pt x="58017" y="109423"/>
                  <a:pt x="31423" y="132017"/>
                </a:cubicBezTo>
                <a:cubicBezTo>
                  <a:pt x="3419" y="155810"/>
                  <a:pt x="0" y="197939"/>
                  <a:pt x="23784" y="225943"/>
                </a:cubicBezTo>
                <a:cubicBezTo>
                  <a:pt x="47568" y="253927"/>
                  <a:pt x="89697" y="257366"/>
                  <a:pt x="117700" y="233572"/>
                </a:cubicBezTo>
                <a:cubicBezTo>
                  <a:pt x="144294" y="210988"/>
                  <a:pt x="145047" y="176536"/>
                  <a:pt x="135217" y="155248"/>
                </a:cubicBezTo>
                <a:cubicBezTo>
                  <a:pt x="133464" y="151152"/>
                  <a:pt x="134388" y="147114"/>
                  <a:pt x="137608" y="144380"/>
                </a:cubicBezTo>
                <a:lnTo>
                  <a:pt x="245974" y="52368"/>
                </a:lnTo>
                <a:lnTo>
                  <a:pt x="263538" y="73076"/>
                </a:lnTo>
                <a:close/>
                <a:moveTo>
                  <a:pt x="105804" y="219570"/>
                </a:moveTo>
                <a:cubicBezTo>
                  <a:pt x="85525" y="236801"/>
                  <a:pt x="55007" y="234315"/>
                  <a:pt x="37786" y="214027"/>
                </a:cubicBezTo>
                <a:cubicBezTo>
                  <a:pt x="20555" y="193758"/>
                  <a:pt x="23051" y="163249"/>
                  <a:pt x="43329" y="146018"/>
                </a:cubicBezTo>
                <a:cubicBezTo>
                  <a:pt x="63598" y="128797"/>
                  <a:pt x="94117" y="131283"/>
                  <a:pt x="111338" y="151562"/>
                </a:cubicBezTo>
                <a:cubicBezTo>
                  <a:pt x="128559" y="171831"/>
                  <a:pt x="126082" y="202349"/>
                  <a:pt x="105804" y="2195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8" name="Google Shape;98;p13"/>
          <p:cNvCxnSpPr/>
          <p:nvPr/>
        </p:nvCxnSpPr>
        <p:spPr>
          <a:xfrm>
            <a:off x="2657475" y="2016390"/>
            <a:ext cx="209550" cy="0"/>
          </a:xfrm>
          <a:prstGeom prst="straightConnector1">
            <a:avLst/>
          </a:prstGeom>
          <a:noFill/>
          <a:ln w="548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9" name="Google Shape;99;p13"/>
          <p:cNvCxnSpPr/>
          <p:nvPr/>
        </p:nvCxnSpPr>
        <p:spPr>
          <a:xfrm>
            <a:off x="4638675" y="2016390"/>
            <a:ext cx="209550" cy="0"/>
          </a:xfrm>
          <a:prstGeom prst="straightConnector1">
            <a:avLst/>
          </a:prstGeom>
          <a:noFill/>
          <a:ln w="548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" name="Google Shape;100;p13"/>
          <p:cNvCxnSpPr/>
          <p:nvPr/>
        </p:nvCxnSpPr>
        <p:spPr>
          <a:xfrm rot="-2443247">
            <a:off x="4314825" y="1521090"/>
            <a:ext cx="209550" cy="0"/>
          </a:xfrm>
          <a:prstGeom prst="straightConnector1">
            <a:avLst/>
          </a:prstGeom>
          <a:noFill/>
          <a:ln w="548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1" name="Google Shape;101;p13"/>
          <p:cNvCxnSpPr/>
          <p:nvPr/>
        </p:nvCxnSpPr>
        <p:spPr>
          <a:xfrm rot="-7379082">
            <a:off x="2971800" y="1502732"/>
            <a:ext cx="209550" cy="0"/>
          </a:xfrm>
          <a:prstGeom prst="straightConnector1">
            <a:avLst/>
          </a:prstGeom>
          <a:noFill/>
          <a:ln w="548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" name="Google Shape;102;p13"/>
          <p:cNvCxnSpPr/>
          <p:nvPr/>
        </p:nvCxnSpPr>
        <p:spPr>
          <a:xfrm rot="5400000">
            <a:off x="3638555" y="1312234"/>
            <a:ext cx="209540" cy="0"/>
          </a:xfrm>
          <a:prstGeom prst="straightConnector1">
            <a:avLst/>
          </a:prstGeom>
          <a:noFill/>
          <a:ln w="548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3" name="Google Shape;103;p13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553" y="94806"/>
            <a:ext cx="1286919" cy="625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/>
          <p:nvPr/>
        </p:nvSpPr>
        <p:spPr>
          <a:xfrm>
            <a:off x="0" y="0"/>
            <a:ext cx="7620000" cy="5715000"/>
          </a:xfrm>
          <a:custGeom>
            <a:avLst/>
            <a:gdLst/>
            <a:ahLst/>
            <a:cxnLst/>
            <a:rect l="l" t="t" r="r" b="b"/>
            <a:pathLst>
              <a:path w="304800" h="304800" extrusionOk="0">
                <a:moveTo>
                  <a:pt x="0" y="0"/>
                </a:moveTo>
                <a:lnTo>
                  <a:pt x="0" y="304800"/>
                </a:ln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F2E35"/>
          </a:solidFill>
          <a:ln>
            <a:noFill/>
          </a:ln>
        </p:spPr>
      </p:sp>
      <p:sp>
        <p:nvSpPr>
          <p:cNvPr id="188" name="Google Shape;188;p22"/>
          <p:cNvSpPr txBox="1"/>
          <p:nvPr/>
        </p:nvSpPr>
        <p:spPr>
          <a:xfrm>
            <a:off x="600075" y="1681163"/>
            <a:ext cx="64269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dirty="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Remember your </a:t>
            </a:r>
            <a:r>
              <a:rPr lang="en-US" sz="3150" dirty="0">
                <a:solidFill>
                  <a:schemeClr val="accent5">
                    <a:lumMod val="60000"/>
                    <a:lumOff val="40000"/>
                  </a:schemeClr>
                </a:solidFill>
                <a:latin typeface="Archivo Black"/>
                <a:ea typeface="Archivo Black"/>
                <a:cs typeface="Archivo Black"/>
                <a:sym typeface="Archivo Black"/>
              </a:rPr>
              <a:t>Core</a:t>
            </a:r>
            <a:endParaRPr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9" name="Google Shape;18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0400" y="2608962"/>
            <a:ext cx="2116425" cy="211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/>
          <p:nvPr/>
        </p:nvSpPr>
        <p:spPr>
          <a:xfrm>
            <a:off x="0" y="0"/>
            <a:ext cx="7620000" cy="5714999"/>
          </a:xfrm>
          <a:custGeom>
            <a:avLst/>
            <a:gdLst/>
            <a:ahLst/>
            <a:cxnLst/>
            <a:rect l="l" t="t" r="r" b="b"/>
            <a:pathLst>
              <a:path w="304800" h="304800" extrusionOk="0">
                <a:moveTo>
                  <a:pt x="0" y="0"/>
                </a:moveTo>
                <a:lnTo>
                  <a:pt x="0" y="304800"/>
                </a:ln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5" name="Google Shape;195;p23"/>
          <p:cNvSpPr txBox="1"/>
          <p:nvPr/>
        </p:nvSpPr>
        <p:spPr>
          <a:xfrm>
            <a:off x="1796638" y="2899478"/>
            <a:ext cx="3817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8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chivo Black"/>
                <a:ea typeface="Archivo Black"/>
                <a:cs typeface="Archivo Black"/>
                <a:sym typeface="Archivo Black"/>
              </a:rPr>
              <a:t>Questions?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96" name="Google Shape;196;p23"/>
          <p:cNvCxnSpPr/>
          <p:nvPr/>
        </p:nvCxnSpPr>
        <p:spPr>
          <a:xfrm>
            <a:off x="2095632" y="2843104"/>
            <a:ext cx="3114675" cy="0"/>
          </a:xfrm>
          <a:prstGeom prst="straightConnector1">
            <a:avLst/>
          </a:prstGeom>
          <a:noFill/>
          <a:ln w="429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7" name="Google Shape;197;p23"/>
          <p:cNvCxnSpPr/>
          <p:nvPr/>
        </p:nvCxnSpPr>
        <p:spPr>
          <a:xfrm>
            <a:off x="2095633" y="3904081"/>
            <a:ext cx="3114675" cy="0"/>
          </a:xfrm>
          <a:prstGeom prst="straightConnector1">
            <a:avLst/>
          </a:prstGeom>
          <a:noFill/>
          <a:ln w="429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1ED34F8-AEAD-448D-984B-D4F602E09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160" y="71569"/>
            <a:ext cx="1904762" cy="1904762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DD9F2F3C-1AE5-45E1-B2B0-61B847AFA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89" y="234459"/>
            <a:ext cx="1054426" cy="1580511"/>
          </a:xfrm>
          <a:prstGeom prst="rect">
            <a:avLst/>
          </a:prstGeom>
        </p:spPr>
      </p:pic>
      <p:sp>
        <p:nvSpPr>
          <p:cNvPr id="6" name="Google Shape;181;p21">
            <a:extLst>
              <a:ext uri="{FF2B5EF4-FFF2-40B4-BE49-F238E27FC236}">
                <a16:creationId xmlns:a16="http://schemas.microsoft.com/office/drawing/2014/main" id="{04935E58-5881-42A9-B1D9-F06AC8393F75}"/>
              </a:ext>
            </a:extLst>
          </p:cNvPr>
          <p:cNvSpPr txBox="1"/>
          <p:nvPr/>
        </p:nvSpPr>
        <p:spPr>
          <a:xfrm>
            <a:off x="-80829" y="1814970"/>
            <a:ext cx="2176463" cy="420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00" rIns="0" bIns="0" anchor="t" anchorCtr="0">
            <a:noAutofit/>
          </a:bodyPr>
          <a:lstStyle/>
          <a:p>
            <a:pPr marL="114300" marR="0"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F2E35"/>
              </a:buClr>
              <a:buSzPts val="1800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sap"/>
                <a:ea typeface="Asap"/>
                <a:cs typeface="Asap"/>
                <a:sym typeface="Asap"/>
              </a:rPr>
              <a:t>azentner@coastline.edu</a:t>
            </a:r>
          </a:p>
        </p:txBody>
      </p:sp>
      <p:sp>
        <p:nvSpPr>
          <p:cNvPr id="7" name="Google Shape;181;p21">
            <a:extLst>
              <a:ext uri="{FF2B5EF4-FFF2-40B4-BE49-F238E27FC236}">
                <a16:creationId xmlns:a16="http://schemas.microsoft.com/office/drawing/2014/main" id="{F3A06B91-3640-487C-84F6-99F7752490E2}"/>
              </a:ext>
            </a:extLst>
          </p:cNvPr>
          <p:cNvSpPr txBox="1"/>
          <p:nvPr/>
        </p:nvSpPr>
        <p:spPr>
          <a:xfrm>
            <a:off x="5031083" y="1723503"/>
            <a:ext cx="2588917" cy="420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00" rIns="0" bIns="0" anchor="t" anchorCtr="0">
            <a:noAutofit/>
          </a:bodyPr>
          <a:lstStyle/>
          <a:p>
            <a:pPr marL="114300" marR="0"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F2E35"/>
              </a:buClr>
              <a:buSzPts val="1800"/>
            </a:pPr>
            <a:r>
              <a:rPr lang="en-US" dirty="0">
                <a:solidFill>
                  <a:srgbClr val="C00000"/>
                </a:solidFill>
                <a:latin typeface="Asap"/>
                <a:ea typeface="Asap"/>
                <a:cs typeface="Asap"/>
                <a:sym typeface="Asap"/>
              </a:rPr>
              <a:t>ecooper1@sierracollege.edu</a:t>
            </a:r>
            <a:endParaRPr dirty="0">
              <a:solidFill>
                <a:srgbClr val="C00000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>
            <a:spLocks noGrp="1"/>
          </p:cNvSpPr>
          <p:nvPr>
            <p:ph type="title"/>
          </p:nvPr>
        </p:nvSpPr>
        <p:spPr>
          <a:xfrm>
            <a:off x="525742" y="304779"/>
            <a:ext cx="6583200" cy="110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150">
                <a:solidFill>
                  <a:srgbClr val="2F2E35"/>
                </a:solidFill>
                <a:latin typeface="Archivo Black"/>
                <a:ea typeface="Archivo Black"/>
                <a:cs typeface="Archivo Black"/>
                <a:sym typeface="Archivo Black"/>
              </a:rPr>
              <a:t>Change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body" idx="1"/>
          </p:nvPr>
        </p:nvSpPr>
        <p:spPr>
          <a:xfrm>
            <a:off x="1021625" y="2659950"/>
            <a:ext cx="1109100" cy="395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835"/>
              </a:spcBef>
              <a:spcAft>
                <a:spcPts val="0"/>
              </a:spcAft>
              <a:buNone/>
            </a:pPr>
            <a:r>
              <a:rPr lang="en-US" sz="2103">
                <a:solidFill>
                  <a:srgbClr val="0B5394"/>
                </a:solidFill>
              </a:rPr>
              <a:t>Planned</a:t>
            </a:r>
            <a:endParaRPr sz="2103">
              <a:solidFill>
                <a:srgbClr val="0B5394"/>
              </a:solidFill>
            </a:endParaRPr>
          </a:p>
        </p:txBody>
      </p:sp>
      <p:sp>
        <p:nvSpPr>
          <p:cNvPr id="111" name="Google Shape;111;p14"/>
          <p:cNvSpPr txBox="1">
            <a:spLocks noGrp="1"/>
          </p:cNvSpPr>
          <p:nvPr>
            <p:ph type="body" idx="2"/>
          </p:nvPr>
        </p:nvSpPr>
        <p:spPr>
          <a:xfrm>
            <a:off x="368400" y="3142448"/>
            <a:ext cx="3228900" cy="226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835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Strategic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Deliberate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Mid-to-Long Term Impacts</a:t>
            </a:r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body" idx="3"/>
          </p:nvPr>
        </p:nvSpPr>
        <p:spPr>
          <a:xfrm>
            <a:off x="4264700" y="2727850"/>
            <a:ext cx="1371000" cy="359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835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B5394"/>
                </a:solidFill>
              </a:rPr>
              <a:t>Unplanned</a:t>
            </a:r>
            <a:endParaRPr>
              <a:solidFill>
                <a:srgbClr val="0B5394"/>
              </a:solidFill>
            </a:endParaRPr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4"/>
          </p:nvPr>
        </p:nvSpPr>
        <p:spPr>
          <a:xfrm>
            <a:off x="3799650" y="3142448"/>
            <a:ext cx="3244800" cy="2408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835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Unexpected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Urgency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Reactive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Short-Term Wins</a:t>
            </a:r>
            <a:endParaRPr/>
          </a:p>
        </p:txBody>
      </p:sp>
      <p:pic>
        <p:nvPicPr>
          <p:cNvPr id="114" name="Google Shape;11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1621" y="1578471"/>
            <a:ext cx="1044900" cy="10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4199" y="1441038"/>
            <a:ext cx="1271998" cy="1319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/>
          <p:nvPr/>
        </p:nvSpPr>
        <p:spPr>
          <a:xfrm>
            <a:off x="304800" y="511425"/>
            <a:ext cx="70272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2F2E35"/>
                </a:solidFill>
                <a:latin typeface="Archivo Black"/>
                <a:ea typeface="Archivo Black"/>
                <a:cs typeface="Archivo Black"/>
                <a:sym typeface="Archivo Black"/>
              </a:rPr>
              <a:t>Catalysts of Change</a:t>
            </a:r>
            <a:endParaRPr/>
          </a:p>
        </p:txBody>
      </p:sp>
      <p:sp>
        <p:nvSpPr>
          <p:cNvPr id="121" name="Google Shape;121;p15"/>
          <p:cNvSpPr/>
          <p:nvPr/>
        </p:nvSpPr>
        <p:spPr>
          <a:xfrm>
            <a:off x="304800" y="1276350"/>
            <a:ext cx="3133725" cy="3781425"/>
          </a:xfrm>
          <a:custGeom>
            <a:avLst/>
            <a:gdLst/>
            <a:ahLst/>
            <a:cxnLst/>
            <a:rect l="l" t="t" r="r" b="b"/>
            <a:pathLst>
              <a:path w="304800" h="304800" extrusionOk="0">
                <a:moveTo>
                  <a:pt x="0" y="0"/>
                </a:moveTo>
                <a:lnTo>
                  <a:pt x="0" y="304800"/>
                </a:ln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F2E35"/>
          </a:solidFill>
          <a:ln>
            <a:noFill/>
          </a:ln>
        </p:spPr>
      </p:sp>
      <p:sp>
        <p:nvSpPr>
          <p:cNvPr id="122" name="Google Shape;122;p15"/>
          <p:cNvSpPr/>
          <p:nvPr/>
        </p:nvSpPr>
        <p:spPr>
          <a:xfrm>
            <a:off x="3513999" y="1266825"/>
            <a:ext cx="1866900" cy="1866900"/>
          </a:xfrm>
          <a:custGeom>
            <a:avLst/>
            <a:gdLst/>
            <a:ahLst/>
            <a:cxnLst/>
            <a:rect l="l" t="t" r="r" b="b"/>
            <a:pathLst>
              <a:path w="304800" h="304800" extrusionOk="0">
                <a:moveTo>
                  <a:pt x="0" y="0"/>
                </a:moveTo>
                <a:lnTo>
                  <a:pt x="0" y="304800"/>
                </a:ln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7E7E7"/>
          </a:solidFill>
          <a:ln>
            <a:noFill/>
          </a:ln>
        </p:spPr>
      </p:sp>
      <p:sp>
        <p:nvSpPr>
          <p:cNvPr id="123" name="Google Shape;123;p15"/>
          <p:cNvSpPr/>
          <p:nvPr/>
        </p:nvSpPr>
        <p:spPr>
          <a:xfrm>
            <a:off x="5466623" y="1247775"/>
            <a:ext cx="1866900" cy="1866900"/>
          </a:xfrm>
          <a:custGeom>
            <a:avLst/>
            <a:gdLst/>
            <a:ahLst/>
            <a:cxnLst/>
            <a:rect l="l" t="t" r="r" b="b"/>
            <a:pathLst>
              <a:path w="304800" h="304800" extrusionOk="0">
                <a:moveTo>
                  <a:pt x="0" y="0"/>
                </a:moveTo>
                <a:lnTo>
                  <a:pt x="0" y="304800"/>
                </a:ln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AAADE"/>
          </a:solidFill>
          <a:ln>
            <a:noFill/>
          </a:ln>
        </p:spPr>
      </p:sp>
      <p:sp>
        <p:nvSpPr>
          <p:cNvPr id="124" name="Google Shape;124;p15"/>
          <p:cNvSpPr/>
          <p:nvPr/>
        </p:nvSpPr>
        <p:spPr>
          <a:xfrm>
            <a:off x="3513999" y="3200400"/>
            <a:ext cx="1866900" cy="1866900"/>
          </a:xfrm>
          <a:custGeom>
            <a:avLst/>
            <a:gdLst/>
            <a:ahLst/>
            <a:cxnLst/>
            <a:rect l="l" t="t" r="r" b="b"/>
            <a:pathLst>
              <a:path w="304800" h="304800" extrusionOk="0">
                <a:moveTo>
                  <a:pt x="0" y="0"/>
                </a:moveTo>
                <a:lnTo>
                  <a:pt x="0" y="304800"/>
                </a:ln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AAADE"/>
          </a:solidFill>
          <a:ln>
            <a:noFill/>
          </a:ln>
        </p:spPr>
      </p:sp>
      <p:sp>
        <p:nvSpPr>
          <p:cNvPr id="125" name="Google Shape;125;p15"/>
          <p:cNvSpPr/>
          <p:nvPr/>
        </p:nvSpPr>
        <p:spPr>
          <a:xfrm>
            <a:off x="5466623" y="3181350"/>
            <a:ext cx="1866900" cy="1866900"/>
          </a:xfrm>
          <a:custGeom>
            <a:avLst/>
            <a:gdLst/>
            <a:ahLst/>
            <a:cxnLst/>
            <a:rect l="l" t="t" r="r" b="b"/>
            <a:pathLst>
              <a:path w="304800" h="304800" extrusionOk="0">
                <a:moveTo>
                  <a:pt x="0" y="0"/>
                </a:moveTo>
                <a:lnTo>
                  <a:pt x="0" y="304800"/>
                </a:ln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7E7E7"/>
          </a:solidFill>
          <a:ln>
            <a:noFill/>
          </a:ln>
        </p:spPr>
      </p:sp>
      <p:sp>
        <p:nvSpPr>
          <p:cNvPr id="126" name="Google Shape;126;p15"/>
          <p:cNvSpPr txBox="1"/>
          <p:nvPr/>
        </p:nvSpPr>
        <p:spPr>
          <a:xfrm>
            <a:off x="576750" y="1861300"/>
            <a:ext cx="2529900" cy="25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00" rIns="0" bIns="0" anchor="t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Successful change is not fueled by chance or doing things the same way, but by the brave teams looking for greater opportunities.</a:t>
            </a:r>
            <a:endParaRPr/>
          </a:p>
        </p:txBody>
      </p:sp>
      <p:sp>
        <p:nvSpPr>
          <p:cNvPr id="127" name="Google Shape;127;p15"/>
          <p:cNvSpPr txBox="1"/>
          <p:nvPr/>
        </p:nvSpPr>
        <p:spPr>
          <a:xfrm>
            <a:off x="5614261" y="2019300"/>
            <a:ext cx="1578825" cy="88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00" rIns="0" bIns="0" anchor="t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5"/>
          <p:cNvSpPr txBox="1"/>
          <p:nvPr/>
        </p:nvSpPr>
        <p:spPr>
          <a:xfrm>
            <a:off x="5719173" y="2019288"/>
            <a:ext cx="14739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Technology</a:t>
            </a:r>
            <a:endParaRPr/>
          </a:p>
        </p:txBody>
      </p:sp>
      <p:sp>
        <p:nvSpPr>
          <p:cNvPr id="129" name="Google Shape;129;p15"/>
          <p:cNvSpPr txBox="1"/>
          <p:nvPr/>
        </p:nvSpPr>
        <p:spPr>
          <a:xfrm>
            <a:off x="3715624" y="3976638"/>
            <a:ext cx="14739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Societal</a:t>
            </a:r>
            <a:endParaRPr/>
          </a:p>
        </p:txBody>
      </p:sp>
      <p:sp>
        <p:nvSpPr>
          <p:cNvPr id="130" name="Google Shape;130;p15"/>
          <p:cNvSpPr txBox="1"/>
          <p:nvPr/>
        </p:nvSpPr>
        <p:spPr>
          <a:xfrm>
            <a:off x="5663124" y="3976638"/>
            <a:ext cx="14739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D85C6"/>
                </a:solidFill>
                <a:latin typeface="Archivo Black"/>
                <a:ea typeface="Archivo Black"/>
                <a:cs typeface="Archivo Black"/>
                <a:sym typeface="Archivo Black"/>
              </a:rPr>
              <a:t>Regional </a:t>
            </a:r>
            <a:endParaRPr>
              <a:solidFill>
                <a:srgbClr val="3D85C6"/>
              </a:solidFill>
            </a:endParaRPr>
          </a:p>
        </p:txBody>
      </p:sp>
      <p:sp>
        <p:nvSpPr>
          <p:cNvPr id="131" name="Google Shape;131;p15"/>
          <p:cNvSpPr txBox="1"/>
          <p:nvPr/>
        </p:nvSpPr>
        <p:spPr>
          <a:xfrm>
            <a:off x="3715624" y="2062113"/>
            <a:ext cx="14739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D85C6"/>
                </a:solidFill>
                <a:latin typeface="Archivo Black"/>
                <a:ea typeface="Archivo Black"/>
                <a:cs typeface="Archivo Black"/>
                <a:sym typeface="Archivo Black"/>
              </a:rPr>
              <a:t>Regulation</a:t>
            </a:r>
            <a:endParaRPr>
              <a:solidFill>
                <a:srgbClr val="3D85C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"/>
          <p:cNvSpPr/>
          <p:nvPr/>
        </p:nvSpPr>
        <p:spPr>
          <a:xfrm>
            <a:off x="0" y="0"/>
            <a:ext cx="7620000" cy="5715000"/>
          </a:xfrm>
          <a:custGeom>
            <a:avLst/>
            <a:gdLst/>
            <a:ahLst/>
            <a:cxnLst/>
            <a:rect l="l" t="t" r="r" b="b"/>
            <a:pathLst>
              <a:path w="304800" h="304800" extrusionOk="0">
                <a:moveTo>
                  <a:pt x="0" y="0"/>
                </a:moveTo>
                <a:lnTo>
                  <a:pt x="0" y="304800"/>
                </a:ln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F2E35"/>
          </a:solidFill>
          <a:ln>
            <a:noFill/>
          </a:ln>
        </p:spPr>
      </p:sp>
      <p:sp>
        <p:nvSpPr>
          <p:cNvPr id="137" name="Google Shape;137;p16"/>
          <p:cNvSpPr txBox="1"/>
          <p:nvPr/>
        </p:nvSpPr>
        <p:spPr>
          <a:xfrm>
            <a:off x="596550" y="1230538"/>
            <a:ext cx="64269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dirty="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Knowing your </a:t>
            </a:r>
            <a:r>
              <a:rPr lang="en-US" sz="3150" dirty="0">
                <a:solidFill>
                  <a:schemeClr val="accent5">
                    <a:lumMod val="60000"/>
                    <a:lumOff val="40000"/>
                  </a:schemeClr>
                </a:solidFill>
                <a:latin typeface="Archivo Black"/>
                <a:ea typeface="Archivo Black"/>
                <a:cs typeface="Archivo Black"/>
                <a:sym typeface="Archivo Black"/>
              </a:rPr>
              <a:t>Core</a:t>
            </a:r>
            <a:endParaRPr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8" name="Google Shape;138;p16"/>
          <p:cNvSpPr txBox="1"/>
          <p:nvPr/>
        </p:nvSpPr>
        <p:spPr>
          <a:xfrm>
            <a:off x="2724050" y="2764900"/>
            <a:ext cx="10656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00" rIns="0" bIns="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sap"/>
                <a:ea typeface="Asap"/>
                <a:cs typeface="Asap"/>
                <a:sym typeface="Asap"/>
              </a:rPr>
              <a:t>Values</a:t>
            </a:r>
            <a:endParaRPr sz="2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9" name="Google Shape;139;p16"/>
          <p:cNvPicPr preferRelativeResize="0"/>
          <p:nvPr/>
        </p:nvPicPr>
        <p:blipFill>
          <a:blip r:embed="rId3">
            <a:alphaModFix/>
            <a:biLevel thresh="25000"/>
          </a:blip>
          <a:stretch>
            <a:fillRect/>
          </a:stretch>
        </p:blipFill>
        <p:spPr>
          <a:xfrm>
            <a:off x="1208200" y="2315113"/>
            <a:ext cx="1364275" cy="136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6"/>
          <p:cNvPicPr preferRelativeResize="0"/>
          <p:nvPr/>
        </p:nvPicPr>
        <p:blipFill>
          <a:blip r:embed="rId4">
            <a:alphaModFix/>
            <a:lum bright="70000" contrast="-70000"/>
          </a:blip>
          <a:stretch>
            <a:fillRect/>
          </a:stretch>
        </p:blipFill>
        <p:spPr>
          <a:xfrm>
            <a:off x="5238150" y="3229613"/>
            <a:ext cx="1065725" cy="106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6"/>
          <p:cNvSpPr txBox="1"/>
          <p:nvPr/>
        </p:nvSpPr>
        <p:spPr>
          <a:xfrm>
            <a:off x="3232375" y="3530125"/>
            <a:ext cx="19884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00" rIns="0" bIns="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sap"/>
                <a:ea typeface="Asap"/>
                <a:cs typeface="Asap"/>
                <a:sym typeface="Asap"/>
              </a:rPr>
              <a:t>Stakeholders</a:t>
            </a:r>
            <a:endParaRPr sz="2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2" name="Google Shape;142;p16"/>
          <p:cNvSpPr txBox="1"/>
          <p:nvPr/>
        </p:nvSpPr>
        <p:spPr>
          <a:xfrm>
            <a:off x="2724050" y="4412100"/>
            <a:ext cx="13107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00" rIns="0" bIns="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sap"/>
                <a:ea typeface="Asap"/>
                <a:cs typeface="Asap"/>
                <a:sym typeface="Asap"/>
              </a:rPr>
              <a:t>Purpose</a:t>
            </a:r>
            <a:endParaRPr sz="2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3" name="Google Shape;143;p16"/>
          <p:cNvPicPr preferRelativeResize="0"/>
          <p:nvPr/>
        </p:nvPicPr>
        <p:blipFill>
          <a:blip r:embed="rId5">
            <a:alphaModFix/>
            <a:lum bright="70000" contrast="-70000"/>
          </a:blip>
          <a:stretch>
            <a:fillRect/>
          </a:stretch>
        </p:blipFill>
        <p:spPr>
          <a:xfrm>
            <a:off x="1208200" y="4095025"/>
            <a:ext cx="1200876" cy="120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425" y="1352875"/>
            <a:ext cx="6198775" cy="373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7"/>
          <p:cNvSpPr txBox="1"/>
          <p:nvPr/>
        </p:nvSpPr>
        <p:spPr>
          <a:xfrm>
            <a:off x="544275" y="323175"/>
            <a:ext cx="57405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7"/>
          <p:cNvSpPr txBox="1"/>
          <p:nvPr/>
        </p:nvSpPr>
        <p:spPr>
          <a:xfrm>
            <a:off x="366150" y="198325"/>
            <a:ext cx="70272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2F2E35"/>
                </a:solidFill>
                <a:latin typeface="Archivo Black"/>
                <a:ea typeface="Archivo Black"/>
                <a:cs typeface="Archivo Black"/>
                <a:sym typeface="Archivo Black"/>
              </a:rPr>
              <a:t>Understanding Culture - Activity Theory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"/>
          <p:cNvSpPr txBox="1"/>
          <p:nvPr/>
        </p:nvSpPr>
        <p:spPr>
          <a:xfrm>
            <a:off x="544275" y="323175"/>
            <a:ext cx="57405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8"/>
          <p:cNvSpPr txBox="1"/>
          <p:nvPr/>
        </p:nvSpPr>
        <p:spPr>
          <a:xfrm>
            <a:off x="366150" y="198325"/>
            <a:ext cx="70272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2F2E35"/>
                </a:solidFill>
                <a:latin typeface="Archivo Black"/>
                <a:ea typeface="Archivo Black"/>
                <a:cs typeface="Archivo Black"/>
                <a:sym typeface="Archivo Black"/>
              </a:rPr>
              <a:t>Understanding Culture - Activity Theory</a:t>
            </a:r>
            <a:endParaRPr/>
          </a:p>
        </p:txBody>
      </p:sp>
      <p:pic>
        <p:nvPicPr>
          <p:cNvPr id="159" name="Google Shape;15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543" y="1277150"/>
            <a:ext cx="6610919" cy="432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9"/>
          <p:cNvPicPr preferRelativeResize="0"/>
          <p:nvPr/>
        </p:nvPicPr>
        <p:blipFill rotWithShape="1">
          <a:blip r:embed="rId3">
            <a:alphaModFix/>
          </a:blip>
          <a:srcRect t="9246" b="13569"/>
          <a:stretch/>
        </p:blipFill>
        <p:spPr>
          <a:xfrm>
            <a:off x="3409025" y="-53650"/>
            <a:ext cx="5034202" cy="58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35763" y="-53653"/>
            <a:ext cx="5868150" cy="582230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9"/>
          <p:cNvSpPr txBox="1"/>
          <p:nvPr/>
        </p:nvSpPr>
        <p:spPr>
          <a:xfrm>
            <a:off x="523875" y="780417"/>
            <a:ext cx="42363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Taking the Pulse of Your Culture </a:t>
            </a:r>
            <a:endParaRPr/>
          </a:p>
        </p:txBody>
      </p:sp>
      <p:sp>
        <p:nvSpPr>
          <p:cNvPr id="168" name="Google Shape;168;p19"/>
          <p:cNvSpPr txBox="1"/>
          <p:nvPr/>
        </p:nvSpPr>
        <p:spPr>
          <a:xfrm>
            <a:off x="523875" y="2141227"/>
            <a:ext cx="3360000" cy="206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00" rIns="0" bIns="0" anchor="t" anchorCtr="0">
            <a:noAutofit/>
          </a:bodyPr>
          <a:lstStyle/>
          <a:p>
            <a:pPr marL="457200" marR="0" lvl="0" indent="-3683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en-US" sz="2200">
                <a:solidFill>
                  <a:srgbClr val="FFFFFF"/>
                </a:solidFill>
              </a:rPr>
              <a:t>Mindset</a:t>
            </a:r>
            <a:endParaRPr sz="2200">
              <a:solidFill>
                <a:srgbClr val="FFFFFF"/>
              </a:solidFill>
            </a:endParaRPr>
          </a:p>
          <a:p>
            <a:pPr marL="457200" marR="0" lvl="0" indent="-3683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en-US" sz="2200">
                <a:solidFill>
                  <a:srgbClr val="FFFFFF"/>
                </a:solidFill>
              </a:rPr>
              <a:t>Structure</a:t>
            </a:r>
            <a:endParaRPr sz="2200">
              <a:solidFill>
                <a:srgbClr val="FFFFFF"/>
              </a:solidFill>
            </a:endParaRPr>
          </a:p>
          <a:p>
            <a:pPr marL="457200" marR="0" lvl="0" indent="-3683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en-US" sz="2200">
                <a:solidFill>
                  <a:srgbClr val="FFFFFF"/>
                </a:solidFill>
              </a:rPr>
              <a:t>Resources</a:t>
            </a:r>
            <a:endParaRPr sz="2200">
              <a:solidFill>
                <a:srgbClr val="FFFFFF"/>
              </a:solidFill>
            </a:endParaRPr>
          </a:p>
          <a:p>
            <a:pPr marL="457200" marR="0" lvl="0" indent="-3683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en-US" sz="2200">
                <a:solidFill>
                  <a:srgbClr val="FFFFFF"/>
                </a:solidFill>
              </a:rPr>
              <a:t>Support</a:t>
            </a:r>
            <a:endParaRPr sz="2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0" descr="A group of people sitting at a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4919" b="16876"/>
          <a:stretch/>
        </p:blipFill>
        <p:spPr>
          <a:xfrm>
            <a:off x="-519200" y="0"/>
            <a:ext cx="487165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0"/>
          <p:cNvSpPr txBox="1"/>
          <p:nvPr/>
        </p:nvSpPr>
        <p:spPr>
          <a:xfrm>
            <a:off x="4471261" y="379708"/>
            <a:ext cx="2890402" cy="1844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2F2E35"/>
                </a:solidFill>
                <a:latin typeface="Archivo Black"/>
                <a:ea typeface="Archivo Black"/>
                <a:cs typeface="Archivo Black"/>
                <a:sym typeface="Archivo Black"/>
              </a:rPr>
              <a:t>More than a Survey</a:t>
            </a:r>
            <a:endParaRPr/>
          </a:p>
        </p:txBody>
      </p:sp>
      <p:sp>
        <p:nvSpPr>
          <p:cNvPr id="175" name="Google Shape;175;p20"/>
          <p:cNvSpPr txBox="1"/>
          <p:nvPr/>
        </p:nvSpPr>
        <p:spPr>
          <a:xfrm>
            <a:off x="4579750" y="1720300"/>
            <a:ext cx="3040200" cy="3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00" rIns="0" bIns="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F2E35"/>
                </a:solidFill>
                <a:latin typeface="Asap"/>
                <a:ea typeface="Asap"/>
                <a:cs typeface="Asap"/>
                <a:sym typeface="Asap"/>
              </a:rPr>
              <a:t>Intentionality</a:t>
            </a:r>
            <a:endParaRPr sz="1800">
              <a:solidFill>
                <a:srgbClr val="2F2E35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F2E35"/>
                </a:solidFill>
                <a:latin typeface="Asap"/>
                <a:ea typeface="Asap"/>
                <a:cs typeface="Asap"/>
                <a:sym typeface="Asap"/>
              </a:rPr>
              <a:t>Observations</a:t>
            </a:r>
            <a:endParaRPr sz="1800">
              <a:solidFill>
                <a:srgbClr val="2F2E35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F2E35"/>
                </a:solidFill>
                <a:latin typeface="Asap"/>
                <a:ea typeface="Asap"/>
                <a:cs typeface="Asap"/>
                <a:sym typeface="Asap"/>
              </a:rPr>
              <a:t>Focus Groups</a:t>
            </a:r>
            <a:endParaRPr sz="1800">
              <a:solidFill>
                <a:srgbClr val="2F2E35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F2E35"/>
                </a:solidFill>
                <a:latin typeface="Asap"/>
                <a:ea typeface="Asap"/>
                <a:cs typeface="Asap"/>
                <a:sym typeface="Asap"/>
              </a:rPr>
              <a:t>Non-Participant Perspective</a:t>
            </a:r>
            <a:endParaRPr sz="1800">
              <a:solidFill>
                <a:srgbClr val="2F2E35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F2E35"/>
                </a:solidFill>
                <a:latin typeface="Asap"/>
                <a:ea typeface="Asap"/>
                <a:cs typeface="Asap"/>
                <a:sym typeface="Asap"/>
              </a:rPr>
              <a:t>Cross-Functional Dialog</a:t>
            </a:r>
            <a:endParaRPr sz="1800">
              <a:solidFill>
                <a:srgbClr val="2F2E35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F2E35"/>
                </a:solidFill>
                <a:latin typeface="Asap"/>
                <a:ea typeface="Asap"/>
                <a:cs typeface="Asap"/>
                <a:sym typeface="Asap"/>
              </a:rPr>
              <a:t>Examine Wins and Failures</a:t>
            </a:r>
            <a:endParaRPr sz="1800">
              <a:solidFill>
                <a:srgbClr val="2F2E35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F2E35"/>
                </a:solidFill>
                <a:latin typeface="Asap"/>
                <a:ea typeface="Asap"/>
                <a:cs typeface="Asap"/>
                <a:sym typeface="Asap"/>
              </a:rPr>
              <a:t>Blending/Triangulating</a:t>
            </a:r>
            <a:endParaRPr sz="1800">
              <a:solidFill>
                <a:srgbClr val="2F2E35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rgbClr val="2F2E35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F2E35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F2E35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F2E35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/>
          <p:nvPr/>
        </p:nvSpPr>
        <p:spPr>
          <a:xfrm>
            <a:off x="533400" y="1443038"/>
            <a:ext cx="566505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2F2E35"/>
                </a:solidFill>
                <a:latin typeface="Archivo Black"/>
                <a:ea typeface="Archivo Black"/>
                <a:cs typeface="Archivo Black"/>
                <a:sym typeface="Archivo Black"/>
              </a:rPr>
              <a:t>Facilitate not Dictate</a:t>
            </a:r>
            <a:endParaRPr/>
          </a:p>
        </p:txBody>
      </p:sp>
      <p:sp>
        <p:nvSpPr>
          <p:cNvPr id="181" name="Google Shape;181;p21"/>
          <p:cNvSpPr txBox="1"/>
          <p:nvPr/>
        </p:nvSpPr>
        <p:spPr>
          <a:xfrm>
            <a:off x="533400" y="2290775"/>
            <a:ext cx="4127700" cy="20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00" rIns="0" bIns="0" anchor="t" anchorCtr="0">
            <a:noAutofit/>
          </a:bodyPr>
          <a:lstStyle/>
          <a:p>
            <a:pPr marL="4572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F2E35"/>
              </a:buClr>
              <a:buSzPts val="1800"/>
              <a:buFont typeface="Asap"/>
              <a:buChar char="●"/>
            </a:pPr>
            <a:r>
              <a:rPr lang="en-US" sz="1800" dirty="0">
                <a:solidFill>
                  <a:srgbClr val="2F2E35"/>
                </a:solidFill>
                <a:latin typeface="Asap"/>
                <a:ea typeface="Asap"/>
                <a:cs typeface="Asap"/>
                <a:sym typeface="Asap"/>
              </a:rPr>
              <a:t>Reflect on core institutional values and mission </a:t>
            </a:r>
            <a:endParaRPr sz="1800" dirty="0">
              <a:solidFill>
                <a:srgbClr val="2F2E35"/>
              </a:solidFill>
              <a:latin typeface="Asap"/>
              <a:ea typeface="Asap"/>
              <a:cs typeface="Asap"/>
              <a:sym typeface="Asap"/>
            </a:endParaRPr>
          </a:p>
          <a:p>
            <a:pPr marL="4572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F2E35"/>
              </a:buClr>
              <a:buSzPts val="1800"/>
              <a:buFont typeface="Asap"/>
              <a:buChar char="●"/>
            </a:pPr>
            <a:r>
              <a:rPr lang="en-US" sz="1800" dirty="0">
                <a:solidFill>
                  <a:srgbClr val="2F2E35"/>
                </a:solidFill>
                <a:latin typeface="Asap"/>
                <a:ea typeface="Asap"/>
                <a:cs typeface="Asap"/>
                <a:sym typeface="Asap"/>
              </a:rPr>
              <a:t>Inquire how you are achieving them</a:t>
            </a:r>
            <a:endParaRPr sz="1800" dirty="0">
              <a:solidFill>
                <a:srgbClr val="2F2E35"/>
              </a:solidFill>
              <a:latin typeface="Asap"/>
              <a:ea typeface="Asap"/>
              <a:cs typeface="Asap"/>
              <a:sym typeface="Asap"/>
            </a:endParaRPr>
          </a:p>
          <a:p>
            <a:pPr marL="4572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F2E35"/>
              </a:buClr>
              <a:buSzPts val="1800"/>
              <a:buFont typeface="Asap"/>
              <a:buChar char="●"/>
            </a:pPr>
            <a:r>
              <a:rPr lang="en-US" sz="1800" dirty="0">
                <a:solidFill>
                  <a:srgbClr val="2F2E35"/>
                </a:solidFill>
                <a:latin typeface="Asap"/>
                <a:ea typeface="Asap"/>
                <a:cs typeface="Asap"/>
                <a:sym typeface="Asap"/>
              </a:rPr>
              <a:t>Cross-functional collaboration</a:t>
            </a:r>
            <a:endParaRPr sz="1800" dirty="0">
              <a:solidFill>
                <a:srgbClr val="2F2E35"/>
              </a:solidFill>
              <a:latin typeface="Asap"/>
              <a:ea typeface="Asap"/>
              <a:cs typeface="Asap"/>
              <a:sym typeface="Asap"/>
            </a:endParaRPr>
          </a:p>
          <a:p>
            <a:pPr marL="4572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F2E35"/>
              </a:buClr>
              <a:buSzPts val="1800"/>
              <a:buFont typeface="Asap"/>
              <a:buChar char="●"/>
            </a:pPr>
            <a:r>
              <a:rPr lang="en-US" sz="1800" dirty="0">
                <a:solidFill>
                  <a:srgbClr val="2F2E35"/>
                </a:solidFill>
                <a:latin typeface="Asap"/>
                <a:ea typeface="Asap"/>
                <a:cs typeface="Asap"/>
                <a:sym typeface="Asap"/>
              </a:rPr>
              <a:t>Share opportunities </a:t>
            </a:r>
            <a:endParaRPr sz="1800" dirty="0">
              <a:solidFill>
                <a:srgbClr val="2F2E35"/>
              </a:solidFill>
              <a:latin typeface="Asap"/>
              <a:ea typeface="Asap"/>
              <a:cs typeface="Asap"/>
              <a:sym typeface="Asap"/>
            </a:endParaRPr>
          </a:p>
          <a:p>
            <a:pPr marL="4572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F2E35"/>
              </a:buClr>
              <a:buSzPts val="1800"/>
              <a:buFont typeface="Asap"/>
              <a:buChar char="●"/>
            </a:pPr>
            <a:r>
              <a:rPr lang="en-US" sz="1800" dirty="0">
                <a:solidFill>
                  <a:srgbClr val="2F2E35"/>
                </a:solidFill>
                <a:latin typeface="Asap"/>
                <a:ea typeface="Asap"/>
                <a:cs typeface="Asap"/>
                <a:sym typeface="Asap"/>
              </a:rPr>
              <a:t>Plan effectively with consistency and clarity</a:t>
            </a:r>
            <a:endParaRPr sz="1800" dirty="0">
              <a:solidFill>
                <a:srgbClr val="2F2E35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182" name="Google Shape;182;p21" descr="A picture containing person, table, person, hol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32290"/>
          <a:stretch/>
        </p:blipFill>
        <p:spPr>
          <a:xfrm>
            <a:off x="3492278" y="0"/>
            <a:ext cx="4127724" cy="5715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163</Words>
  <Application>Microsoft Office PowerPoint</Application>
  <PresentationFormat>Custom</PresentationFormat>
  <Paragraphs>57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Asap</vt:lpstr>
      <vt:lpstr>Archivo Black</vt:lpstr>
      <vt:lpstr>Office Theme</vt:lpstr>
      <vt:lpstr>PowerPoint Presentation</vt:lpstr>
      <vt:lpstr>Change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Zentner, Aeron</cp:lastModifiedBy>
  <cp:revision>2</cp:revision>
  <dcterms:modified xsi:type="dcterms:W3CDTF">2020-11-04T06:59:03Z</dcterms:modified>
</cp:coreProperties>
</file>