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33"/>
  </p:notesMasterIdLst>
  <p:handoutMasterIdLst>
    <p:handoutMasterId r:id="rId34"/>
  </p:handoutMasterIdLst>
  <p:sldIdLst>
    <p:sldId id="257" r:id="rId2"/>
    <p:sldId id="302" r:id="rId3"/>
    <p:sldId id="310" r:id="rId4"/>
    <p:sldId id="259" r:id="rId5"/>
    <p:sldId id="315" r:id="rId6"/>
    <p:sldId id="325" r:id="rId7"/>
    <p:sldId id="304" r:id="rId8"/>
    <p:sldId id="301" r:id="rId9"/>
    <p:sldId id="300" r:id="rId10"/>
    <p:sldId id="313" r:id="rId11"/>
    <p:sldId id="317" r:id="rId12"/>
    <p:sldId id="290" r:id="rId13"/>
    <p:sldId id="318" r:id="rId14"/>
    <p:sldId id="298" r:id="rId15"/>
    <p:sldId id="261" r:id="rId16"/>
    <p:sldId id="262" r:id="rId17"/>
    <p:sldId id="263" r:id="rId18"/>
    <p:sldId id="264" r:id="rId19"/>
    <p:sldId id="289" r:id="rId20"/>
    <p:sldId id="265" r:id="rId21"/>
    <p:sldId id="266" r:id="rId22"/>
    <p:sldId id="284" r:id="rId23"/>
    <p:sldId id="295" r:id="rId24"/>
    <p:sldId id="312" r:id="rId25"/>
    <p:sldId id="270" r:id="rId26"/>
    <p:sldId id="303" r:id="rId27"/>
    <p:sldId id="309" r:id="rId28"/>
    <p:sldId id="324" r:id="rId29"/>
    <p:sldId id="323" r:id="rId30"/>
    <p:sldId id="320" r:id="rId31"/>
    <p:sldId id="306" r:id="rId32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horowitz" initials="j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44F04"/>
    <a:srgbClr val="000000"/>
    <a:srgbClr val="2F77A3"/>
    <a:srgbClr val="CC3300"/>
    <a:srgbClr val="FFD581"/>
    <a:srgbClr val="F7E9E7"/>
    <a:srgbClr val="441D61"/>
    <a:srgbClr val="1D8531"/>
    <a:srgbClr val="E5EFFF"/>
    <a:srgbClr val="D1E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99" autoAdjust="0"/>
    <p:restoredTop sz="96305" autoAdjust="0"/>
  </p:normalViewPr>
  <p:slideViewPr>
    <p:cSldViewPr snapToGrid="0">
      <p:cViewPr varScale="1">
        <p:scale>
          <a:sx n="101" d="100"/>
          <a:sy n="101" d="100"/>
        </p:scale>
        <p:origin x="92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9.5701837270341206E-2"/>
          <c:y val="4.8787716419866047E-2"/>
          <c:w val="0.90207594050743656"/>
          <c:h val="0.8364025303952795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2F77A3"/>
            </a:solidFill>
            <a:ln>
              <a:solidFill>
                <a:srgbClr val="FFD581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1D8531"/>
              </a:solidFill>
              <a:ln>
                <a:solidFill>
                  <a:srgbClr val="FFD58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8C05-4A0F-A5DF-1241481C1DE8}"/>
              </c:ext>
            </c:extLst>
          </c:dPt>
          <c:dPt>
            <c:idx val="1"/>
            <c:invertIfNegative val="0"/>
            <c:bubble3D val="0"/>
            <c:spPr>
              <a:solidFill>
                <a:srgbClr val="CC3300"/>
              </a:solidFill>
              <a:ln>
                <a:solidFill>
                  <a:srgbClr val="FFD58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8C05-4A0F-A5DF-1241481C1DE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Sheet1!$A$1:$B$1</c:f>
              <c:strCache>
                <c:ptCount val="2"/>
                <c:pt idx="0">
                  <c:v>ABC</c:v>
                </c:pt>
                <c:pt idx="1">
                  <c:v>Comparison</c:v>
                </c:pt>
              </c:strCache>
            </c:strRef>
          </c:cat>
          <c:val>
            <c:numRef>
              <c:f>Sheet1!$A$2:$B$2</c:f>
              <c:numCache>
                <c:formatCode>0%</c:formatCode>
                <c:ptCount val="2"/>
                <c:pt idx="0">
                  <c:v>0.48</c:v>
                </c:pt>
                <c:pt idx="1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05-4A0F-A5DF-1241481C1D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0981824"/>
        <c:axId val="170985352"/>
      </c:barChart>
      <c:catAx>
        <c:axId val="17098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170985352"/>
        <c:crosses val="autoZero"/>
        <c:auto val="1"/>
        <c:lblAlgn val="ctr"/>
        <c:lblOffset val="100"/>
        <c:noMultiLvlLbl val="0"/>
      </c:catAx>
      <c:valAx>
        <c:axId val="170985352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1709818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12018" cy="46275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466" y="1"/>
            <a:ext cx="3012018" cy="462758"/>
          </a:xfrm>
          <a:prstGeom prst="rect">
            <a:avLst/>
          </a:prstGeom>
        </p:spPr>
        <p:txBody>
          <a:bodyPr vert="horz" lIns="91614" tIns="45807" rIns="91614" bIns="45807" rtlCol="0"/>
          <a:lstStyle>
            <a:lvl1pPr algn="r">
              <a:defRPr sz="1200"/>
            </a:lvl1pPr>
          </a:lstStyle>
          <a:p>
            <a:fld id="{72E3497D-351C-456E-BF39-DAE2579B635E}" type="datetimeFigureOut">
              <a:rPr lang="en-US" smtClean="0"/>
              <a:t>11/5/2020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3318"/>
            <a:ext cx="3012018" cy="46275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466" y="8773318"/>
            <a:ext cx="3012018" cy="462757"/>
          </a:xfrm>
          <a:prstGeom prst="rect">
            <a:avLst/>
          </a:prstGeom>
        </p:spPr>
        <p:txBody>
          <a:bodyPr vert="horz" lIns="91614" tIns="45807" rIns="91614" bIns="45807" rtlCol="0" anchor="b"/>
          <a:lstStyle>
            <a:lvl1pPr algn="r">
              <a:defRPr sz="1200"/>
            </a:lvl1pPr>
          </a:lstStyle>
          <a:p>
            <a:fld id="{9425C1B9-63BF-4FE2-809B-F282714E0B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863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7" y="0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/>
          <a:lstStyle>
            <a:lvl1pPr algn="r">
              <a:defRPr sz="1200"/>
            </a:lvl1pPr>
          </a:lstStyle>
          <a:p>
            <a:fld id="{AD672471-AC1E-4B60-8402-679DDE1878B2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3738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84" tIns="46242" rIns="92484" bIns="4624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84" tIns="46242" rIns="92484" bIns="46242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7" y="8772668"/>
            <a:ext cx="3011699" cy="461804"/>
          </a:xfrm>
          <a:prstGeom prst="rect">
            <a:avLst/>
          </a:prstGeom>
        </p:spPr>
        <p:txBody>
          <a:bodyPr vert="horz" lIns="92484" tIns="46242" rIns="92484" bIns="46242" rtlCol="0" anchor="b"/>
          <a:lstStyle>
            <a:lvl1pPr algn="r">
              <a:defRPr sz="1200"/>
            </a:lvl1pPr>
          </a:lstStyle>
          <a:p>
            <a:fld id="{E73894C1-6552-43AF-B6BC-E6A59F0BFD4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91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/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CC1FD7-0F99-40CD-9E60-8D95D2266DC8}" type="slidenum">
              <a:rPr lang="en-US" smtClean="0">
                <a:latin typeface="Times"/>
              </a:rPr>
              <a:pPr/>
              <a:t>1</a:t>
            </a:fld>
            <a:endParaRPr lang="en-US" dirty="0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0756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921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555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F75D-D2DD-4EB6-97CF-57DBE466EB1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9227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A3F75D-D2DD-4EB6-97CF-57DBE466EB1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33015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Tends</a:t>
            </a:r>
            <a:r>
              <a:rPr lang="en-US" baseline="0" dirty="0" smtClean="0"/>
              <a:t> to be the kind of data you receive.  Is it very helpful?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85EA-F6D8-45FB-9275-EF1E0A3DFBE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531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500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098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12083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458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337178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10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05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14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078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0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2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1536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768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533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6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9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43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C66AD-911C-4A75-96F1-1E8BB5D30575}" type="datetimeFigureOut">
              <a:rPr lang="en-US" smtClean="0"/>
              <a:t>11/5/2020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326087F-E12D-4F31-9C4B-DC585342FC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525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EBCFinal2lh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7119" y="457199"/>
            <a:ext cx="4189763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253974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2F77A3"/>
                </a:solidFill>
                <a:latin typeface="Trebuchet MS" panose="020B0603020202020204" pitchFamily="34" charset="0"/>
              </a:rPr>
              <a:t>Telling Your Story with Data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64895" y="6414247"/>
            <a:ext cx="9144000" cy="4437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Tx/>
              <a:buNone/>
            </a:pPr>
            <a:r>
              <a:rPr lang="en-US" sz="1200" dirty="0" smtClean="0">
                <a:solidFill>
                  <a:srgbClr val="2F7091"/>
                </a:solidFill>
                <a:latin typeface="Trebuchet MS" panose="020B0603020202020204" pitchFamily="34" charset="0"/>
              </a:rPr>
              <a:t>© all material copyright IEBC, 2017, 2018, 2019,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2569" y="3943353"/>
            <a:ext cx="81270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Brad C. Phillips, </a:t>
            </a:r>
            <a:r>
              <a:rPr lang="en-US" sz="2400" b="1" dirty="0" smtClean="0"/>
              <a:t>Ph.D. </a:t>
            </a:r>
          </a:p>
          <a:p>
            <a:pPr algn="ctr"/>
            <a:r>
              <a:rPr lang="en-US" sz="2400" b="1" dirty="0" smtClean="0"/>
              <a:t>President/CEO, IEBC</a:t>
            </a:r>
            <a:endParaRPr lang="en-US" sz="2400" b="1" dirty="0"/>
          </a:p>
          <a:p>
            <a:pPr algn="ctr"/>
            <a:endParaRPr lang="en-US" sz="2400" b="1" dirty="0" smtClean="0"/>
          </a:p>
          <a:p>
            <a:pPr algn="ctr"/>
            <a:r>
              <a:rPr lang="en-US" sz="2400" b="1" dirty="0" smtClean="0"/>
              <a:t>CAIR</a:t>
            </a:r>
          </a:p>
          <a:p>
            <a:pPr algn="ctr"/>
            <a:r>
              <a:rPr lang="en-US" sz="2400" b="1" dirty="0" smtClean="0"/>
              <a:t>2020 Conference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0633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832" y="214623"/>
            <a:ext cx="6589199" cy="1280890"/>
          </a:xfrm>
        </p:spPr>
        <p:txBody>
          <a:bodyPr>
            <a:noAutofit/>
          </a:bodyPr>
          <a:lstStyle/>
          <a:p>
            <a:r>
              <a:rPr lang="en-US" sz="3200" b="1" dirty="0" smtClean="0">
                <a:solidFill>
                  <a:srgbClr val="2F77A3"/>
                </a:solidFill>
              </a:rPr>
              <a:t>Headline Practice: </a:t>
            </a:r>
            <a:br>
              <a:rPr lang="en-US" sz="3200" b="1" dirty="0" smtClean="0">
                <a:solidFill>
                  <a:srgbClr val="2F77A3"/>
                </a:solidFill>
              </a:rPr>
            </a:br>
            <a:r>
              <a:rPr lang="en-US" sz="3200" b="1" dirty="0" smtClean="0">
                <a:solidFill>
                  <a:srgbClr val="2F77A3"/>
                </a:solidFill>
              </a:rPr>
              <a:t>Lets </a:t>
            </a:r>
            <a:r>
              <a:rPr lang="en-US" sz="3200" b="1" dirty="0">
                <a:solidFill>
                  <a:srgbClr val="2F77A3"/>
                </a:solidFill>
              </a:rPr>
              <a:t>Take a Look at Some Data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2289406"/>
              </p:ext>
            </p:extLst>
          </p:nvPr>
        </p:nvGraphicFramePr>
        <p:xfrm>
          <a:off x="649481" y="2103493"/>
          <a:ext cx="6807303" cy="3108960"/>
        </p:xfrm>
        <a:graphic>
          <a:graphicData uri="http://schemas.openxmlformats.org/drawingml/2006/table">
            <a:tbl>
              <a:tblPr/>
              <a:tblGrid>
                <a:gridCol w="352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2017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2018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2019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2020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Credit Enrollment: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6,501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6,242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6,101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5,844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Part-time students: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75.2%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78.1%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78.2%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78.3%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Female: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61.8%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61.1%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62.6%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61.5%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Hispanic or Latino: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American Indian or Alaska Native: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5.3%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Other Minorities: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8.5%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8.2%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6778" y="1495513"/>
            <a:ext cx="38248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Credit Enrollment Over Time</a:t>
            </a:r>
            <a:endParaRPr lang="en-US" sz="2400" b="1" dirty="0"/>
          </a:p>
        </p:txBody>
      </p:sp>
      <p:sp>
        <p:nvSpPr>
          <p:cNvPr id="8" name="Rectangle 7"/>
          <p:cNvSpPr/>
          <p:nvPr/>
        </p:nvSpPr>
        <p:spPr>
          <a:xfrm>
            <a:off x="1072497" y="5375483"/>
            <a:ext cx="76783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Exercise </a:t>
            </a:r>
            <a:r>
              <a:rPr lang="en-US" dirty="0" smtClean="0">
                <a:solidFill>
                  <a:srgbClr val="FF0000"/>
                </a:solidFill>
              </a:rPr>
              <a:t>– Write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headline for the table above.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08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2F77A3"/>
                </a:solidFill>
              </a:rPr>
              <a:t>A New Headline</a:t>
            </a:r>
            <a:endParaRPr lang="en-US" b="1" dirty="0">
              <a:solidFill>
                <a:srgbClr val="2F77A3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4768947"/>
              </p:ext>
            </p:extLst>
          </p:nvPr>
        </p:nvGraphicFramePr>
        <p:xfrm>
          <a:off x="649481" y="2103493"/>
          <a:ext cx="6821583" cy="3108960"/>
        </p:xfrm>
        <a:graphic>
          <a:graphicData uri="http://schemas.openxmlformats.org/drawingml/2006/table">
            <a:tbl>
              <a:tblPr/>
              <a:tblGrid>
                <a:gridCol w="35246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06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49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2017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2018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2019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Fall </a:t>
                      </a:r>
                      <a:r>
                        <a:rPr lang="en-US" b="1" dirty="0" smtClean="0">
                          <a:effectLst/>
                        </a:rPr>
                        <a:t>2020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Credit Enrollment: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solidFill>
                            <a:srgbClr val="FFFF00"/>
                          </a:solidFill>
                          <a:effectLst/>
                        </a:rPr>
                        <a:t>6,501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6,242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6,101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5,844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Part-time students: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75.2%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78.1%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78.2%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78.3%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Female: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61.8%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61.1%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62.6%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61.5%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Hispanic or Latino: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44.6%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American Indian or Alaska Native: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4.8%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4.7%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5.3%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Other </a:t>
                      </a:r>
                      <a:r>
                        <a:rPr lang="en-US" dirty="0" smtClean="0">
                          <a:effectLst/>
                        </a:rPr>
                        <a:t>non-Majority:</a:t>
                      </a:r>
                      <a:endParaRPr lang="en-US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9.6%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9.3%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8.5%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8.2%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466778" y="1495513"/>
            <a:ext cx="3765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Our Enrollment is Declining!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71875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3196" y="667955"/>
            <a:ext cx="8229600" cy="740589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2F77A3"/>
                </a:solidFill>
                <a:latin typeface="Trebuchet MS" panose="020B0603020202020204" pitchFamily="34" charset="0"/>
              </a:rPr>
              <a:t>Story Telling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4171" y="2332037"/>
            <a:ext cx="66294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solidFill>
                  <a:srgbClr val="2F77A3"/>
                </a:solidFill>
                <a:latin typeface="Trebuchet MS" panose="020B0603020202020204" pitchFamily="34" charset="0"/>
              </a:rPr>
              <a:t>The Disney way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Once </a:t>
            </a:r>
            <a:r>
              <a:rPr lang="en-US" sz="2400" b="1" dirty="0">
                <a:solidFill>
                  <a:srgbClr val="2F77A3"/>
                </a:solidFill>
                <a:latin typeface="Trebuchet MS" panose="020B0603020202020204" pitchFamily="34" charset="0"/>
              </a:rPr>
              <a:t>upon a time – context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Problem</a:t>
            </a:r>
            <a:endParaRPr lang="en-US" sz="2400" b="1" dirty="0">
              <a:solidFill>
                <a:srgbClr val="2F77A3"/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What </a:t>
            </a:r>
            <a:r>
              <a:rPr lang="en-US" sz="2400" b="1" dirty="0">
                <a:solidFill>
                  <a:srgbClr val="2F77A3"/>
                </a:solidFill>
                <a:latin typeface="Trebuchet MS" panose="020B0603020202020204" pitchFamily="34" charset="0"/>
              </a:rPr>
              <a:t>happened to </a:t>
            </a: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resolve</a:t>
            </a:r>
            <a:b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</a:b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   the problem</a:t>
            </a:r>
            <a:endParaRPr lang="en-US" sz="2400" b="1" dirty="0">
              <a:solidFill>
                <a:srgbClr val="2F77A3"/>
              </a:solidFill>
              <a:latin typeface="Trebuchet MS" panose="020B0603020202020204" pitchFamily="34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The outcomes</a:t>
            </a:r>
            <a:endParaRPr lang="en-US" sz="2400" b="1" dirty="0">
              <a:solidFill>
                <a:srgbClr val="2F77A3"/>
              </a:solidFill>
              <a:latin typeface="Trebuchet MS" panose="020B0603020202020204" pitchFamily="34" charset="0"/>
            </a:endParaRPr>
          </a:p>
        </p:txBody>
      </p:sp>
      <p:pic>
        <p:nvPicPr>
          <p:cNvPr id="1029" name="Picture 5" descr="C:\Users\BPhillips\AppData\Local\Microsoft\Windows\Temporary Internet Files\Content.IE5\GYO7YWU7\hongkong_disney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886" y="3846526"/>
            <a:ext cx="3216238" cy="25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743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830365"/>
              </p:ext>
            </p:extLst>
          </p:nvPr>
        </p:nvGraphicFramePr>
        <p:xfrm>
          <a:off x="1751889" y="1265673"/>
          <a:ext cx="5758088" cy="529749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8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574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Story Element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Fairy Tales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Your College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802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Context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Once upon a time in a land far, far away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Our institution has a population that is over 40% under the age of 20 and growing.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35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Conflict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There was a young girl who lived in misery with her evil stepmother and stepsisters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The completion rate for our 20 and under students is half of the completion rate for the over 20 population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29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effectLst/>
                        </a:rPr>
                        <a:t>Resolution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She married a prince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We piloted a support program with peer mentoring and the rate increased to almost that of the over 20 student population for students in the pilot program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3541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 smtClean="0">
                          <a:effectLst/>
                        </a:rPr>
                        <a:t>Outcomes</a:t>
                      </a:r>
                      <a:endParaRPr lang="en-US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She lived happily ever after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tc>
                  <a:txBody>
                    <a:bodyPr/>
                    <a:lstStyle/>
                    <a:p>
                      <a:pPr marL="5715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</a:rPr>
                        <a:t>The program is being expanded and institutionalized; and we will continue to monitor impact</a:t>
                      </a:r>
                      <a:endParaRPr lang="en-US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38" marR="2913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1826030" y="296035"/>
            <a:ext cx="56098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2F77A3"/>
                </a:solidFill>
                <a:latin typeface="Trebuchet MS" panose="020B0603020202020204" pitchFamily="34" charset="0"/>
              </a:rPr>
              <a:t>The Disney </a:t>
            </a:r>
            <a:r>
              <a:rPr lang="en-US" sz="3200" b="1" dirty="0" smtClean="0">
                <a:solidFill>
                  <a:srgbClr val="2F77A3"/>
                </a:solidFill>
                <a:latin typeface="Trebuchet MS" panose="020B0603020202020204" pitchFamily="34" charset="0"/>
              </a:rPr>
              <a:t>Way - Actualized</a:t>
            </a:r>
            <a:endParaRPr lang="en-US" sz="3200" b="1" dirty="0">
              <a:solidFill>
                <a:srgbClr val="2F77A3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s://us-mg5.mail.yahoo.com/ya/download?mid=2%5f0%5f0%5f1%5f1%5fAIt2imIAABGIVo2Z1gGl4Aw4GLM&amp;m=YaDownload&amp;pid=2.7&amp;fid=Inbox&amp;inline=1&amp;appid=yahoomail"/>
          <p:cNvSpPr>
            <a:spLocks noChangeAspect="1" noChangeArrowheads="1"/>
          </p:cNvSpPr>
          <p:nvPr/>
        </p:nvSpPr>
        <p:spPr bwMode="auto">
          <a:xfrm>
            <a:off x="403403" y="1068936"/>
            <a:ext cx="304800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6" descr="https://us-mg5.mail.yahoo.com/ya/download?mid=2%5f0%5f0%5f1%5f1%5fAIt2imIAABGIVo2Z1gGl4Aw4GLM&amp;m=YaDownload&amp;pid=2.9&amp;fid=Inbox&amp;inline=1&amp;appid=yahoomail"/>
          <p:cNvSpPr>
            <a:spLocks noChangeAspect="1" noChangeArrowheads="1"/>
          </p:cNvSpPr>
          <p:nvPr/>
        </p:nvSpPr>
        <p:spPr bwMode="auto">
          <a:xfrm>
            <a:off x="3240607" y="2910407"/>
            <a:ext cx="269557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" name="AutoShape 8" descr="https://us-mg5.mail.yahoo.com/ya/download?mid=2%5f0%5f0%5f1%5f1%5fAIt2imIAABGIVo2Z1gGl4Aw4GLM&amp;m=YaDownload&amp;pid=2.10&amp;fid=Inbox&amp;inline=1&amp;appid=yahoomail"/>
          <p:cNvSpPr>
            <a:spLocks noChangeAspect="1" noChangeArrowheads="1"/>
          </p:cNvSpPr>
          <p:nvPr/>
        </p:nvSpPr>
        <p:spPr bwMode="auto">
          <a:xfrm>
            <a:off x="5936182" y="4048644"/>
            <a:ext cx="25812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AutoShape 10" descr="https://us-mg5.mail.yahoo.com/ya/download?mid=2%5f0%5f0%5f1%5f1%5fAIt2imIAABGIVo2Z1gGl4Aw4GLM&amp;m=YaDownload&amp;pid=2.10&amp;fid=Inbox&amp;inline=1&amp;appid=yahoomail"/>
          <p:cNvSpPr>
            <a:spLocks noChangeAspect="1" noChangeArrowheads="1"/>
          </p:cNvSpPr>
          <p:nvPr/>
        </p:nvSpPr>
        <p:spPr bwMode="auto">
          <a:xfrm>
            <a:off x="155575" y="-898525"/>
            <a:ext cx="25812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26" name="Picture 2" descr="Image result for How to write a newspaper sto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856" y="2269960"/>
            <a:ext cx="6279051" cy="313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Talk About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35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5389" y="498649"/>
            <a:ext cx="8229600" cy="89155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2F77A3"/>
                </a:solidFill>
              </a:rPr>
              <a:t>Stories to Tell</a:t>
            </a:r>
            <a:endParaRPr lang="en-US" sz="60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824216" y="710361"/>
            <a:ext cx="2319784" cy="6147639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118" y="2272553"/>
            <a:ext cx="66831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indent="-739775">
              <a:buFont typeface="Wingdings" panose="05000000000000000000" pitchFamily="2" charset="2"/>
              <a:buChar char="Ø"/>
            </a:pPr>
            <a:r>
              <a:rPr lang="en-US" sz="3600" b="1" dirty="0" smtClean="0">
                <a:solidFill>
                  <a:srgbClr val="2F77A3"/>
                </a:solidFill>
                <a:sym typeface="ZapfDingbats"/>
              </a:rPr>
              <a:t>What’s happening now</a:t>
            </a:r>
            <a:endParaRPr lang="en-US" sz="3600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115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64861" y="557137"/>
            <a:ext cx="7974106" cy="891553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2F77A3"/>
                </a:solidFill>
              </a:rPr>
              <a:t>What’s Happening Now</a:t>
            </a:r>
            <a:endParaRPr lang="en-US" sz="44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619954" y="1355922"/>
            <a:ext cx="2546494" cy="5502078"/>
          </a:xfrm>
          <a:prstGeom prst="ellipse">
            <a:avLst/>
          </a:prstGeom>
          <a:blipFill>
            <a:blip r:embed="rId3"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74059" y="2155577"/>
            <a:ext cx="5745895" cy="2934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sym typeface="ZapfDingbats"/>
              </a:rPr>
              <a:t>Over 100 students are being served by our program</a:t>
            </a:r>
          </a:p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25% of students were proficient in math</a:t>
            </a:r>
            <a:endParaRPr lang="en-US" sz="28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ZapfDingbats"/>
              </a:rPr>
              <a:t>40% of the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sym typeface="ZapfDingbats"/>
              </a:rPr>
              <a:t>2018 </a:t>
            </a:r>
            <a:r>
              <a:rPr lang="en-US" sz="2800" b="1" dirty="0">
                <a:solidFill>
                  <a:schemeClr val="accent6">
                    <a:lumMod val="75000"/>
                  </a:schemeClr>
                </a:solidFill>
                <a:sym typeface="ZapfDingbats"/>
              </a:rPr>
              <a:t>class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sym typeface="ZapfDingbats"/>
              </a:rPr>
              <a:t>completed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sym typeface="ZapfDingbats"/>
            </a:endParaRPr>
          </a:p>
        </p:txBody>
      </p:sp>
    </p:spTree>
    <p:extLst>
      <p:ext uri="{BB962C8B-B14F-4D97-AF65-F5344CB8AC3E}">
        <p14:creationId xmlns:p14="http://schemas.microsoft.com/office/powerpoint/2010/main" val="112794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86714" y="483650"/>
            <a:ext cx="8229600" cy="891553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rgbClr val="2F77A3"/>
                </a:solidFill>
              </a:rPr>
              <a:t>Stories to Tell</a:t>
            </a:r>
            <a:endParaRPr lang="en-US" sz="60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446365" y="1178896"/>
            <a:ext cx="2697635" cy="5754674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5118" y="2529492"/>
            <a:ext cx="6683188" cy="10823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2F77A3"/>
                </a:solidFill>
                <a:sym typeface="ZapfDingbats"/>
              </a:rPr>
              <a:t>What’s happening now</a:t>
            </a:r>
          </a:p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2F77A3"/>
                </a:solidFill>
                <a:sym typeface="ZapfDingbats"/>
              </a:rPr>
              <a:t>Comparisons to other groups</a:t>
            </a:r>
            <a:endParaRPr lang="en-US" sz="2800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508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451226" y="1103326"/>
            <a:ext cx="1747675" cy="5754674"/>
          </a:xfrm>
          <a:prstGeom prst="ellipse">
            <a:avLst/>
          </a:prstGeom>
          <a:blipFill>
            <a:blip r:embed="rId3">
              <a:duotone>
                <a:prstClr val="black"/>
                <a:srgbClr val="1D85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42294" y="1740078"/>
            <a:ext cx="66831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0"/>
              </a:spcBef>
            </a:pPr>
            <a:r>
              <a:rPr lang="en-US" sz="2400" b="1" dirty="0" smtClean="0">
                <a:solidFill>
                  <a:srgbClr val="1D8531"/>
                </a:solidFill>
              </a:rPr>
              <a:t>ABC program students persisted at higher rates than the comparison group</a:t>
            </a:r>
            <a:endParaRPr lang="en-US" sz="2400" b="1" dirty="0">
              <a:solidFill>
                <a:srgbClr val="1D8531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59618927"/>
              </p:ext>
            </p:extLst>
          </p:nvPr>
        </p:nvGraphicFramePr>
        <p:xfrm>
          <a:off x="1112105" y="3024299"/>
          <a:ext cx="5715000" cy="3671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05607" y="599449"/>
            <a:ext cx="7974106" cy="89155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F77A3"/>
                </a:solidFill>
              </a:rPr>
              <a:t>Comparisons to Other Groups</a:t>
            </a:r>
            <a:endParaRPr lang="en-US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93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079487" y="1511341"/>
            <a:ext cx="2064513" cy="5167403"/>
          </a:xfrm>
          <a:prstGeom prst="ellipse">
            <a:avLst/>
          </a:prstGeom>
          <a:blipFill>
            <a:blip r:embed="rId3">
              <a:duotone>
                <a:prstClr val="black"/>
                <a:srgbClr val="1D853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88873" y="2045763"/>
            <a:ext cx="6683188" cy="409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1D8531"/>
                </a:solidFill>
                <a:sym typeface="ZapfDingbats"/>
              </a:rPr>
              <a:t>ABC Program students had a 50% higher persistence rate than the comparison group in Fall 2018 to Fall 2019</a:t>
            </a:r>
            <a:endParaRPr lang="en-US" sz="2800" b="1" dirty="0">
              <a:solidFill>
                <a:srgbClr val="1D8531"/>
              </a:solidFill>
              <a:sym typeface="ZapfDingbats"/>
            </a:endParaRPr>
          </a:p>
          <a:p>
            <a:pPr marL="577850" indent="-5778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800" b="1" dirty="0" smtClean="0">
                <a:solidFill>
                  <a:srgbClr val="1D8531"/>
                </a:solidFill>
                <a:sym typeface="ZapfDingbats"/>
              </a:rPr>
              <a:t>Students enrolled in an accelerated basic skills course were twice as likely to pass the course than their peers in traditional basic skills curriculum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28278" y="619787"/>
            <a:ext cx="7974106" cy="89155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F77A3"/>
                </a:solidFill>
              </a:rPr>
              <a:t>Comparisons to Other Groups</a:t>
            </a:r>
            <a:endParaRPr lang="en-US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2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Telling Your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3131" y="1630428"/>
            <a:ext cx="8229600" cy="2795155"/>
          </a:xfrm>
        </p:spPr>
        <p:txBody>
          <a:bodyPr/>
          <a:lstStyle/>
          <a:p>
            <a:r>
              <a:rPr lang="en-US" sz="2800" dirty="0" smtClean="0">
                <a:solidFill>
                  <a:srgbClr val="FF0000"/>
                </a:solidFill>
              </a:rPr>
              <a:t>What is your favorite kind of story?</a:t>
            </a:r>
          </a:p>
          <a:p>
            <a:pPr lvl="1"/>
            <a:r>
              <a:rPr lang="en-US" sz="2400" dirty="0" smtClean="0"/>
              <a:t>Hero</a:t>
            </a:r>
          </a:p>
          <a:p>
            <a:pPr lvl="1"/>
            <a:r>
              <a:rPr lang="en-US" sz="2400" dirty="0" smtClean="0"/>
              <a:t>Boy </a:t>
            </a:r>
            <a:r>
              <a:rPr lang="en-US" sz="2400" dirty="0"/>
              <a:t>m</a:t>
            </a:r>
            <a:r>
              <a:rPr lang="en-US" sz="2400" dirty="0" smtClean="0"/>
              <a:t>eets </a:t>
            </a:r>
            <a:r>
              <a:rPr lang="en-US" sz="2400" dirty="0"/>
              <a:t>g</a:t>
            </a:r>
            <a:r>
              <a:rPr lang="en-US" sz="2400" dirty="0" smtClean="0"/>
              <a:t>irl: Girl meets boy</a:t>
            </a:r>
          </a:p>
          <a:p>
            <a:pPr lvl="1"/>
            <a:r>
              <a:rPr lang="en-US" sz="2400" dirty="0" smtClean="0"/>
              <a:t>Overcoming a challenge</a:t>
            </a:r>
          </a:p>
        </p:txBody>
      </p:sp>
      <p:sp>
        <p:nvSpPr>
          <p:cNvPr id="5" name="Rectangle 4"/>
          <p:cNvSpPr/>
          <p:nvPr/>
        </p:nvSpPr>
        <p:spPr>
          <a:xfrm>
            <a:off x="619677" y="4871963"/>
            <a:ext cx="852432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Memorable, impactful and personal</a:t>
            </a:r>
          </a:p>
        </p:txBody>
      </p:sp>
    </p:spTree>
    <p:extLst>
      <p:ext uri="{BB962C8B-B14F-4D97-AF65-F5344CB8AC3E}">
        <p14:creationId xmlns:p14="http://schemas.microsoft.com/office/powerpoint/2010/main" val="1144847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9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0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1" dur="1500" autoRev="1" fill="remov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5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5389" y="474157"/>
            <a:ext cx="8229600" cy="891553"/>
          </a:xfrm>
        </p:spPr>
        <p:txBody>
          <a:bodyPr>
            <a:noAutofit/>
          </a:bodyPr>
          <a:lstStyle/>
          <a:p>
            <a:r>
              <a:rPr lang="en-US" sz="5400" b="1" dirty="0" smtClean="0">
                <a:solidFill>
                  <a:srgbClr val="2F77A3"/>
                </a:solidFill>
              </a:rPr>
              <a:t>Stories to Tell</a:t>
            </a:r>
            <a:endParaRPr lang="en-US" sz="54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992471" y="1108772"/>
            <a:ext cx="2151529" cy="5492290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15" y="2423223"/>
            <a:ext cx="6683188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2F77A3"/>
                </a:solidFill>
                <a:sym typeface="ZapfDingbats"/>
              </a:rPr>
              <a:t>What’s happening now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2F77A3"/>
                </a:solidFill>
                <a:sym typeface="ZapfDingbats"/>
              </a:rPr>
              <a:t>Comparisons to other groups</a:t>
            </a:r>
          </a:p>
          <a:p>
            <a:pPr marL="571500" indent="-5715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2F77A3"/>
                </a:solidFill>
              </a:rPr>
              <a:t>Where we’ve been and where we are now (comparison to baseline</a:t>
            </a:r>
            <a:r>
              <a:rPr lang="en-US" sz="3200" b="1" dirty="0" smtClean="0">
                <a:solidFill>
                  <a:srgbClr val="2F77A3"/>
                </a:solidFill>
              </a:rPr>
              <a:t>)</a:t>
            </a:r>
            <a:endParaRPr lang="en-US" sz="3200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89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71602" y="464804"/>
            <a:ext cx="7530353" cy="891553"/>
          </a:xfrm>
        </p:spPr>
        <p:txBody>
          <a:bodyPr>
            <a:noAutofit/>
          </a:bodyPr>
          <a:lstStyle/>
          <a:p>
            <a:pPr algn="l"/>
            <a:r>
              <a:rPr lang="en-US" sz="4800" b="1" dirty="0" smtClean="0">
                <a:solidFill>
                  <a:srgbClr val="2F77A3"/>
                </a:solidFill>
              </a:rPr>
              <a:t>Then and Now</a:t>
            </a:r>
            <a:endParaRPr lang="en-US" sz="48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954908" y="770816"/>
            <a:ext cx="2189092" cy="6087183"/>
          </a:xfrm>
          <a:prstGeom prst="ellipse">
            <a:avLst/>
          </a:prstGeom>
          <a:blipFill>
            <a:blip r:embed="rId3">
              <a:duotone>
                <a:prstClr val="black"/>
                <a:srgbClr val="441D61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5559" y="1627012"/>
            <a:ext cx="6099966" cy="4283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7850" indent="-5778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41D61"/>
                </a:solidFill>
                <a:sym typeface="ZapfDingbats"/>
              </a:rPr>
              <a:t>The withdrawal rate for ABC program students has been reduced by 30% among students identified at risk since we implemented our mentor program.</a:t>
            </a:r>
          </a:p>
          <a:p>
            <a:pPr marL="577850" indent="-57785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2400" b="1" dirty="0" smtClean="0">
                <a:solidFill>
                  <a:srgbClr val="441D61"/>
                </a:solidFill>
                <a:sym typeface="ZapfDingbats"/>
              </a:rPr>
              <a:t>Compared with last year, ABC program students are four times more likely to persist fall to spring since we implemented our collaborative program with social services.</a:t>
            </a:r>
          </a:p>
        </p:txBody>
      </p:sp>
    </p:spTree>
    <p:extLst>
      <p:ext uri="{BB962C8B-B14F-4D97-AF65-F5344CB8AC3E}">
        <p14:creationId xmlns:p14="http://schemas.microsoft.com/office/powerpoint/2010/main" val="2208424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25389" y="466600"/>
            <a:ext cx="8229600" cy="89155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2F77A3"/>
                </a:solidFill>
              </a:rPr>
              <a:t>Stories to Tell: Recap</a:t>
            </a:r>
            <a:endParaRPr lang="en-US" sz="4800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7141388" y="1264024"/>
            <a:ext cx="2002612" cy="5576838"/>
          </a:xfrm>
          <a:prstGeom prst="ellips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52219" y="2155577"/>
            <a:ext cx="6683188" cy="2811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2F77A3"/>
                </a:solidFill>
                <a:sym typeface="ZapfDingbats"/>
              </a:rPr>
              <a:t>What’s happening now</a:t>
            </a:r>
          </a:p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2F77A3"/>
                </a:solidFill>
                <a:sym typeface="ZapfDingbats"/>
              </a:rPr>
              <a:t>Comparisons to other groups</a:t>
            </a:r>
          </a:p>
          <a:p>
            <a:pPr marL="739775" indent="-739775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3200" b="1" dirty="0">
                <a:solidFill>
                  <a:srgbClr val="2F77A3"/>
                </a:solidFill>
              </a:rPr>
              <a:t>Where we’ve been and where we are now (comparison to baseline</a:t>
            </a:r>
            <a:r>
              <a:rPr lang="en-US" sz="3200" b="1" dirty="0" smtClean="0">
                <a:solidFill>
                  <a:srgbClr val="2F77A3"/>
                </a:solidFill>
              </a:rPr>
              <a:t>)</a:t>
            </a:r>
            <a:endParaRPr lang="en-US" sz="3200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32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Basics: Your Stories to Tell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Telling a Positive Story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Key is to highlight what specifically made a difference. What was the key element or elements?</a:t>
            </a:r>
          </a:p>
          <a:p>
            <a:pPr lvl="1"/>
            <a:r>
              <a:rPr lang="en-US" dirty="0" smtClean="0">
                <a:solidFill>
                  <a:schemeClr val="accent6">
                    <a:lumMod val="50000"/>
                  </a:schemeClr>
                </a:solidFill>
              </a:rPr>
              <a:t>Designed to motivate others to do more of the success behavior</a:t>
            </a:r>
          </a:p>
          <a:p>
            <a:r>
              <a:rPr lang="en-US" dirty="0" smtClean="0">
                <a:solidFill>
                  <a:srgbClr val="B44F04"/>
                </a:solidFill>
              </a:rPr>
              <a:t>Telling a story where there is a challenge to overcome</a:t>
            </a:r>
          </a:p>
          <a:p>
            <a:pPr lvl="1"/>
            <a:r>
              <a:rPr lang="en-US" dirty="0" smtClean="0">
                <a:solidFill>
                  <a:srgbClr val="B44F04"/>
                </a:solidFill>
              </a:rPr>
              <a:t>Describe the problem and why it matters</a:t>
            </a:r>
          </a:p>
          <a:p>
            <a:pPr lvl="1"/>
            <a:r>
              <a:rPr lang="en-US" dirty="0" smtClean="0">
                <a:solidFill>
                  <a:srgbClr val="B44F04"/>
                </a:solidFill>
              </a:rPr>
              <a:t>Focus on the causes and what we as educators can do about addressing the challenge</a:t>
            </a:r>
          </a:p>
          <a:p>
            <a:pPr lvl="1"/>
            <a:r>
              <a:rPr lang="en-US" dirty="0" smtClean="0">
                <a:solidFill>
                  <a:srgbClr val="B44F04"/>
                </a:solidFill>
              </a:rPr>
              <a:t>Provide examples of how these challenges are being (or can be) overcome</a:t>
            </a:r>
          </a:p>
        </p:txBody>
      </p:sp>
    </p:spTree>
    <p:extLst>
      <p:ext uri="{BB962C8B-B14F-4D97-AF65-F5344CB8AC3E}">
        <p14:creationId xmlns:p14="http://schemas.microsoft.com/office/powerpoint/2010/main" val="237898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550325" y="1070137"/>
            <a:ext cx="8074154" cy="64888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301" b="1" dirty="0">
                <a:latin typeface="Trebuchet MS" panose="020B0603020202020204" pitchFamily="34" charset="0"/>
              </a:rPr>
              <a:t>The Power of One</a:t>
            </a:r>
            <a:endParaRPr lang="en-US" sz="3301" dirty="0"/>
          </a:p>
        </p:txBody>
      </p:sp>
      <p:pic>
        <p:nvPicPr>
          <p:cNvPr id="1026" name="Picture 2" descr="http://images.csmonitor.com/csm/2015/07/921147_2_071315CABrighterToday_standard.jpg?alias=standard_600x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8193" y="1922277"/>
            <a:ext cx="6154152" cy="4102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0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1177" y="687692"/>
            <a:ext cx="8229600" cy="891553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rgbClr val="2F77A3"/>
                </a:solidFill>
              </a:rPr>
              <a:t>Process and Outcome</a:t>
            </a:r>
            <a:endParaRPr lang="en-US" b="1" dirty="0">
              <a:solidFill>
                <a:srgbClr val="2F77A3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176" y="1264024"/>
            <a:ext cx="824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6992471" y="1002913"/>
            <a:ext cx="2151529" cy="5739560"/>
          </a:xfrm>
          <a:prstGeom prst="ellipse">
            <a:avLst/>
          </a:prstGeom>
          <a:blipFill>
            <a:blip r:embed="rId3">
              <a:duotone>
                <a:prstClr val="black"/>
                <a:schemeClr val="bg2">
                  <a:lumMod val="50000"/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-221876" y="2079132"/>
            <a:ext cx="7214347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35250" indent="-2635250">
              <a:spcBef>
                <a:spcPts val="1800"/>
              </a:spcBef>
              <a:tabLst>
                <a:tab pos="2406650" algn="r"/>
              </a:tabLst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Process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:	Activities that go on between educators and students or among educators</a:t>
            </a:r>
          </a:p>
          <a:p>
            <a:pPr marL="2635250" indent="-2635250">
              <a:spcBef>
                <a:spcPts val="1800"/>
              </a:spcBef>
              <a:tabLst>
                <a:tab pos="2406650" algn="r"/>
              </a:tabLst>
            </a:pP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	</a:t>
            </a:r>
            <a:r>
              <a:rPr lang="en-US" sz="2800" b="1" i="1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Outcome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latin typeface="Trebuchet MS" panose="020B0603020202020204" pitchFamily="34" charset="0"/>
              </a:rPr>
              <a:t>:	The change in the target population of students</a:t>
            </a:r>
            <a:endParaRPr lang="en-US" sz="2800" dirty="0">
              <a:solidFill>
                <a:schemeClr val="bg2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79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28597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The Importance of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8081" y="1710407"/>
            <a:ext cx="6591985" cy="4652608"/>
          </a:xfrm>
        </p:spPr>
        <p:txBody>
          <a:bodyPr>
            <a:noAutofit/>
          </a:bodyPr>
          <a:lstStyle/>
          <a:p>
            <a:r>
              <a:rPr lang="en-US" sz="1600" b="1" dirty="0" smtClean="0"/>
              <a:t>Public – want to know their tax dollars are put to good use</a:t>
            </a:r>
          </a:p>
          <a:p>
            <a:r>
              <a:rPr lang="en-US" sz="1600" b="1" dirty="0" smtClean="0"/>
              <a:t>Parents – want their children to be successful</a:t>
            </a:r>
          </a:p>
          <a:p>
            <a:r>
              <a:rPr lang="en-US" sz="1600" b="1" dirty="0" smtClean="0"/>
              <a:t>Students – want to complete and get a good paying job</a:t>
            </a:r>
          </a:p>
          <a:p>
            <a:r>
              <a:rPr lang="en-US" sz="1600" b="1" dirty="0" smtClean="0"/>
              <a:t>Funders – want to know that their dollars are used efficiently and effectively and share how they are making a difference</a:t>
            </a:r>
          </a:p>
          <a:p>
            <a:r>
              <a:rPr lang="en-US" sz="1600" b="1" dirty="0" smtClean="0"/>
              <a:t>Governing Board – want to be proud of the work that “their” college does and represent the community well</a:t>
            </a:r>
          </a:p>
          <a:p>
            <a:r>
              <a:rPr lang="en-US" sz="1600" b="1" dirty="0" smtClean="0"/>
              <a:t>College leadership – want to demonstrate that the programs and services are appropriate and effective</a:t>
            </a:r>
          </a:p>
          <a:p>
            <a:r>
              <a:rPr lang="en-US" sz="1600" b="1" dirty="0" smtClean="0"/>
              <a:t>Faculty/Staff – want to be proud of their work and the students they serve. They want to make a difference</a:t>
            </a:r>
          </a:p>
          <a:p>
            <a:r>
              <a:rPr lang="en-US" sz="1600" b="1" dirty="0" smtClean="0"/>
              <a:t>Legislature – want to know how your work improves outcomes. What is the ROI?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73600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5882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7 Types of Stories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537" y="2042916"/>
            <a:ext cx="6591985" cy="3777622"/>
          </a:xfrm>
        </p:spPr>
        <p:txBody>
          <a:bodyPr>
            <a:noAutofit/>
          </a:bodyPr>
          <a:lstStyle/>
          <a:p>
            <a:r>
              <a:rPr lang="en-US" sz="2400" dirty="0" smtClean="0"/>
              <a:t>Values – connects you to the audience</a:t>
            </a:r>
          </a:p>
          <a:p>
            <a:r>
              <a:rPr lang="en-US" sz="2400" dirty="0" smtClean="0"/>
              <a:t>The Why – what you should care about</a:t>
            </a:r>
          </a:p>
          <a:p>
            <a:r>
              <a:rPr lang="en-US" sz="2400" dirty="0" smtClean="0"/>
              <a:t>The Origin – create a deeper brand connection</a:t>
            </a:r>
          </a:p>
          <a:p>
            <a:r>
              <a:rPr lang="en-US" sz="2400" dirty="0" smtClean="0"/>
              <a:t>Vision – where you are going</a:t>
            </a:r>
          </a:p>
          <a:p>
            <a:r>
              <a:rPr lang="en-US" sz="2400" dirty="0" smtClean="0"/>
              <a:t>Teaching – share a lesson</a:t>
            </a:r>
          </a:p>
          <a:p>
            <a:r>
              <a:rPr lang="en-US" sz="2400" dirty="0" smtClean="0"/>
              <a:t>Impact – how a difference was made</a:t>
            </a:r>
          </a:p>
          <a:p>
            <a:r>
              <a:rPr lang="en-US" sz="2400" dirty="0" smtClean="0"/>
              <a:t>Objections – validate then reframes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76734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963" y="601439"/>
            <a:ext cx="7113679" cy="128089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Overarching Rule: Use Pictures Instead of Tables and Charts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27" y="2432077"/>
            <a:ext cx="6341878" cy="4227919"/>
          </a:xfrm>
        </p:spPr>
      </p:pic>
    </p:spTree>
    <p:extLst>
      <p:ext uri="{BB962C8B-B14F-4D97-AF65-F5344CB8AC3E}">
        <p14:creationId xmlns:p14="http://schemas.microsoft.com/office/powerpoint/2010/main" val="3570637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1372" y="457201"/>
            <a:ext cx="8229600" cy="114300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Overarching Rule: Frame the Data to Elicit Action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6237" y="1923267"/>
            <a:ext cx="5886450" cy="180974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Stating that a cold cut is 70% fat free elicits a different emotion then saying a cold cut is 30% fat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07702" y="1878826"/>
            <a:ext cx="2812121" cy="189863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38575" y="4144964"/>
            <a:ext cx="48482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Saying that a surgery results in 5% morbidity or mortality yields a different emotion than saying a surgery is 95% successful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025" y="3886201"/>
            <a:ext cx="3061706" cy="2162175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471640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508" y="910544"/>
            <a:ext cx="3557513" cy="533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3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291" y="480527"/>
            <a:ext cx="7038109" cy="128089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Overarching Rule: A Cheat Sheet from the Heath Brothers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Believe</a:t>
            </a:r>
          </a:p>
          <a:p>
            <a:r>
              <a:rPr lang="en-US" sz="6000" dirty="0" smtClean="0"/>
              <a:t>Care</a:t>
            </a:r>
          </a:p>
          <a:p>
            <a:r>
              <a:rPr lang="en-US" sz="6000" dirty="0" smtClean="0"/>
              <a:t>Act</a:t>
            </a:r>
          </a:p>
        </p:txBody>
      </p:sp>
    </p:spTree>
    <p:extLst>
      <p:ext uri="{BB962C8B-B14F-4D97-AF65-F5344CB8AC3E}">
        <p14:creationId xmlns:p14="http://schemas.microsoft.com/office/powerpoint/2010/main" val="227669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51269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F77A3"/>
                </a:solidFill>
              </a:rPr>
              <a:t>Celebrate!</a:t>
            </a:r>
          </a:p>
        </p:txBody>
      </p:sp>
      <p:pic>
        <p:nvPicPr>
          <p:cNvPr id="4" name="Picture 7" descr="C:\Users\bphillips\AppData\Local\Microsoft\Windows\Temporary Internet Files\Content.IE5\U9043GQW\764240236_c145bbe743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750" y="1467642"/>
            <a:ext cx="8128000" cy="508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3421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25474" y="1639349"/>
            <a:ext cx="8258428" cy="33393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2F77A3"/>
                </a:solidFill>
              </a:rPr>
              <a:t>Upon completion of this workshop, participants will:</a:t>
            </a:r>
            <a:endParaRPr lang="en-US" sz="2800" b="1" dirty="0">
              <a:solidFill>
                <a:srgbClr val="2F77A3"/>
              </a:solidFill>
              <a:sym typeface="Wingdings"/>
            </a:endParaRPr>
          </a:p>
          <a:p>
            <a:pPr marL="457200" indent="-457200">
              <a:spcBef>
                <a:spcPts val="600"/>
              </a:spcBef>
              <a:buFont typeface="Wingdings"/>
              <a:buChar char="Ø"/>
            </a:pPr>
            <a:r>
              <a:rPr lang="en-US" sz="2800" b="1" dirty="0" smtClean="0">
                <a:solidFill>
                  <a:srgbClr val="2F77A3"/>
                </a:solidFill>
              </a:rPr>
              <a:t>Understand the importance of telling a story with data</a:t>
            </a:r>
          </a:p>
          <a:p>
            <a:pPr marL="457200" lvl="0" indent="-457200">
              <a:spcBef>
                <a:spcPts val="600"/>
              </a:spcBef>
              <a:buFont typeface="Wingdings"/>
              <a:buChar char="Ø"/>
            </a:pPr>
            <a:r>
              <a:rPr lang="en-US" sz="2800" b="1" dirty="0" smtClean="0">
                <a:solidFill>
                  <a:srgbClr val="2F77A3"/>
                </a:solidFill>
                <a:sym typeface="Wingdings"/>
              </a:rPr>
              <a:t>Identify the types </a:t>
            </a:r>
            <a:r>
              <a:rPr lang="en-US" sz="2800" b="1" dirty="0">
                <a:solidFill>
                  <a:srgbClr val="2F77A3"/>
                </a:solidFill>
                <a:sym typeface="Wingdings"/>
              </a:rPr>
              <a:t>of stories that can be </a:t>
            </a:r>
            <a:r>
              <a:rPr lang="en-US" sz="2800" b="1" dirty="0" smtClean="0">
                <a:solidFill>
                  <a:srgbClr val="2F77A3"/>
                </a:solidFill>
                <a:sym typeface="Wingdings"/>
              </a:rPr>
              <a:t>told</a:t>
            </a:r>
            <a:endParaRPr lang="en-US" sz="2800" b="1" dirty="0">
              <a:solidFill>
                <a:srgbClr val="2F77A3"/>
              </a:solidFill>
            </a:endParaRPr>
          </a:p>
          <a:p>
            <a:pPr marL="457200" lvl="0" indent="-457200">
              <a:spcBef>
                <a:spcPts val="600"/>
              </a:spcBef>
              <a:buFont typeface="Wingdings"/>
              <a:buChar char="Ø"/>
            </a:pPr>
            <a:r>
              <a:rPr lang="en-US" sz="2800" b="1" dirty="0" smtClean="0">
                <a:solidFill>
                  <a:srgbClr val="2F77A3"/>
                </a:solidFill>
                <a:sym typeface="Wingdings"/>
              </a:rPr>
              <a:t>Identify the different types of data to include in stories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32056" y="559220"/>
            <a:ext cx="8229600" cy="891553"/>
          </a:xfrm>
        </p:spPr>
        <p:txBody>
          <a:bodyPr/>
          <a:lstStyle/>
          <a:p>
            <a:r>
              <a:rPr lang="en-US" b="1" dirty="0" smtClean="0">
                <a:solidFill>
                  <a:srgbClr val="2F77A3"/>
                </a:solidFill>
              </a:rPr>
              <a:t>Today’s Learning Objectives</a:t>
            </a:r>
            <a:endParaRPr lang="en-US" b="1" dirty="0">
              <a:solidFill>
                <a:srgbClr val="2F77A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363502" y="462320"/>
            <a:ext cx="8229600" cy="779929"/>
          </a:xfrm>
        </p:spPr>
        <p:txBody>
          <a:bodyPr>
            <a:noAutofit/>
          </a:bodyPr>
          <a:lstStyle/>
          <a:p>
            <a:pPr algn="l"/>
            <a:r>
              <a:rPr lang="en-US" sz="4000" b="1" dirty="0" smtClean="0">
                <a:solidFill>
                  <a:srgbClr val="2F77A3"/>
                </a:solidFill>
              </a:rPr>
              <a:t>What Is Often Produced</a:t>
            </a:r>
            <a:r>
              <a:rPr lang="en-US" sz="5400" b="1" dirty="0" smtClean="0">
                <a:solidFill>
                  <a:srgbClr val="2F77A3"/>
                </a:solidFill>
              </a:rPr>
              <a:t>…</a:t>
            </a:r>
            <a:endParaRPr lang="en-US" sz="5400" b="1" dirty="0">
              <a:solidFill>
                <a:srgbClr val="2F77A3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502" y="1445479"/>
            <a:ext cx="7780498" cy="541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8086" y="2107883"/>
            <a:ext cx="1905000" cy="429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5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2F77A3"/>
                </a:solidFill>
              </a:rPr>
              <a:t>Overarching Rule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5608"/>
            <a:ext cx="7776179" cy="3999089"/>
          </a:xfrm>
        </p:spPr>
        <p:txBody>
          <a:bodyPr/>
          <a:lstStyle/>
          <a:p>
            <a:r>
              <a:rPr lang="en-US" sz="2800" b="1" dirty="0" smtClean="0"/>
              <a:t>Any data shared must be useful, useable and actionable…</a:t>
            </a:r>
          </a:p>
          <a:p>
            <a:pPr lvl="1"/>
            <a:r>
              <a:rPr lang="en-US" sz="2800" dirty="0" smtClean="0"/>
              <a:t>Useful – addresses the problem educators are trying to solve</a:t>
            </a:r>
          </a:p>
          <a:p>
            <a:pPr lvl="1"/>
            <a:r>
              <a:rPr lang="en-US" sz="2800" dirty="0" smtClean="0"/>
              <a:t>Useable – easily understood – judgements are clear</a:t>
            </a:r>
          </a:p>
          <a:p>
            <a:pPr lvl="1"/>
            <a:r>
              <a:rPr lang="en-US" sz="2800" dirty="0" smtClean="0"/>
              <a:t>Actionable – leads to a decision  - not just “nice to know”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1302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4943" y="598632"/>
            <a:ext cx="7901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2F77A3"/>
                </a:solidFill>
                <a:latin typeface="+mj-lt"/>
              </a:rPr>
              <a:t>Stories Start with a Headline</a:t>
            </a:r>
          </a:p>
        </p:txBody>
      </p:sp>
      <p:pic>
        <p:nvPicPr>
          <p:cNvPr id="1028" name="Picture 4" descr="http://www.cartnord.md/uploads/newspr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869" y="1700006"/>
            <a:ext cx="7180212" cy="483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386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Image result for funny headlin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597" y="674229"/>
            <a:ext cx="3841330" cy="2104491"/>
          </a:xfrm>
          <a:prstGeom prst="rect">
            <a:avLst/>
          </a:prstGeom>
        </p:spPr>
      </p:pic>
      <p:sp>
        <p:nvSpPr>
          <p:cNvPr id="6" name="AutoShape 4" descr="Image result for funny headlin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601" y="859410"/>
            <a:ext cx="3259953" cy="2257819"/>
          </a:xfrm>
          <a:prstGeom prst="rect">
            <a:avLst/>
          </a:prstGeom>
        </p:spPr>
      </p:pic>
      <p:pic>
        <p:nvPicPr>
          <p:cNvPr id="2054" name="Picture 6" descr="Image result for funny headlin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9311" y="4134313"/>
            <a:ext cx="3280532" cy="1776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6815" y="3396840"/>
            <a:ext cx="4333098" cy="2457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07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89" y="624110"/>
            <a:ext cx="6932311" cy="128089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rgbClr val="2F77A3"/>
                </a:solidFill>
                <a:ea typeface="+mn-ea"/>
                <a:cs typeface="+mn-cs"/>
              </a:rPr>
              <a:t>What’s In A </a:t>
            </a:r>
            <a:r>
              <a:rPr lang="en-US" sz="4400" b="1" dirty="0" smtClean="0">
                <a:solidFill>
                  <a:srgbClr val="2F77A3"/>
                </a:solidFill>
                <a:ea typeface="+mn-ea"/>
                <a:cs typeface="+mn-cs"/>
              </a:rPr>
              <a:t>Headline?</a:t>
            </a:r>
            <a:endParaRPr lang="en-US" sz="4400" b="1" dirty="0">
              <a:solidFill>
                <a:srgbClr val="2F77A3"/>
              </a:solidFill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2089" y="2133600"/>
            <a:ext cx="6932311" cy="377762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“Take Away”</a:t>
            </a:r>
          </a:p>
          <a:p>
            <a:pPr lvl="1"/>
            <a:r>
              <a:rPr lang="en-US" sz="2400" dirty="0" smtClean="0"/>
              <a:t>What you want the audience to remember</a:t>
            </a:r>
          </a:p>
          <a:p>
            <a:pPr lvl="1"/>
            <a:r>
              <a:rPr lang="en-US" sz="2400" dirty="0" smtClean="0"/>
              <a:t>Needs to be only one sentence</a:t>
            </a:r>
          </a:p>
          <a:p>
            <a:pPr lvl="1"/>
            <a:r>
              <a:rPr lang="en-US" sz="2400" dirty="0" smtClean="0"/>
              <a:t>Ideally should create a visual in their head</a:t>
            </a:r>
          </a:p>
          <a:p>
            <a:pPr lvl="2"/>
            <a:r>
              <a:rPr lang="en-US" sz="2400" dirty="0" smtClean="0"/>
              <a:t>A lemon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41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3343</TotalTime>
  <Words>1102</Words>
  <Application>Microsoft Office PowerPoint</Application>
  <PresentationFormat>On-screen Show (4:3)</PresentationFormat>
  <Paragraphs>206</Paragraphs>
  <Slides>31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Calibri</vt:lpstr>
      <vt:lpstr>Century Gothic</vt:lpstr>
      <vt:lpstr>Times</vt:lpstr>
      <vt:lpstr>Times New Roman</vt:lpstr>
      <vt:lpstr>Trebuchet MS</vt:lpstr>
      <vt:lpstr>Wingdings</vt:lpstr>
      <vt:lpstr>Wingdings 3</vt:lpstr>
      <vt:lpstr>ZapfDingbats</vt:lpstr>
      <vt:lpstr>Wisp</vt:lpstr>
      <vt:lpstr>PowerPoint Presentation</vt:lpstr>
      <vt:lpstr>Telling Your Story</vt:lpstr>
      <vt:lpstr>PowerPoint Presentation</vt:lpstr>
      <vt:lpstr>Today’s Learning Objectives</vt:lpstr>
      <vt:lpstr>What Is Often Produced…</vt:lpstr>
      <vt:lpstr>Overarching Rule</vt:lpstr>
      <vt:lpstr>PowerPoint Presentation</vt:lpstr>
      <vt:lpstr>PowerPoint Presentation</vt:lpstr>
      <vt:lpstr>What’s In A Headline?</vt:lpstr>
      <vt:lpstr>Headline Practice:  Lets Take a Look at Some Data</vt:lpstr>
      <vt:lpstr>A New Headline</vt:lpstr>
      <vt:lpstr>Story Telling</vt:lpstr>
      <vt:lpstr>PowerPoint Presentation</vt:lpstr>
      <vt:lpstr>How To Talk About Data</vt:lpstr>
      <vt:lpstr>Stories to Tell</vt:lpstr>
      <vt:lpstr>What’s Happening Now</vt:lpstr>
      <vt:lpstr>Stories to Tell</vt:lpstr>
      <vt:lpstr>Comparisons to Other Groups</vt:lpstr>
      <vt:lpstr>Comparisons to Other Groups</vt:lpstr>
      <vt:lpstr>Stories to Tell</vt:lpstr>
      <vt:lpstr>Then and Now</vt:lpstr>
      <vt:lpstr>Stories to Tell: Recap</vt:lpstr>
      <vt:lpstr>The Basics: Your Stories to Tell</vt:lpstr>
      <vt:lpstr>PowerPoint Presentation</vt:lpstr>
      <vt:lpstr>Process and Outcome</vt:lpstr>
      <vt:lpstr>The Importance of Audience</vt:lpstr>
      <vt:lpstr>7 Types of Stories</vt:lpstr>
      <vt:lpstr>Overarching Rule: Use Pictures Instead of Tables and Charts</vt:lpstr>
      <vt:lpstr>Overarching Rule: Frame the Data to Elicit Action</vt:lpstr>
      <vt:lpstr>Overarching Rule: A Cheat Sheet from the Heath Brothers</vt:lpstr>
      <vt:lpstr>Celebrate!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jhorowitz</dc:creator>
  <cp:lastModifiedBy>Brad</cp:lastModifiedBy>
  <cp:revision>222</cp:revision>
  <cp:lastPrinted>2020-11-05T18:42:08Z</cp:lastPrinted>
  <dcterms:created xsi:type="dcterms:W3CDTF">2015-03-17T17:24:44Z</dcterms:created>
  <dcterms:modified xsi:type="dcterms:W3CDTF">2020-11-05T19:43:44Z</dcterms:modified>
</cp:coreProperties>
</file>