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 id="2147483726" r:id="rId2"/>
    <p:sldMasterId id="2147483847" r:id="rId3"/>
  </p:sldMasterIdLst>
  <p:notesMasterIdLst>
    <p:notesMasterId r:id="rId43"/>
  </p:notesMasterIdLst>
  <p:handoutMasterIdLst>
    <p:handoutMasterId r:id="rId44"/>
  </p:handoutMasterIdLst>
  <p:sldIdLst>
    <p:sldId id="256" r:id="rId4"/>
    <p:sldId id="262" r:id="rId5"/>
    <p:sldId id="263" r:id="rId6"/>
    <p:sldId id="648" r:id="rId7"/>
    <p:sldId id="413" r:id="rId8"/>
    <p:sldId id="580" r:id="rId9"/>
    <p:sldId id="654" r:id="rId10"/>
    <p:sldId id="665" r:id="rId11"/>
    <p:sldId id="636" r:id="rId12"/>
    <p:sldId id="651" r:id="rId13"/>
    <p:sldId id="652" r:id="rId14"/>
    <p:sldId id="630" r:id="rId15"/>
    <p:sldId id="277" r:id="rId16"/>
    <p:sldId id="668" r:id="rId17"/>
    <p:sldId id="645" r:id="rId18"/>
    <p:sldId id="639" r:id="rId19"/>
    <p:sldId id="640" r:id="rId20"/>
    <p:sldId id="267" r:id="rId21"/>
    <p:sldId id="270" r:id="rId22"/>
    <p:sldId id="271" r:id="rId23"/>
    <p:sldId id="666" r:id="rId24"/>
    <p:sldId id="283" r:id="rId25"/>
    <p:sldId id="284" r:id="rId26"/>
    <p:sldId id="306" r:id="rId27"/>
    <p:sldId id="312" r:id="rId28"/>
    <p:sldId id="310" r:id="rId29"/>
    <p:sldId id="313" r:id="rId30"/>
    <p:sldId id="643" r:id="rId31"/>
    <p:sldId id="624" r:id="rId32"/>
    <p:sldId id="655" r:id="rId33"/>
    <p:sldId id="638" r:id="rId34"/>
    <p:sldId id="290" r:id="rId35"/>
    <p:sldId id="309" r:id="rId36"/>
    <p:sldId id="633" r:id="rId37"/>
    <p:sldId id="634" r:id="rId38"/>
    <p:sldId id="288" r:id="rId39"/>
    <p:sldId id="289" r:id="rId40"/>
    <p:sldId id="628" r:id="rId41"/>
    <p:sldId id="669" r:id="rId42"/>
  </p:sldIdLst>
  <p:sldSz cx="12192000" cy="6858000"/>
  <p:notesSz cx="6858000" cy="91440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8E89675-2434-4C6E-A3B5-0017455CDDAF}">
          <p14:sldIdLst>
            <p14:sldId id="256"/>
            <p14:sldId id="262"/>
            <p14:sldId id="263"/>
            <p14:sldId id="648"/>
            <p14:sldId id="413"/>
            <p14:sldId id="580"/>
            <p14:sldId id="654"/>
            <p14:sldId id="665"/>
            <p14:sldId id="636"/>
            <p14:sldId id="651"/>
            <p14:sldId id="652"/>
            <p14:sldId id="630"/>
            <p14:sldId id="277"/>
            <p14:sldId id="668"/>
            <p14:sldId id="645"/>
            <p14:sldId id="639"/>
            <p14:sldId id="640"/>
            <p14:sldId id="267"/>
            <p14:sldId id="270"/>
            <p14:sldId id="271"/>
            <p14:sldId id="666"/>
            <p14:sldId id="283"/>
            <p14:sldId id="284"/>
            <p14:sldId id="306"/>
            <p14:sldId id="312"/>
            <p14:sldId id="310"/>
            <p14:sldId id="313"/>
            <p14:sldId id="643"/>
            <p14:sldId id="624"/>
            <p14:sldId id="655"/>
            <p14:sldId id="638"/>
            <p14:sldId id="290"/>
            <p14:sldId id="309"/>
            <p14:sldId id="633"/>
            <p14:sldId id="634"/>
            <p14:sldId id="288"/>
            <p14:sldId id="289"/>
            <p14:sldId id="628"/>
            <p14:sldId id="66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Menchaca" initials="EM" lastIdx="2" clrIdx="0">
    <p:extLst>
      <p:ext uri="{19B8F6BF-5375-455C-9EA6-DF929625EA0E}">
        <p15:presenceInfo xmlns:p15="http://schemas.microsoft.com/office/powerpoint/2012/main" userId="S::erica.menchaca@bakersfieldcollege.edu::b3901737-afc4-4784-b0b2-3428c40b5a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717"/>
    <a:srgbClr val="B52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65" autoAdjust="0"/>
    <p:restoredTop sz="94008" autoAdjust="0"/>
  </p:normalViewPr>
  <p:slideViewPr>
    <p:cSldViewPr snapToGrid="0" snapToObjects="1">
      <p:cViewPr varScale="1">
        <p:scale>
          <a:sx n="107" d="100"/>
          <a:sy n="107" d="100"/>
        </p:scale>
        <p:origin x="534" y="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r>
              <a:rPr lang="en-US" dirty="0"/>
              <a:t>Students primary source of information about programs (2018 CCSSE)</a:t>
            </a:r>
          </a:p>
        </c:rich>
      </c:tx>
      <c:layout>
        <c:manualLayout>
          <c:xMode val="edge"/>
          <c:yMode val="edge"/>
          <c:x val="0.16899103139013452"/>
          <c:y val="0"/>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Percent responding</c:v>
                </c:pt>
              </c:strCache>
            </c:strRef>
          </c:tx>
          <c:spPr>
            <a:solidFill>
              <a:srgbClr val="B5292E"/>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Friends &amp; Family</c:v>
                </c:pt>
                <c:pt idx="1">
                  <c:v>Website</c:v>
                </c:pt>
                <c:pt idx="2">
                  <c:v>Other college materials</c:v>
                </c:pt>
                <c:pt idx="3">
                  <c:v>Counselors/Advisors</c:v>
                </c:pt>
                <c:pt idx="4">
                  <c:v>Faculty Mentors</c:v>
                </c:pt>
              </c:strCache>
            </c:strRef>
          </c:cat>
          <c:val>
            <c:numRef>
              <c:f>Sheet1!$B$2:$B$6</c:f>
              <c:numCache>
                <c:formatCode>General</c:formatCode>
                <c:ptCount val="5"/>
                <c:pt idx="0">
                  <c:v>0.28399999999999997</c:v>
                </c:pt>
                <c:pt idx="1">
                  <c:v>0.16700000000000001</c:v>
                </c:pt>
                <c:pt idx="2">
                  <c:v>0.104</c:v>
                </c:pt>
                <c:pt idx="3">
                  <c:v>0.224</c:v>
                </c:pt>
                <c:pt idx="4">
                  <c:v>0.20200000000000001</c:v>
                </c:pt>
              </c:numCache>
            </c:numRef>
          </c:val>
          <c:extLst>
            <c:ext xmlns:c16="http://schemas.microsoft.com/office/drawing/2014/chart" uri="{C3380CC4-5D6E-409C-BE32-E72D297353CC}">
              <c16:uniqueId val="{00000000-6244-4CDB-9C52-4EA6964104D8}"/>
            </c:ext>
          </c:extLst>
        </c:ser>
        <c:dLbls>
          <c:showLegendKey val="0"/>
          <c:showVal val="0"/>
          <c:showCatName val="0"/>
          <c:showSerName val="0"/>
          <c:showPercent val="0"/>
          <c:showBubbleSize val="0"/>
        </c:dLbls>
        <c:gapWidth val="219"/>
        <c:overlap val="-27"/>
        <c:axId val="741145360"/>
        <c:axId val="741147000"/>
      </c:barChart>
      <c:catAx>
        <c:axId val="74114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41147000"/>
        <c:crosses val="autoZero"/>
        <c:auto val="1"/>
        <c:lblAlgn val="ctr"/>
        <c:lblOffset val="100"/>
        <c:noMultiLvlLbl val="0"/>
      </c:catAx>
      <c:valAx>
        <c:axId val="74114700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41145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2016-2017 COHORT</c:v>
                </c:pt>
              </c:strCache>
            </c:strRef>
          </c:tx>
          <c:spPr>
            <a:solidFill>
              <a:schemeClr val="bg1">
                <a:lumMod val="7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4-96B1-41B5-A12C-921CB3D7E91A}"/>
              </c:ext>
            </c:extLst>
          </c:dPt>
          <c:dPt>
            <c:idx val="1"/>
            <c:invertIfNegative val="0"/>
            <c:bubble3D val="0"/>
            <c:spPr>
              <a:solidFill>
                <a:schemeClr val="bg1">
                  <a:lumMod val="75000"/>
                </a:schemeClr>
              </a:solidFill>
              <a:ln>
                <a:noFill/>
              </a:ln>
              <a:effectLst/>
            </c:spPr>
            <c:extLst>
              <c:ext xmlns:c16="http://schemas.microsoft.com/office/drawing/2014/chart" uri="{C3380CC4-5D6E-409C-BE32-E72D297353CC}">
                <c16:uniqueId val="{00000005-96B1-41B5-A12C-921CB3D7E91A}"/>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Black</c:v>
                </c:pt>
                <c:pt idx="1">
                  <c:v>Latinx</c:v>
                </c:pt>
                <c:pt idx="2">
                  <c:v>White</c:v>
                </c:pt>
              </c:strCache>
            </c:strRef>
          </c:cat>
          <c:val>
            <c:numRef>
              <c:f>Sheet1!$B$2:$B$4</c:f>
              <c:numCache>
                <c:formatCode>0%</c:formatCode>
                <c:ptCount val="3"/>
                <c:pt idx="0">
                  <c:v>0.67120000000000002</c:v>
                </c:pt>
                <c:pt idx="1">
                  <c:v>0.61880000000000002</c:v>
                </c:pt>
                <c:pt idx="2">
                  <c:v>0.69630000000000003</c:v>
                </c:pt>
              </c:numCache>
            </c:numRef>
          </c:val>
          <c:extLst>
            <c:ext xmlns:c16="http://schemas.microsoft.com/office/drawing/2014/chart" uri="{C3380CC4-5D6E-409C-BE32-E72D297353CC}">
              <c16:uniqueId val="{00000000-96B1-41B5-A12C-921CB3D7E91A}"/>
            </c:ext>
          </c:extLst>
        </c:ser>
        <c:ser>
          <c:idx val="1"/>
          <c:order val="1"/>
          <c:tx>
            <c:strRef>
              <c:f>Sheet1!$C$1</c:f>
              <c:strCache>
                <c:ptCount val="1"/>
                <c:pt idx="0">
                  <c:v>2019-2020 COHORT</c:v>
                </c:pt>
              </c:strCache>
            </c:strRef>
          </c:tx>
          <c:spPr>
            <a:solidFill>
              <a:srgbClr val="A32B3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Black</c:v>
                </c:pt>
                <c:pt idx="1">
                  <c:v>Latinx</c:v>
                </c:pt>
                <c:pt idx="2">
                  <c:v>White</c:v>
                </c:pt>
              </c:strCache>
            </c:strRef>
          </c:cat>
          <c:val>
            <c:numRef>
              <c:f>Sheet1!$C$2:$C$4</c:f>
              <c:numCache>
                <c:formatCode>0%</c:formatCode>
                <c:ptCount val="3"/>
                <c:pt idx="0">
                  <c:v>0.81589999999999996</c:v>
                </c:pt>
                <c:pt idx="1">
                  <c:v>0.79930000000000001</c:v>
                </c:pt>
                <c:pt idx="2">
                  <c:v>0.80520000000000003</c:v>
                </c:pt>
              </c:numCache>
            </c:numRef>
          </c:val>
          <c:extLst>
            <c:ext xmlns:c16="http://schemas.microsoft.com/office/drawing/2014/chart" uri="{C3380CC4-5D6E-409C-BE32-E72D297353CC}">
              <c16:uniqueId val="{00000000-4A6B-40E8-8D47-FB797B1DBFBD}"/>
            </c:ext>
          </c:extLst>
        </c:ser>
        <c:dLbls>
          <c:showLegendKey val="0"/>
          <c:showVal val="0"/>
          <c:showCatName val="0"/>
          <c:showSerName val="0"/>
          <c:showPercent val="0"/>
          <c:showBubbleSize val="0"/>
        </c:dLbls>
        <c:gapWidth val="219"/>
        <c:overlap val="-27"/>
        <c:axId val="527684136"/>
        <c:axId val="527681840"/>
      </c:barChart>
      <c:catAx>
        <c:axId val="527684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527681840"/>
        <c:crosses val="autoZero"/>
        <c:auto val="1"/>
        <c:lblAlgn val="ctr"/>
        <c:lblOffset val="100"/>
        <c:noMultiLvlLbl val="0"/>
      </c:catAx>
      <c:valAx>
        <c:axId val="527681840"/>
        <c:scaling>
          <c:orientation val="minMax"/>
          <c:min val="0.55000000000000004"/>
        </c:scaling>
        <c:delete val="1"/>
        <c:axPos val="l"/>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dirty="0"/>
                  <a:t>On-Path Percentage</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crossAx val="52768413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84B465-8F11-4D03-912D-D9F23B9B2C9E}" type="doc">
      <dgm:prSet loTypeId="urn:microsoft.com/office/officeart/2005/8/layout/radial3" loCatId="relationship" qsTypeId="urn:microsoft.com/office/officeart/2005/8/quickstyle/simple1" qsCatId="simple" csTypeId="urn:microsoft.com/office/officeart/2005/8/colors/accent0_3" csCatId="mainScheme" phldr="1"/>
      <dgm:spPr/>
      <dgm:t>
        <a:bodyPr/>
        <a:lstStyle/>
        <a:p>
          <a:endParaRPr lang="en-US"/>
        </a:p>
      </dgm:t>
    </dgm:pt>
    <dgm:pt modelId="{55A12B05-A939-49D5-83C5-3732E7418889}">
      <dgm:prSet phldrT="[Text]"/>
      <dgm:spPr>
        <a:ln>
          <a:solidFill>
            <a:srgbClr val="C00000"/>
          </a:solidFill>
        </a:ln>
      </dgm:spPr>
      <dgm:t>
        <a:bodyPr/>
        <a:lstStyle/>
        <a:p>
          <a:r>
            <a:rPr lang="en-US" dirty="0"/>
            <a:t>Transfer Pathways Mapper Project</a:t>
          </a:r>
        </a:p>
      </dgm:t>
    </dgm:pt>
    <dgm:pt modelId="{1CCFDEC4-85BB-4A76-BAB3-8C5CB3837FAE}" type="parTrans" cxnId="{D138CE69-7F1A-444B-B697-11D242B4BD90}">
      <dgm:prSet/>
      <dgm:spPr/>
      <dgm:t>
        <a:bodyPr/>
        <a:lstStyle/>
        <a:p>
          <a:endParaRPr lang="en-US"/>
        </a:p>
      </dgm:t>
    </dgm:pt>
    <dgm:pt modelId="{C6B7DE29-3586-4CE3-B09F-29FBB198CC75}" type="sibTrans" cxnId="{D138CE69-7F1A-444B-B697-11D242B4BD90}">
      <dgm:prSet/>
      <dgm:spPr/>
      <dgm:t>
        <a:bodyPr/>
        <a:lstStyle/>
        <a:p>
          <a:endParaRPr lang="en-US"/>
        </a:p>
      </dgm:t>
    </dgm:pt>
    <dgm:pt modelId="{E79D02A7-5562-4076-B23D-864D911B5326}">
      <dgm:prSet phldrT="[Text]" custT="1"/>
      <dgm:spPr>
        <a:ln>
          <a:solidFill>
            <a:srgbClr val="C00000"/>
          </a:solidFill>
        </a:ln>
      </dgm:spPr>
      <dgm:t>
        <a:bodyPr/>
        <a:lstStyle/>
        <a:p>
          <a:r>
            <a:rPr lang="en-US" sz="1800" dirty="0"/>
            <a:t>Discipline </a:t>
          </a:r>
        </a:p>
        <a:p>
          <a:r>
            <a:rPr lang="en-US" sz="1800" dirty="0"/>
            <a:t>faculty</a:t>
          </a:r>
        </a:p>
      </dgm:t>
    </dgm:pt>
    <dgm:pt modelId="{EB6D3D3C-CD65-49CA-A553-B1F9F930A22D}" type="parTrans" cxnId="{244B7BB3-02F5-403E-8F11-5DE1D89F0A22}">
      <dgm:prSet/>
      <dgm:spPr/>
      <dgm:t>
        <a:bodyPr/>
        <a:lstStyle/>
        <a:p>
          <a:endParaRPr lang="en-US"/>
        </a:p>
      </dgm:t>
    </dgm:pt>
    <dgm:pt modelId="{C558C2E3-8D96-4B5F-9E6D-6AC117AE7824}" type="sibTrans" cxnId="{244B7BB3-02F5-403E-8F11-5DE1D89F0A22}">
      <dgm:prSet/>
      <dgm:spPr/>
      <dgm:t>
        <a:bodyPr/>
        <a:lstStyle/>
        <a:p>
          <a:endParaRPr lang="en-US"/>
        </a:p>
      </dgm:t>
    </dgm:pt>
    <dgm:pt modelId="{3C5B4584-475A-42E8-A174-4F31C2364757}">
      <dgm:prSet phldrT="[Text]" custT="1"/>
      <dgm:spPr>
        <a:ln>
          <a:solidFill>
            <a:srgbClr val="C00000"/>
          </a:solidFill>
        </a:ln>
      </dgm:spPr>
      <dgm:t>
        <a:bodyPr/>
        <a:lstStyle/>
        <a:p>
          <a:r>
            <a:rPr lang="en-US" sz="1800" dirty="0"/>
            <a:t>CSU </a:t>
          </a:r>
        </a:p>
        <a:p>
          <a:r>
            <a:rPr lang="en-US" sz="1800" dirty="0"/>
            <a:t>campus</a:t>
          </a:r>
        </a:p>
      </dgm:t>
    </dgm:pt>
    <dgm:pt modelId="{2449A459-3DEF-473B-AA41-9B29B02E8E77}" type="parTrans" cxnId="{6539F7D2-928B-477A-833B-B2873241B7B6}">
      <dgm:prSet/>
      <dgm:spPr/>
      <dgm:t>
        <a:bodyPr/>
        <a:lstStyle/>
        <a:p>
          <a:endParaRPr lang="en-US"/>
        </a:p>
      </dgm:t>
    </dgm:pt>
    <dgm:pt modelId="{A41EA0CE-056B-4BED-A6B1-2FBC7A3A9B93}" type="sibTrans" cxnId="{6539F7D2-928B-477A-833B-B2873241B7B6}">
      <dgm:prSet/>
      <dgm:spPr/>
      <dgm:t>
        <a:bodyPr/>
        <a:lstStyle/>
        <a:p>
          <a:endParaRPr lang="en-US"/>
        </a:p>
      </dgm:t>
    </dgm:pt>
    <dgm:pt modelId="{FA2BD422-A13A-4748-B094-4900349D6A7B}">
      <dgm:prSet phldrT="[Text]" custT="1"/>
      <dgm:spPr>
        <a:ln>
          <a:solidFill>
            <a:srgbClr val="C00000"/>
          </a:solidFill>
        </a:ln>
      </dgm:spPr>
      <dgm:t>
        <a:bodyPr/>
        <a:lstStyle/>
        <a:p>
          <a:r>
            <a:rPr lang="en-US" sz="1800" dirty="0"/>
            <a:t>CCC campus</a:t>
          </a:r>
        </a:p>
      </dgm:t>
    </dgm:pt>
    <dgm:pt modelId="{C262E429-7604-4F42-A069-D63E3B040D3E}" type="parTrans" cxnId="{C6A078FB-8507-4062-865B-1AF04CE7A4FD}">
      <dgm:prSet/>
      <dgm:spPr/>
      <dgm:t>
        <a:bodyPr/>
        <a:lstStyle/>
        <a:p>
          <a:endParaRPr lang="en-US"/>
        </a:p>
      </dgm:t>
    </dgm:pt>
    <dgm:pt modelId="{8AF4C210-F7D0-467F-91BC-FEEC7BEE6643}" type="sibTrans" cxnId="{C6A078FB-8507-4062-865B-1AF04CE7A4FD}">
      <dgm:prSet/>
      <dgm:spPr/>
      <dgm:t>
        <a:bodyPr/>
        <a:lstStyle/>
        <a:p>
          <a:endParaRPr lang="en-US"/>
        </a:p>
      </dgm:t>
    </dgm:pt>
    <dgm:pt modelId="{CEDAE0C5-13C5-4BD1-BFF4-BD05AA935CE9}">
      <dgm:prSet phldrT="[Text]" custT="1"/>
      <dgm:spPr>
        <a:ln>
          <a:solidFill>
            <a:srgbClr val="C00000"/>
          </a:solidFill>
        </a:ln>
      </dgm:spPr>
      <dgm:t>
        <a:bodyPr/>
        <a:lstStyle/>
        <a:p>
          <a:r>
            <a:rPr lang="en-US" sz="2000" dirty="0"/>
            <a:t>Students</a:t>
          </a:r>
        </a:p>
      </dgm:t>
    </dgm:pt>
    <dgm:pt modelId="{83B451B3-49C0-4312-B6E1-849482D47DAC}" type="parTrans" cxnId="{24DB9B3B-2D35-4C88-BD78-80442F12F910}">
      <dgm:prSet/>
      <dgm:spPr/>
      <dgm:t>
        <a:bodyPr/>
        <a:lstStyle/>
        <a:p>
          <a:endParaRPr lang="en-US"/>
        </a:p>
      </dgm:t>
    </dgm:pt>
    <dgm:pt modelId="{CCAC3365-F62C-4F16-9F10-291387AA9963}" type="sibTrans" cxnId="{24DB9B3B-2D35-4C88-BD78-80442F12F910}">
      <dgm:prSet/>
      <dgm:spPr/>
      <dgm:t>
        <a:bodyPr/>
        <a:lstStyle/>
        <a:p>
          <a:endParaRPr lang="en-US"/>
        </a:p>
      </dgm:t>
    </dgm:pt>
    <dgm:pt modelId="{8BDFFE47-F02D-4AF4-9742-283A7D434409}">
      <dgm:prSet phldrT="[Text]" custT="1"/>
      <dgm:spPr>
        <a:ln>
          <a:solidFill>
            <a:srgbClr val="C00000"/>
          </a:solidFill>
        </a:ln>
      </dgm:spPr>
      <dgm:t>
        <a:bodyPr/>
        <a:lstStyle/>
        <a:p>
          <a:r>
            <a:rPr lang="en-US" sz="1800" dirty="0"/>
            <a:t>IT</a:t>
          </a:r>
        </a:p>
      </dgm:t>
    </dgm:pt>
    <dgm:pt modelId="{8BF78B4A-0E1A-481D-B0D6-9CD0316069B6}" type="parTrans" cxnId="{D524FA55-7758-465D-9488-80845B5BF12A}">
      <dgm:prSet/>
      <dgm:spPr/>
      <dgm:t>
        <a:bodyPr/>
        <a:lstStyle/>
        <a:p>
          <a:endParaRPr lang="en-US"/>
        </a:p>
      </dgm:t>
    </dgm:pt>
    <dgm:pt modelId="{A6A45769-6340-4CDB-A78C-DABA5DF2408A}" type="sibTrans" cxnId="{D524FA55-7758-465D-9488-80845B5BF12A}">
      <dgm:prSet/>
      <dgm:spPr/>
      <dgm:t>
        <a:bodyPr/>
        <a:lstStyle/>
        <a:p>
          <a:endParaRPr lang="en-US"/>
        </a:p>
      </dgm:t>
    </dgm:pt>
    <dgm:pt modelId="{48CD297F-F77E-40A9-B664-6D9BD83A487F}">
      <dgm:prSet phldrT="[Text]" custT="1"/>
      <dgm:spPr>
        <a:ln>
          <a:solidFill>
            <a:srgbClr val="C00000"/>
          </a:solidFill>
        </a:ln>
      </dgm:spPr>
      <dgm:t>
        <a:bodyPr/>
        <a:lstStyle/>
        <a:p>
          <a:r>
            <a:rPr lang="en-US" sz="1800" dirty="0"/>
            <a:t>Support </a:t>
          </a:r>
        </a:p>
        <a:p>
          <a:r>
            <a:rPr lang="en-US" sz="1800" dirty="0"/>
            <a:t>staff</a:t>
          </a:r>
        </a:p>
      </dgm:t>
    </dgm:pt>
    <dgm:pt modelId="{519E3737-42BC-4AA6-B71B-C0F1DE6E6029}" type="parTrans" cxnId="{2BE7D07A-4326-4924-A6D9-F29666CAA280}">
      <dgm:prSet/>
      <dgm:spPr/>
      <dgm:t>
        <a:bodyPr/>
        <a:lstStyle/>
        <a:p>
          <a:endParaRPr lang="en-US"/>
        </a:p>
      </dgm:t>
    </dgm:pt>
    <dgm:pt modelId="{BE6EAC96-96C6-47EB-95DD-0EC96EDD1F0A}" type="sibTrans" cxnId="{2BE7D07A-4326-4924-A6D9-F29666CAA280}">
      <dgm:prSet/>
      <dgm:spPr/>
      <dgm:t>
        <a:bodyPr/>
        <a:lstStyle/>
        <a:p>
          <a:endParaRPr lang="en-US"/>
        </a:p>
      </dgm:t>
    </dgm:pt>
    <dgm:pt modelId="{1275B33E-59DF-4B7D-BDB1-99210C78B533}">
      <dgm:prSet phldrT="[Text]" custT="1"/>
      <dgm:spPr>
        <a:ln>
          <a:solidFill>
            <a:srgbClr val="C00000"/>
          </a:solidFill>
        </a:ln>
      </dgm:spPr>
      <dgm:t>
        <a:bodyPr/>
        <a:lstStyle/>
        <a:p>
          <a:r>
            <a:rPr lang="en-US" sz="1600" dirty="0"/>
            <a:t>Advisors/</a:t>
          </a:r>
        </a:p>
        <a:p>
          <a:r>
            <a:rPr lang="en-US" sz="1600" dirty="0"/>
            <a:t>counselors</a:t>
          </a:r>
        </a:p>
      </dgm:t>
    </dgm:pt>
    <dgm:pt modelId="{5428AF16-2DFF-47DE-8502-2B84FCCC5A67}" type="parTrans" cxnId="{C2108271-C16C-4D65-A8A8-BB5FF5EA13DC}">
      <dgm:prSet/>
      <dgm:spPr/>
      <dgm:t>
        <a:bodyPr/>
        <a:lstStyle/>
        <a:p>
          <a:endParaRPr lang="en-US"/>
        </a:p>
      </dgm:t>
    </dgm:pt>
    <dgm:pt modelId="{85190BCD-9B5E-4764-AAA6-A9CE4426FF51}" type="sibTrans" cxnId="{C2108271-C16C-4D65-A8A8-BB5FF5EA13DC}">
      <dgm:prSet/>
      <dgm:spPr/>
      <dgm:t>
        <a:bodyPr/>
        <a:lstStyle/>
        <a:p>
          <a:endParaRPr lang="en-US"/>
        </a:p>
      </dgm:t>
    </dgm:pt>
    <dgm:pt modelId="{4E6E9E18-5C9D-4A83-AAFD-05F12A5B2401}">
      <dgm:prSet phldrT="[Text]" custT="1"/>
      <dgm:spPr>
        <a:ln>
          <a:solidFill>
            <a:srgbClr val="C00000"/>
          </a:solidFill>
        </a:ln>
      </dgm:spPr>
      <dgm:t>
        <a:bodyPr/>
        <a:lstStyle/>
        <a:p>
          <a:r>
            <a:rPr lang="en-US" sz="1600" dirty="0"/>
            <a:t>Articulation/transfer officers</a:t>
          </a:r>
        </a:p>
      </dgm:t>
    </dgm:pt>
    <dgm:pt modelId="{3289E6F1-F17F-4EB8-8D19-21A2BEAD3D10}" type="parTrans" cxnId="{5099A8C0-7C56-4C62-83ED-6B5FA82A1D95}">
      <dgm:prSet/>
      <dgm:spPr/>
      <dgm:t>
        <a:bodyPr/>
        <a:lstStyle/>
        <a:p>
          <a:endParaRPr lang="en-US"/>
        </a:p>
      </dgm:t>
    </dgm:pt>
    <dgm:pt modelId="{FA5EF766-7551-4861-B214-16DBD981FF12}" type="sibTrans" cxnId="{5099A8C0-7C56-4C62-83ED-6B5FA82A1D95}">
      <dgm:prSet/>
      <dgm:spPr/>
      <dgm:t>
        <a:bodyPr/>
        <a:lstStyle/>
        <a:p>
          <a:endParaRPr lang="en-US"/>
        </a:p>
      </dgm:t>
    </dgm:pt>
    <dgm:pt modelId="{055DC92C-DBF4-4AAC-A296-AA9CC1393EA7}">
      <dgm:prSet phldrT="[Text]"/>
      <dgm:spPr>
        <a:ln>
          <a:solidFill>
            <a:srgbClr val="C00000"/>
          </a:solidFill>
        </a:ln>
      </dgm:spPr>
      <dgm:t>
        <a:bodyPr/>
        <a:lstStyle/>
        <a:p>
          <a:r>
            <a:rPr lang="en-US" dirty="0"/>
            <a:t>IR </a:t>
          </a:r>
        </a:p>
      </dgm:t>
    </dgm:pt>
    <dgm:pt modelId="{627CE3CC-ABA5-47CB-BEAB-10C9F3BB3268}" type="parTrans" cxnId="{06A27568-2133-4DCC-AE8B-CDF7FA862B2E}">
      <dgm:prSet/>
      <dgm:spPr/>
      <dgm:t>
        <a:bodyPr/>
        <a:lstStyle/>
        <a:p>
          <a:endParaRPr lang="en-US"/>
        </a:p>
      </dgm:t>
    </dgm:pt>
    <dgm:pt modelId="{E0F6C49D-95D5-426C-A6D6-C75C9CA35401}" type="sibTrans" cxnId="{06A27568-2133-4DCC-AE8B-CDF7FA862B2E}">
      <dgm:prSet/>
      <dgm:spPr/>
      <dgm:t>
        <a:bodyPr/>
        <a:lstStyle/>
        <a:p>
          <a:endParaRPr lang="en-US"/>
        </a:p>
      </dgm:t>
    </dgm:pt>
    <dgm:pt modelId="{D153A9D3-E0BD-4029-ACD3-22BEB0FBE23C}">
      <dgm:prSet phldrT="[Text]"/>
      <dgm:spPr>
        <a:ln>
          <a:solidFill>
            <a:srgbClr val="C00000"/>
          </a:solidFill>
        </a:ln>
      </dgm:spPr>
      <dgm:t>
        <a:bodyPr/>
        <a:lstStyle/>
        <a:p>
          <a:r>
            <a:rPr lang="en-US" dirty="0"/>
            <a:t>Curriculum expert</a:t>
          </a:r>
        </a:p>
      </dgm:t>
    </dgm:pt>
    <dgm:pt modelId="{A1D8E5FA-F903-4A44-B3D3-02E786FFA3AA}" type="parTrans" cxnId="{4262A4FE-FB0D-4DAF-AD23-14D91C16AE7D}">
      <dgm:prSet/>
      <dgm:spPr/>
      <dgm:t>
        <a:bodyPr/>
        <a:lstStyle/>
        <a:p>
          <a:endParaRPr lang="en-US"/>
        </a:p>
      </dgm:t>
    </dgm:pt>
    <dgm:pt modelId="{0BB32198-748C-47CE-A5D8-3B048AF41B58}" type="sibTrans" cxnId="{4262A4FE-FB0D-4DAF-AD23-14D91C16AE7D}">
      <dgm:prSet/>
      <dgm:spPr/>
      <dgm:t>
        <a:bodyPr/>
        <a:lstStyle/>
        <a:p>
          <a:endParaRPr lang="en-US"/>
        </a:p>
      </dgm:t>
    </dgm:pt>
    <dgm:pt modelId="{A204766F-F468-4E75-A44B-7D638057E6A4}">
      <dgm:prSet phldrT="[Text]" custT="1"/>
      <dgm:spPr>
        <a:ln>
          <a:solidFill>
            <a:srgbClr val="C00000"/>
          </a:solidFill>
        </a:ln>
      </dgm:spPr>
      <dgm:t>
        <a:bodyPr/>
        <a:lstStyle/>
        <a:p>
          <a:r>
            <a:rPr lang="en-US" sz="2000" dirty="0"/>
            <a:t>Campus </a:t>
          </a:r>
        </a:p>
        <a:p>
          <a:r>
            <a:rPr lang="en-US" sz="2000" dirty="0"/>
            <a:t>leads</a:t>
          </a:r>
        </a:p>
      </dgm:t>
    </dgm:pt>
    <dgm:pt modelId="{8FC202D3-67FC-4113-BF2E-537E66C8FF54}" type="parTrans" cxnId="{F99EC5BC-F388-4B0B-9DF4-41392A4D9C8E}">
      <dgm:prSet/>
      <dgm:spPr/>
      <dgm:t>
        <a:bodyPr/>
        <a:lstStyle/>
        <a:p>
          <a:endParaRPr lang="en-US"/>
        </a:p>
      </dgm:t>
    </dgm:pt>
    <dgm:pt modelId="{5476DEF0-CDCB-48FC-A0B7-0EE7F5D4896D}" type="sibTrans" cxnId="{F99EC5BC-F388-4B0B-9DF4-41392A4D9C8E}">
      <dgm:prSet/>
      <dgm:spPr/>
      <dgm:t>
        <a:bodyPr/>
        <a:lstStyle/>
        <a:p>
          <a:endParaRPr lang="en-US"/>
        </a:p>
      </dgm:t>
    </dgm:pt>
    <dgm:pt modelId="{6416A4D3-DBAE-41C2-97D8-87321774C934}" type="pres">
      <dgm:prSet presAssocID="{3384B465-8F11-4D03-912D-D9F23B9B2C9E}" presName="composite" presStyleCnt="0">
        <dgm:presLayoutVars>
          <dgm:chMax val="1"/>
          <dgm:dir/>
          <dgm:resizeHandles val="exact"/>
        </dgm:presLayoutVars>
      </dgm:prSet>
      <dgm:spPr/>
    </dgm:pt>
    <dgm:pt modelId="{59CB9F53-ED71-4350-880C-88C516932E62}" type="pres">
      <dgm:prSet presAssocID="{3384B465-8F11-4D03-912D-D9F23B9B2C9E}" presName="radial" presStyleCnt="0">
        <dgm:presLayoutVars>
          <dgm:animLvl val="ctr"/>
        </dgm:presLayoutVars>
      </dgm:prSet>
      <dgm:spPr/>
    </dgm:pt>
    <dgm:pt modelId="{7E94375E-151E-49ED-B9B6-0AA3373D15CC}" type="pres">
      <dgm:prSet presAssocID="{55A12B05-A939-49D5-83C5-3732E7418889}" presName="centerShape" presStyleLbl="vennNode1" presStyleIdx="0" presStyleCnt="12"/>
      <dgm:spPr/>
    </dgm:pt>
    <dgm:pt modelId="{5CE1C3C7-4790-44E2-A309-27395079423F}" type="pres">
      <dgm:prSet presAssocID="{E79D02A7-5562-4076-B23D-864D911B5326}" presName="node" presStyleLbl="vennNode1" presStyleIdx="1" presStyleCnt="12">
        <dgm:presLayoutVars>
          <dgm:bulletEnabled val="1"/>
        </dgm:presLayoutVars>
      </dgm:prSet>
      <dgm:spPr/>
    </dgm:pt>
    <dgm:pt modelId="{2C1674EB-5ADD-49C6-B19B-0626C062B9DC}" type="pres">
      <dgm:prSet presAssocID="{3C5B4584-475A-42E8-A174-4F31C2364757}" presName="node" presStyleLbl="vennNode1" presStyleIdx="2" presStyleCnt="12">
        <dgm:presLayoutVars>
          <dgm:bulletEnabled val="1"/>
        </dgm:presLayoutVars>
      </dgm:prSet>
      <dgm:spPr/>
    </dgm:pt>
    <dgm:pt modelId="{8E8E70BF-03A3-47AB-9969-DF0D04B9DD58}" type="pres">
      <dgm:prSet presAssocID="{FA2BD422-A13A-4748-B094-4900349D6A7B}" presName="node" presStyleLbl="vennNode1" presStyleIdx="3" presStyleCnt="12">
        <dgm:presLayoutVars>
          <dgm:bulletEnabled val="1"/>
        </dgm:presLayoutVars>
      </dgm:prSet>
      <dgm:spPr/>
    </dgm:pt>
    <dgm:pt modelId="{932C79D5-1BE2-450F-A6B5-722F7119B70F}" type="pres">
      <dgm:prSet presAssocID="{CEDAE0C5-13C5-4BD1-BFF4-BD05AA935CE9}" presName="node" presStyleLbl="vennNode1" presStyleIdx="4" presStyleCnt="12">
        <dgm:presLayoutVars>
          <dgm:bulletEnabled val="1"/>
        </dgm:presLayoutVars>
      </dgm:prSet>
      <dgm:spPr/>
    </dgm:pt>
    <dgm:pt modelId="{1A7100F0-ECE8-45D1-A7F2-468763CCCEBB}" type="pres">
      <dgm:prSet presAssocID="{8BDFFE47-F02D-4AF4-9742-283A7D434409}" presName="node" presStyleLbl="vennNode1" presStyleIdx="5" presStyleCnt="12">
        <dgm:presLayoutVars>
          <dgm:bulletEnabled val="1"/>
        </dgm:presLayoutVars>
      </dgm:prSet>
      <dgm:spPr/>
    </dgm:pt>
    <dgm:pt modelId="{EC879678-D9C4-4F9B-A8E3-5451E24AE5AC}" type="pres">
      <dgm:prSet presAssocID="{48CD297F-F77E-40A9-B664-6D9BD83A487F}" presName="node" presStyleLbl="vennNode1" presStyleIdx="6" presStyleCnt="12">
        <dgm:presLayoutVars>
          <dgm:bulletEnabled val="1"/>
        </dgm:presLayoutVars>
      </dgm:prSet>
      <dgm:spPr/>
    </dgm:pt>
    <dgm:pt modelId="{C2304AF9-E5B5-46CD-8F56-A3F4ED27E3B8}" type="pres">
      <dgm:prSet presAssocID="{1275B33E-59DF-4B7D-BDB1-99210C78B533}" presName="node" presStyleLbl="vennNode1" presStyleIdx="7" presStyleCnt="12">
        <dgm:presLayoutVars>
          <dgm:bulletEnabled val="1"/>
        </dgm:presLayoutVars>
      </dgm:prSet>
      <dgm:spPr/>
    </dgm:pt>
    <dgm:pt modelId="{0017276B-E363-4910-AB5F-F68468BF37BE}" type="pres">
      <dgm:prSet presAssocID="{4E6E9E18-5C9D-4A83-AAFD-05F12A5B2401}" presName="node" presStyleLbl="vennNode1" presStyleIdx="8" presStyleCnt="12">
        <dgm:presLayoutVars>
          <dgm:bulletEnabled val="1"/>
        </dgm:presLayoutVars>
      </dgm:prSet>
      <dgm:spPr/>
    </dgm:pt>
    <dgm:pt modelId="{DF48A08D-335D-4409-BB06-3F5946F4B3D1}" type="pres">
      <dgm:prSet presAssocID="{055DC92C-DBF4-4AAC-A296-AA9CC1393EA7}" presName="node" presStyleLbl="vennNode1" presStyleIdx="9" presStyleCnt="12">
        <dgm:presLayoutVars>
          <dgm:bulletEnabled val="1"/>
        </dgm:presLayoutVars>
      </dgm:prSet>
      <dgm:spPr/>
    </dgm:pt>
    <dgm:pt modelId="{BE42CF2E-BBF5-43CD-90BD-BC99387C29D2}" type="pres">
      <dgm:prSet presAssocID="{D153A9D3-E0BD-4029-ACD3-22BEB0FBE23C}" presName="node" presStyleLbl="vennNode1" presStyleIdx="10" presStyleCnt="12">
        <dgm:presLayoutVars>
          <dgm:bulletEnabled val="1"/>
        </dgm:presLayoutVars>
      </dgm:prSet>
      <dgm:spPr/>
    </dgm:pt>
    <dgm:pt modelId="{841C1671-19F6-4250-8258-5AE607CAFB77}" type="pres">
      <dgm:prSet presAssocID="{A204766F-F468-4E75-A44B-7D638057E6A4}" presName="node" presStyleLbl="vennNode1" presStyleIdx="11" presStyleCnt="12">
        <dgm:presLayoutVars>
          <dgm:bulletEnabled val="1"/>
        </dgm:presLayoutVars>
      </dgm:prSet>
      <dgm:spPr/>
    </dgm:pt>
  </dgm:ptLst>
  <dgm:cxnLst>
    <dgm:cxn modelId="{4D160935-AA58-431D-B4B7-6EC03C7CBDC4}" type="presOf" srcId="{CEDAE0C5-13C5-4BD1-BFF4-BD05AA935CE9}" destId="{932C79D5-1BE2-450F-A6B5-722F7119B70F}" srcOrd="0" destOrd="0" presId="urn:microsoft.com/office/officeart/2005/8/layout/radial3"/>
    <dgm:cxn modelId="{E54D2935-A719-4F65-8DD4-72D64E3CB191}" type="presOf" srcId="{1275B33E-59DF-4B7D-BDB1-99210C78B533}" destId="{C2304AF9-E5B5-46CD-8F56-A3F4ED27E3B8}" srcOrd="0" destOrd="0" presId="urn:microsoft.com/office/officeart/2005/8/layout/radial3"/>
    <dgm:cxn modelId="{24DB9B3B-2D35-4C88-BD78-80442F12F910}" srcId="{55A12B05-A939-49D5-83C5-3732E7418889}" destId="{CEDAE0C5-13C5-4BD1-BFF4-BD05AA935CE9}" srcOrd="3" destOrd="0" parTransId="{83B451B3-49C0-4312-B6E1-849482D47DAC}" sibTransId="{CCAC3365-F62C-4F16-9F10-291387AA9963}"/>
    <dgm:cxn modelId="{FFEA3C3D-7E0D-4BB4-9D49-78C5234D5C2C}" type="presOf" srcId="{055DC92C-DBF4-4AAC-A296-AA9CC1393EA7}" destId="{DF48A08D-335D-4409-BB06-3F5946F4B3D1}" srcOrd="0" destOrd="0" presId="urn:microsoft.com/office/officeart/2005/8/layout/radial3"/>
    <dgm:cxn modelId="{06A27568-2133-4DCC-AE8B-CDF7FA862B2E}" srcId="{55A12B05-A939-49D5-83C5-3732E7418889}" destId="{055DC92C-DBF4-4AAC-A296-AA9CC1393EA7}" srcOrd="8" destOrd="0" parTransId="{627CE3CC-ABA5-47CB-BEAB-10C9F3BB3268}" sibTransId="{E0F6C49D-95D5-426C-A6D6-C75C9CA35401}"/>
    <dgm:cxn modelId="{D138CE69-7F1A-444B-B697-11D242B4BD90}" srcId="{3384B465-8F11-4D03-912D-D9F23B9B2C9E}" destId="{55A12B05-A939-49D5-83C5-3732E7418889}" srcOrd="0" destOrd="0" parTransId="{1CCFDEC4-85BB-4A76-BAB3-8C5CB3837FAE}" sibTransId="{C6B7DE29-3586-4CE3-B09F-29FBB198CC75}"/>
    <dgm:cxn modelId="{C2108271-C16C-4D65-A8A8-BB5FF5EA13DC}" srcId="{55A12B05-A939-49D5-83C5-3732E7418889}" destId="{1275B33E-59DF-4B7D-BDB1-99210C78B533}" srcOrd="6" destOrd="0" parTransId="{5428AF16-2DFF-47DE-8502-2B84FCCC5A67}" sibTransId="{85190BCD-9B5E-4764-AAA6-A9CE4426FF51}"/>
    <dgm:cxn modelId="{D524FA55-7758-465D-9488-80845B5BF12A}" srcId="{55A12B05-A939-49D5-83C5-3732E7418889}" destId="{8BDFFE47-F02D-4AF4-9742-283A7D434409}" srcOrd="4" destOrd="0" parTransId="{8BF78B4A-0E1A-481D-B0D6-9CD0316069B6}" sibTransId="{A6A45769-6340-4CDB-A78C-DABA5DF2408A}"/>
    <dgm:cxn modelId="{2BE7D07A-4326-4924-A6D9-F29666CAA280}" srcId="{55A12B05-A939-49D5-83C5-3732E7418889}" destId="{48CD297F-F77E-40A9-B664-6D9BD83A487F}" srcOrd="5" destOrd="0" parTransId="{519E3737-42BC-4AA6-B71B-C0F1DE6E6029}" sibTransId="{BE6EAC96-96C6-47EB-95DD-0EC96EDD1F0A}"/>
    <dgm:cxn modelId="{190CA5A2-F88F-4BAC-8AC7-3968ADABDDF9}" type="presOf" srcId="{4E6E9E18-5C9D-4A83-AAFD-05F12A5B2401}" destId="{0017276B-E363-4910-AB5F-F68468BF37BE}" srcOrd="0" destOrd="0" presId="urn:microsoft.com/office/officeart/2005/8/layout/radial3"/>
    <dgm:cxn modelId="{0A120BB2-D330-41D1-B5CE-56BABEC8D68E}" type="presOf" srcId="{48CD297F-F77E-40A9-B664-6D9BD83A487F}" destId="{EC879678-D9C4-4F9B-A8E3-5451E24AE5AC}" srcOrd="0" destOrd="0" presId="urn:microsoft.com/office/officeart/2005/8/layout/radial3"/>
    <dgm:cxn modelId="{244B7BB3-02F5-403E-8F11-5DE1D89F0A22}" srcId="{55A12B05-A939-49D5-83C5-3732E7418889}" destId="{E79D02A7-5562-4076-B23D-864D911B5326}" srcOrd="0" destOrd="0" parTransId="{EB6D3D3C-CD65-49CA-A553-B1F9F930A22D}" sibTransId="{C558C2E3-8D96-4B5F-9E6D-6AC117AE7824}"/>
    <dgm:cxn modelId="{44FCEAB7-C60E-476A-B40D-6D2DC534985A}" type="presOf" srcId="{E79D02A7-5562-4076-B23D-864D911B5326}" destId="{5CE1C3C7-4790-44E2-A309-27395079423F}" srcOrd="0" destOrd="0" presId="urn:microsoft.com/office/officeart/2005/8/layout/radial3"/>
    <dgm:cxn modelId="{F99EC5BC-F388-4B0B-9DF4-41392A4D9C8E}" srcId="{55A12B05-A939-49D5-83C5-3732E7418889}" destId="{A204766F-F468-4E75-A44B-7D638057E6A4}" srcOrd="10" destOrd="0" parTransId="{8FC202D3-67FC-4113-BF2E-537E66C8FF54}" sibTransId="{5476DEF0-CDCB-48FC-A0B7-0EE7F5D4896D}"/>
    <dgm:cxn modelId="{34EF8CBE-9183-4CBC-ADA3-2D6A61A58EF3}" type="presOf" srcId="{8BDFFE47-F02D-4AF4-9742-283A7D434409}" destId="{1A7100F0-ECE8-45D1-A7F2-468763CCCEBB}" srcOrd="0" destOrd="0" presId="urn:microsoft.com/office/officeart/2005/8/layout/radial3"/>
    <dgm:cxn modelId="{5099A8C0-7C56-4C62-83ED-6B5FA82A1D95}" srcId="{55A12B05-A939-49D5-83C5-3732E7418889}" destId="{4E6E9E18-5C9D-4A83-AAFD-05F12A5B2401}" srcOrd="7" destOrd="0" parTransId="{3289E6F1-F17F-4EB8-8D19-21A2BEAD3D10}" sibTransId="{FA5EF766-7551-4861-B214-16DBD981FF12}"/>
    <dgm:cxn modelId="{77BCD4C1-4DEC-4A0C-BBED-0682ACBF3CBB}" type="presOf" srcId="{A204766F-F468-4E75-A44B-7D638057E6A4}" destId="{841C1671-19F6-4250-8258-5AE607CAFB77}" srcOrd="0" destOrd="0" presId="urn:microsoft.com/office/officeart/2005/8/layout/radial3"/>
    <dgm:cxn modelId="{919A0FC6-A878-4B17-A7EB-6175A42F9619}" type="presOf" srcId="{3C5B4584-475A-42E8-A174-4F31C2364757}" destId="{2C1674EB-5ADD-49C6-B19B-0626C062B9DC}" srcOrd="0" destOrd="0" presId="urn:microsoft.com/office/officeart/2005/8/layout/radial3"/>
    <dgm:cxn modelId="{A767FFD0-8CF6-47D5-92F2-8F9B1BEB1CAD}" type="presOf" srcId="{3384B465-8F11-4D03-912D-D9F23B9B2C9E}" destId="{6416A4D3-DBAE-41C2-97D8-87321774C934}" srcOrd="0" destOrd="0" presId="urn:microsoft.com/office/officeart/2005/8/layout/radial3"/>
    <dgm:cxn modelId="{6539F7D2-928B-477A-833B-B2873241B7B6}" srcId="{55A12B05-A939-49D5-83C5-3732E7418889}" destId="{3C5B4584-475A-42E8-A174-4F31C2364757}" srcOrd="1" destOrd="0" parTransId="{2449A459-3DEF-473B-AA41-9B29B02E8E77}" sibTransId="{A41EA0CE-056B-4BED-A6B1-2FBC7A3A9B93}"/>
    <dgm:cxn modelId="{2E30C3EE-9398-48D5-926B-CFFC87E5E75A}" type="presOf" srcId="{D153A9D3-E0BD-4029-ACD3-22BEB0FBE23C}" destId="{BE42CF2E-BBF5-43CD-90BD-BC99387C29D2}" srcOrd="0" destOrd="0" presId="urn:microsoft.com/office/officeart/2005/8/layout/radial3"/>
    <dgm:cxn modelId="{46D676F2-1A25-41F6-B4DA-F2FC2FD5ACCB}" type="presOf" srcId="{55A12B05-A939-49D5-83C5-3732E7418889}" destId="{7E94375E-151E-49ED-B9B6-0AA3373D15CC}" srcOrd="0" destOrd="0" presId="urn:microsoft.com/office/officeart/2005/8/layout/radial3"/>
    <dgm:cxn modelId="{C6A078FB-8507-4062-865B-1AF04CE7A4FD}" srcId="{55A12B05-A939-49D5-83C5-3732E7418889}" destId="{FA2BD422-A13A-4748-B094-4900349D6A7B}" srcOrd="2" destOrd="0" parTransId="{C262E429-7604-4F42-A069-D63E3B040D3E}" sibTransId="{8AF4C210-F7D0-467F-91BC-FEEC7BEE6643}"/>
    <dgm:cxn modelId="{4262A4FE-FB0D-4DAF-AD23-14D91C16AE7D}" srcId="{55A12B05-A939-49D5-83C5-3732E7418889}" destId="{D153A9D3-E0BD-4029-ACD3-22BEB0FBE23C}" srcOrd="9" destOrd="0" parTransId="{A1D8E5FA-F903-4A44-B3D3-02E786FFA3AA}" sibTransId="{0BB32198-748C-47CE-A5D8-3B048AF41B58}"/>
    <dgm:cxn modelId="{F00D80FF-E524-414F-B88D-0E28DA4F1E15}" type="presOf" srcId="{FA2BD422-A13A-4748-B094-4900349D6A7B}" destId="{8E8E70BF-03A3-47AB-9969-DF0D04B9DD58}" srcOrd="0" destOrd="0" presId="urn:microsoft.com/office/officeart/2005/8/layout/radial3"/>
    <dgm:cxn modelId="{A6C04728-B002-4B8F-85C0-0394F224C861}" type="presParOf" srcId="{6416A4D3-DBAE-41C2-97D8-87321774C934}" destId="{59CB9F53-ED71-4350-880C-88C516932E62}" srcOrd="0" destOrd="0" presId="urn:microsoft.com/office/officeart/2005/8/layout/radial3"/>
    <dgm:cxn modelId="{F1DD02B6-3F47-4B47-A225-6019F9D01B51}" type="presParOf" srcId="{59CB9F53-ED71-4350-880C-88C516932E62}" destId="{7E94375E-151E-49ED-B9B6-0AA3373D15CC}" srcOrd="0" destOrd="0" presId="urn:microsoft.com/office/officeart/2005/8/layout/radial3"/>
    <dgm:cxn modelId="{4E9D0980-06C7-4A79-ADF8-1F61CD2F6FF5}" type="presParOf" srcId="{59CB9F53-ED71-4350-880C-88C516932E62}" destId="{5CE1C3C7-4790-44E2-A309-27395079423F}" srcOrd="1" destOrd="0" presId="urn:microsoft.com/office/officeart/2005/8/layout/radial3"/>
    <dgm:cxn modelId="{6A406615-2845-472C-8103-9AAA6CEF0A59}" type="presParOf" srcId="{59CB9F53-ED71-4350-880C-88C516932E62}" destId="{2C1674EB-5ADD-49C6-B19B-0626C062B9DC}" srcOrd="2" destOrd="0" presId="urn:microsoft.com/office/officeart/2005/8/layout/radial3"/>
    <dgm:cxn modelId="{0CC790CA-F957-4AE3-A7F8-10397067A55D}" type="presParOf" srcId="{59CB9F53-ED71-4350-880C-88C516932E62}" destId="{8E8E70BF-03A3-47AB-9969-DF0D04B9DD58}" srcOrd="3" destOrd="0" presId="urn:microsoft.com/office/officeart/2005/8/layout/radial3"/>
    <dgm:cxn modelId="{CA8537F4-F226-4227-B93A-96F5E6E7F13C}" type="presParOf" srcId="{59CB9F53-ED71-4350-880C-88C516932E62}" destId="{932C79D5-1BE2-450F-A6B5-722F7119B70F}" srcOrd="4" destOrd="0" presId="urn:microsoft.com/office/officeart/2005/8/layout/radial3"/>
    <dgm:cxn modelId="{7A98C87B-0EC7-4479-9768-D9451F7125AB}" type="presParOf" srcId="{59CB9F53-ED71-4350-880C-88C516932E62}" destId="{1A7100F0-ECE8-45D1-A7F2-468763CCCEBB}" srcOrd="5" destOrd="0" presId="urn:microsoft.com/office/officeart/2005/8/layout/radial3"/>
    <dgm:cxn modelId="{80BA2385-1594-492B-AF83-DC08CCBD3947}" type="presParOf" srcId="{59CB9F53-ED71-4350-880C-88C516932E62}" destId="{EC879678-D9C4-4F9B-A8E3-5451E24AE5AC}" srcOrd="6" destOrd="0" presId="urn:microsoft.com/office/officeart/2005/8/layout/radial3"/>
    <dgm:cxn modelId="{B1426518-653C-4F61-9F64-FECFDB749371}" type="presParOf" srcId="{59CB9F53-ED71-4350-880C-88C516932E62}" destId="{C2304AF9-E5B5-46CD-8F56-A3F4ED27E3B8}" srcOrd="7" destOrd="0" presId="urn:microsoft.com/office/officeart/2005/8/layout/radial3"/>
    <dgm:cxn modelId="{1CCF4DBD-FA01-4064-8354-D17629D0B559}" type="presParOf" srcId="{59CB9F53-ED71-4350-880C-88C516932E62}" destId="{0017276B-E363-4910-AB5F-F68468BF37BE}" srcOrd="8" destOrd="0" presId="urn:microsoft.com/office/officeart/2005/8/layout/radial3"/>
    <dgm:cxn modelId="{A7F2E6E7-E67A-474D-B3F0-A0A344EE38E1}" type="presParOf" srcId="{59CB9F53-ED71-4350-880C-88C516932E62}" destId="{DF48A08D-335D-4409-BB06-3F5946F4B3D1}" srcOrd="9" destOrd="0" presId="urn:microsoft.com/office/officeart/2005/8/layout/radial3"/>
    <dgm:cxn modelId="{0D8898D5-895E-4977-8A04-B52D3AE79A48}" type="presParOf" srcId="{59CB9F53-ED71-4350-880C-88C516932E62}" destId="{BE42CF2E-BBF5-43CD-90BD-BC99387C29D2}" srcOrd="10" destOrd="0" presId="urn:microsoft.com/office/officeart/2005/8/layout/radial3"/>
    <dgm:cxn modelId="{0E10909F-3530-450B-9864-B75C2D57D6C1}" type="presParOf" srcId="{59CB9F53-ED71-4350-880C-88C516932E62}" destId="{841C1671-19F6-4250-8258-5AE607CAFB77}" srcOrd="11"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4375E-151E-49ED-B9B6-0AA3373D15CC}">
      <dsp:nvSpPr>
        <dsp:cNvPr id="0" name=""/>
        <dsp:cNvSpPr/>
      </dsp:nvSpPr>
      <dsp:spPr>
        <a:xfrm>
          <a:off x="2496474" y="1429220"/>
          <a:ext cx="3054982" cy="3054982"/>
        </a:xfrm>
        <a:prstGeom prst="ellipse">
          <a:avLst/>
        </a:prstGeom>
        <a:solidFill>
          <a:schemeClr val="dk2">
            <a:alpha val="5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6990" tIns="46990" rIns="46990" bIns="46990" numCol="1" spcCol="1270" anchor="ctr" anchorCtr="0">
          <a:noAutofit/>
        </a:bodyPr>
        <a:lstStyle/>
        <a:p>
          <a:pPr marL="0" lvl="0" indent="0" algn="ctr" defTabSz="1644650">
            <a:lnSpc>
              <a:spcPct val="90000"/>
            </a:lnSpc>
            <a:spcBef>
              <a:spcPct val="0"/>
            </a:spcBef>
            <a:spcAft>
              <a:spcPct val="35000"/>
            </a:spcAft>
            <a:buNone/>
          </a:pPr>
          <a:r>
            <a:rPr lang="en-US" sz="3700" kern="1200" dirty="0"/>
            <a:t>Transfer Pathways Mapper Project</a:t>
          </a:r>
        </a:p>
      </dsp:txBody>
      <dsp:txXfrm>
        <a:off x="2943866" y="1876612"/>
        <a:ext cx="2160198" cy="2160198"/>
      </dsp:txXfrm>
    </dsp:sp>
    <dsp:sp modelId="{5CE1C3C7-4790-44E2-A309-27395079423F}">
      <dsp:nvSpPr>
        <dsp:cNvPr id="0" name=""/>
        <dsp:cNvSpPr/>
      </dsp:nvSpPr>
      <dsp:spPr>
        <a:xfrm>
          <a:off x="3260219" y="22794"/>
          <a:ext cx="1527491" cy="1527491"/>
        </a:xfrm>
        <a:prstGeom prst="ellipse">
          <a:avLst/>
        </a:prstGeom>
        <a:solidFill>
          <a:schemeClr val="dk2">
            <a:alpha val="5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Discipline </a:t>
          </a:r>
        </a:p>
        <a:p>
          <a:pPr marL="0" lvl="0" indent="0" algn="ctr" defTabSz="800100">
            <a:lnSpc>
              <a:spcPct val="90000"/>
            </a:lnSpc>
            <a:spcBef>
              <a:spcPct val="0"/>
            </a:spcBef>
            <a:spcAft>
              <a:spcPct val="35000"/>
            </a:spcAft>
            <a:buNone/>
          </a:pPr>
          <a:r>
            <a:rPr lang="en-US" sz="1800" kern="1200" dirty="0"/>
            <a:t>faculty</a:t>
          </a:r>
        </a:p>
      </dsp:txBody>
      <dsp:txXfrm>
        <a:off x="3483915" y="246490"/>
        <a:ext cx="1080099" cy="1080099"/>
      </dsp:txXfrm>
    </dsp:sp>
    <dsp:sp modelId="{2C1674EB-5ADD-49C6-B19B-0626C062B9DC}">
      <dsp:nvSpPr>
        <dsp:cNvPr id="0" name=""/>
        <dsp:cNvSpPr/>
      </dsp:nvSpPr>
      <dsp:spPr>
        <a:xfrm>
          <a:off x="4433503" y="367301"/>
          <a:ext cx="1527491" cy="1527491"/>
        </a:xfrm>
        <a:prstGeom prst="ellipse">
          <a:avLst/>
        </a:prstGeom>
        <a:solidFill>
          <a:schemeClr val="dk2">
            <a:alpha val="5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CSU </a:t>
          </a:r>
        </a:p>
        <a:p>
          <a:pPr marL="0" lvl="0" indent="0" algn="ctr" defTabSz="800100">
            <a:lnSpc>
              <a:spcPct val="90000"/>
            </a:lnSpc>
            <a:spcBef>
              <a:spcPct val="0"/>
            </a:spcBef>
            <a:spcAft>
              <a:spcPct val="35000"/>
            </a:spcAft>
            <a:buNone/>
          </a:pPr>
          <a:r>
            <a:rPr lang="en-US" sz="1800" kern="1200" dirty="0"/>
            <a:t>campus</a:t>
          </a:r>
        </a:p>
      </dsp:txBody>
      <dsp:txXfrm>
        <a:off x="4657199" y="590997"/>
        <a:ext cx="1080099" cy="1080099"/>
      </dsp:txXfrm>
    </dsp:sp>
    <dsp:sp modelId="{8E8E70BF-03A3-47AB-9969-DF0D04B9DD58}">
      <dsp:nvSpPr>
        <dsp:cNvPr id="0" name=""/>
        <dsp:cNvSpPr/>
      </dsp:nvSpPr>
      <dsp:spPr>
        <a:xfrm>
          <a:off x="5234277" y="1291444"/>
          <a:ext cx="1527491" cy="1527491"/>
        </a:xfrm>
        <a:prstGeom prst="ellipse">
          <a:avLst/>
        </a:prstGeom>
        <a:solidFill>
          <a:schemeClr val="dk2">
            <a:alpha val="5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CCC campus</a:t>
          </a:r>
        </a:p>
      </dsp:txBody>
      <dsp:txXfrm>
        <a:off x="5457973" y="1515140"/>
        <a:ext cx="1080099" cy="1080099"/>
      </dsp:txXfrm>
    </dsp:sp>
    <dsp:sp modelId="{932C79D5-1BE2-450F-A6B5-722F7119B70F}">
      <dsp:nvSpPr>
        <dsp:cNvPr id="0" name=""/>
        <dsp:cNvSpPr/>
      </dsp:nvSpPr>
      <dsp:spPr>
        <a:xfrm>
          <a:off x="5408302" y="2501813"/>
          <a:ext cx="1527491" cy="1527491"/>
        </a:xfrm>
        <a:prstGeom prst="ellipse">
          <a:avLst/>
        </a:prstGeom>
        <a:solidFill>
          <a:schemeClr val="dk2">
            <a:alpha val="5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Students</a:t>
          </a:r>
        </a:p>
      </dsp:txBody>
      <dsp:txXfrm>
        <a:off x="5631998" y="2725509"/>
        <a:ext cx="1080099" cy="1080099"/>
      </dsp:txXfrm>
    </dsp:sp>
    <dsp:sp modelId="{1A7100F0-ECE8-45D1-A7F2-468763CCCEBB}">
      <dsp:nvSpPr>
        <dsp:cNvPr id="0" name=""/>
        <dsp:cNvSpPr/>
      </dsp:nvSpPr>
      <dsp:spPr>
        <a:xfrm>
          <a:off x="4900326" y="3614126"/>
          <a:ext cx="1527491" cy="1527491"/>
        </a:xfrm>
        <a:prstGeom prst="ellipse">
          <a:avLst/>
        </a:prstGeom>
        <a:solidFill>
          <a:schemeClr val="dk2">
            <a:alpha val="5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IT</a:t>
          </a:r>
        </a:p>
      </dsp:txBody>
      <dsp:txXfrm>
        <a:off x="5124022" y="3837822"/>
        <a:ext cx="1080099" cy="1080099"/>
      </dsp:txXfrm>
    </dsp:sp>
    <dsp:sp modelId="{EC879678-D9C4-4F9B-A8E3-5451E24AE5AC}">
      <dsp:nvSpPr>
        <dsp:cNvPr id="0" name=""/>
        <dsp:cNvSpPr/>
      </dsp:nvSpPr>
      <dsp:spPr>
        <a:xfrm>
          <a:off x="3871627" y="4275230"/>
          <a:ext cx="1527491" cy="1527491"/>
        </a:xfrm>
        <a:prstGeom prst="ellipse">
          <a:avLst/>
        </a:prstGeom>
        <a:solidFill>
          <a:schemeClr val="dk2">
            <a:alpha val="5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Support </a:t>
          </a:r>
        </a:p>
        <a:p>
          <a:pPr marL="0" lvl="0" indent="0" algn="ctr" defTabSz="800100">
            <a:lnSpc>
              <a:spcPct val="90000"/>
            </a:lnSpc>
            <a:spcBef>
              <a:spcPct val="0"/>
            </a:spcBef>
            <a:spcAft>
              <a:spcPct val="35000"/>
            </a:spcAft>
            <a:buNone/>
          </a:pPr>
          <a:r>
            <a:rPr lang="en-US" sz="1800" kern="1200" dirty="0"/>
            <a:t>staff</a:t>
          </a:r>
        </a:p>
      </dsp:txBody>
      <dsp:txXfrm>
        <a:off x="4095323" y="4498926"/>
        <a:ext cx="1080099" cy="1080099"/>
      </dsp:txXfrm>
    </dsp:sp>
    <dsp:sp modelId="{C2304AF9-E5B5-46CD-8F56-A3F4ED27E3B8}">
      <dsp:nvSpPr>
        <dsp:cNvPr id="0" name=""/>
        <dsp:cNvSpPr/>
      </dsp:nvSpPr>
      <dsp:spPr>
        <a:xfrm>
          <a:off x="2648811" y="4275230"/>
          <a:ext cx="1527491" cy="1527491"/>
        </a:xfrm>
        <a:prstGeom prst="ellipse">
          <a:avLst/>
        </a:prstGeom>
        <a:solidFill>
          <a:schemeClr val="dk2">
            <a:alpha val="5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Advisors/</a:t>
          </a:r>
        </a:p>
        <a:p>
          <a:pPr marL="0" lvl="0" indent="0" algn="ctr" defTabSz="711200">
            <a:lnSpc>
              <a:spcPct val="90000"/>
            </a:lnSpc>
            <a:spcBef>
              <a:spcPct val="0"/>
            </a:spcBef>
            <a:spcAft>
              <a:spcPct val="35000"/>
            </a:spcAft>
            <a:buNone/>
          </a:pPr>
          <a:r>
            <a:rPr lang="en-US" sz="1600" kern="1200" dirty="0"/>
            <a:t>counselors</a:t>
          </a:r>
        </a:p>
      </dsp:txBody>
      <dsp:txXfrm>
        <a:off x="2872507" y="4498926"/>
        <a:ext cx="1080099" cy="1080099"/>
      </dsp:txXfrm>
    </dsp:sp>
    <dsp:sp modelId="{0017276B-E363-4910-AB5F-F68468BF37BE}">
      <dsp:nvSpPr>
        <dsp:cNvPr id="0" name=""/>
        <dsp:cNvSpPr/>
      </dsp:nvSpPr>
      <dsp:spPr>
        <a:xfrm>
          <a:off x="1620113" y="3614126"/>
          <a:ext cx="1527491" cy="1527491"/>
        </a:xfrm>
        <a:prstGeom prst="ellipse">
          <a:avLst/>
        </a:prstGeom>
        <a:solidFill>
          <a:schemeClr val="dk2">
            <a:alpha val="5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Articulation/transfer officers</a:t>
          </a:r>
        </a:p>
      </dsp:txBody>
      <dsp:txXfrm>
        <a:off x="1843809" y="3837822"/>
        <a:ext cx="1080099" cy="1080099"/>
      </dsp:txXfrm>
    </dsp:sp>
    <dsp:sp modelId="{DF48A08D-335D-4409-BB06-3F5946F4B3D1}">
      <dsp:nvSpPr>
        <dsp:cNvPr id="0" name=""/>
        <dsp:cNvSpPr/>
      </dsp:nvSpPr>
      <dsp:spPr>
        <a:xfrm>
          <a:off x="1112137" y="2501813"/>
          <a:ext cx="1527491" cy="1527491"/>
        </a:xfrm>
        <a:prstGeom prst="ellipse">
          <a:avLst/>
        </a:prstGeom>
        <a:solidFill>
          <a:schemeClr val="dk2">
            <a:alpha val="5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IR </a:t>
          </a:r>
        </a:p>
      </dsp:txBody>
      <dsp:txXfrm>
        <a:off x="1335833" y="2725509"/>
        <a:ext cx="1080099" cy="1080099"/>
      </dsp:txXfrm>
    </dsp:sp>
    <dsp:sp modelId="{BE42CF2E-BBF5-43CD-90BD-BC99387C29D2}">
      <dsp:nvSpPr>
        <dsp:cNvPr id="0" name=""/>
        <dsp:cNvSpPr/>
      </dsp:nvSpPr>
      <dsp:spPr>
        <a:xfrm>
          <a:off x="1286162" y="1291444"/>
          <a:ext cx="1527491" cy="1527491"/>
        </a:xfrm>
        <a:prstGeom prst="ellipse">
          <a:avLst/>
        </a:prstGeom>
        <a:solidFill>
          <a:schemeClr val="dk2">
            <a:alpha val="5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Curriculum expert</a:t>
          </a:r>
        </a:p>
      </dsp:txBody>
      <dsp:txXfrm>
        <a:off x="1509858" y="1515140"/>
        <a:ext cx="1080099" cy="1080099"/>
      </dsp:txXfrm>
    </dsp:sp>
    <dsp:sp modelId="{841C1671-19F6-4250-8258-5AE607CAFB77}">
      <dsp:nvSpPr>
        <dsp:cNvPr id="0" name=""/>
        <dsp:cNvSpPr/>
      </dsp:nvSpPr>
      <dsp:spPr>
        <a:xfrm>
          <a:off x="2086936" y="367301"/>
          <a:ext cx="1527491" cy="1527491"/>
        </a:xfrm>
        <a:prstGeom prst="ellipse">
          <a:avLst/>
        </a:prstGeom>
        <a:solidFill>
          <a:schemeClr val="dk2">
            <a:alpha val="50000"/>
            <a:hueOff val="0"/>
            <a:satOff val="0"/>
            <a:lumOff val="0"/>
            <a:alphaOff val="0"/>
          </a:schemeClr>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Campus </a:t>
          </a:r>
        </a:p>
        <a:p>
          <a:pPr marL="0" lvl="0" indent="0" algn="ctr" defTabSz="889000">
            <a:lnSpc>
              <a:spcPct val="90000"/>
            </a:lnSpc>
            <a:spcBef>
              <a:spcPct val="0"/>
            </a:spcBef>
            <a:spcAft>
              <a:spcPct val="35000"/>
            </a:spcAft>
            <a:buNone/>
          </a:pPr>
          <a:r>
            <a:rPr lang="en-US" sz="2000" kern="1200" dirty="0"/>
            <a:t>leads</a:t>
          </a:r>
        </a:p>
      </dsp:txBody>
      <dsp:txXfrm>
        <a:off x="2310632" y="590997"/>
        <a:ext cx="1080099" cy="1080099"/>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37BDDE-319D-E541-B289-2D2975011D47}" type="datetimeFigureOut">
              <a:rPr lang="en-US" smtClean="0"/>
              <a:t>11/6/2020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B0BB32-FB17-D44B-803F-D80DEA32B3D1}" type="slidenum">
              <a:rPr lang="en-US" smtClean="0"/>
              <a:t>‹#›</a:t>
            </a:fld>
            <a:endParaRPr lang="en-US"/>
          </a:p>
        </p:txBody>
      </p:sp>
    </p:spTree>
    <p:extLst>
      <p:ext uri="{BB962C8B-B14F-4D97-AF65-F5344CB8AC3E}">
        <p14:creationId xmlns:p14="http://schemas.microsoft.com/office/powerpoint/2010/main" val="1948856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6F35B-2540-0340-8DB5-C4DD7F11A924}" type="datetimeFigureOut">
              <a:rPr lang="en-US" smtClean="0"/>
              <a:t>11/6/2020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C2D14F-A8A3-424E-AF16-C8FA91C9AB66}" type="slidenum">
              <a:rPr lang="en-US" smtClean="0"/>
              <a:t>‹#›</a:t>
            </a:fld>
            <a:endParaRPr lang="en-US"/>
          </a:p>
        </p:txBody>
      </p:sp>
    </p:spTree>
    <p:extLst>
      <p:ext uri="{BB962C8B-B14F-4D97-AF65-F5344CB8AC3E}">
        <p14:creationId xmlns:p14="http://schemas.microsoft.com/office/powerpoint/2010/main" val="12547605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9a01ca79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9a01ca79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9c51c90bcf_0_2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9c51c90bcf_0_2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g9c51c90bcf_0_2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extLst>
      <p:ext uri="{BB962C8B-B14F-4D97-AF65-F5344CB8AC3E}">
        <p14:creationId xmlns:p14="http://schemas.microsoft.com/office/powerpoint/2010/main" val="3866046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with latest data</a:t>
            </a:r>
          </a:p>
        </p:txBody>
      </p:sp>
      <p:sp>
        <p:nvSpPr>
          <p:cNvPr id="4" name="Slide Number Placeholder 3"/>
          <p:cNvSpPr>
            <a:spLocks noGrp="1"/>
          </p:cNvSpPr>
          <p:nvPr>
            <p:ph type="sldNum" sz="quarter" idx="5"/>
          </p:nvPr>
        </p:nvSpPr>
        <p:spPr/>
        <p:txBody>
          <a:bodyPr/>
          <a:lstStyle/>
          <a:p>
            <a:fld id="{FBC2D14F-A8A3-424E-AF16-C8FA91C9AB66}" type="slidenum">
              <a:rPr lang="en-US" smtClean="0"/>
              <a:t>16</a:t>
            </a:fld>
            <a:endParaRPr lang="en-US"/>
          </a:p>
        </p:txBody>
      </p:sp>
    </p:spTree>
    <p:extLst>
      <p:ext uri="{BB962C8B-B14F-4D97-AF65-F5344CB8AC3E}">
        <p14:creationId xmlns:p14="http://schemas.microsoft.com/office/powerpoint/2010/main" val="2798927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Usage is taking off. Not only are students using it extensively but it is now a key tool for counselors.</a:t>
            </a:r>
          </a:p>
          <a:p>
            <a:r>
              <a:rPr lang="en-US" dirty="0"/>
              <a:t>Since January PPM has hosted over 25,000 users and 48,000 sessions with 6.39 page views per session. That’s over 300,000 pageviews! We are pushing a lot of information.</a:t>
            </a:r>
          </a:p>
        </p:txBody>
      </p:sp>
      <p:sp>
        <p:nvSpPr>
          <p:cNvPr id="4" name="Slide Number Placeholder 3"/>
          <p:cNvSpPr>
            <a:spLocks noGrp="1"/>
          </p:cNvSpPr>
          <p:nvPr>
            <p:ph type="sldNum" sz="quarter" idx="5"/>
          </p:nvPr>
        </p:nvSpPr>
        <p:spPr/>
        <p:txBody>
          <a:bodyPr/>
          <a:lstStyle/>
          <a:p>
            <a:fld id="{FBC2D14F-A8A3-424E-AF16-C8FA91C9AB66}" type="slidenum">
              <a:rPr lang="en-US" smtClean="0"/>
              <a:t>29</a:t>
            </a:fld>
            <a:endParaRPr lang="en-US"/>
          </a:p>
        </p:txBody>
      </p:sp>
    </p:spTree>
    <p:extLst>
      <p:ext uri="{BB962C8B-B14F-4D97-AF65-F5344CB8AC3E}">
        <p14:creationId xmlns:p14="http://schemas.microsoft.com/office/powerpoint/2010/main" val="2144587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Among students pursuing an </a:t>
            </a:r>
            <a:r>
              <a:rPr lang="en-US"/>
              <a:t>ADT, White </a:t>
            </a:r>
            <a:r>
              <a:rPr lang="en-US" dirty="0"/>
              <a:t>students increased their on-path percentage by 11 percentage points while Black students increased by 15 percentage points and Latinx students increase by 18 percentage points. </a:t>
            </a:r>
            <a:endParaRPr dirty="0"/>
          </a:p>
        </p:txBody>
      </p:sp>
      <p:sp>
        <p:nvSpPr>
          <p:cNvPr id="739" name="Google Shape;739;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798310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9a01ca79cf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9a01ca79c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9a01ca79cf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9a01ca79c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a01ca79c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9a01ca79c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Acknowledgements to RP and to the Chancellor’s Office as well as to those who shared program review information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Front-end of our Pillar One and a safety net for students.</a:t>
            </a:r>
          </a:p>
          <a:p>
            <a:r>
              <a:rPr lang="en-US" sz="1600" dirty="0"/>
              <a:t>Why? Counselors &amp; advisors are the primary source of program information for less than half of our students (42.6%).</a:t>
            </a:r>
          </a:p>
          <a:p>
            <a:r>
              <a:rPr lang="en-US" sz="1600" dirty="0"/>
              <a:t>Counselors are using it extensively.</a:t>
            </a:r>
          </a:p>
          <a:p>
            <a:r>
              <a:rPr lang="en-US" sz="1600" dirty="0"/>
              <a:t>Research shows that students are more likely to complete a program of study if they better understand the career rewards at the end of the educational journey.</a:t>
            </a:r>
          </a:p>
          <a:p>
            <a:r>
              <a:rPr lang="en-US" sz="1600" dirty="0"/>
              <a:t>Research also shows that students tend to have an unrealistic sense of the job market and of the salaries associated with particular occupations, often basing career and course choices on imperfect information centered around their peers.</a:t>
            </a:r>
            <a:endParaRPr lang="en-US" dirty="0"/>
          </a:p>
        </p:txBody>
      </p:sp>
      <p:sp>
        <p:nvSpPr>
          <p:cNvPr id="4" name="Slide Number Placeholder 3"/>
          <p:cNvSpPr>
            <a:spLocks noGrp="1"/>
          </p:cNvSpPr>
          <p:nvPr>
            <p:ph type="sldNum" sz="quarter" idx="10"/>
          </p:nvPr>
        </p:nvSpPr>
        <p:spPr/>
        <p:txBody>
          <a:bodyPr/>
          <a:lstStyle/>
          <a:p>
            <a:fld id="{73E6DFC0-13BE-4949-872B-AB75C71C30F1}" type="slidenum">
              <a:rPr lang="en-US" smtClean="0"/>
              <a:t>5</a:t>
            </a:fld>
            <a:endParaRPr lang="en-US"/>
          </a:p>
        </p:txBody>
      </p:sp>
    </p:spTree>
    <p:extLst>
      <p:ext uri="{BB962C8B-B14F-4D97-AF65-F5344CB8AC3E}">
        <p14:creationId xmlns:p14="http://schemas.microsoft.com/office/powerpoint/2010/main" val="701483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Choice architecture – based on classic research study by Iyengar &amp; Lepper (2000) in which students who had watched “Twelve Angry Men” as part of a class had the option to write a short essay about the film for extra credit. Some students were given 30 possible prompts to choose from, while other students were given 6 possible prompts. What do you think happened? 74% of the students who had six prompts to choose from completed the extra credit assignment while only 60% of those who had 30 prompts to choose from opted to participate. Moreover, students from the limited choice condition actually performed slightly but significantly better.</a:t>
            </a:r>
          </a:p>
          <a:p>
            <a:r>
              <a:rPr lang="en-US" dirty="0"/>
              <a:t>GP Conclusion </a:t>
            </a:r>
            <a:r>
              <a:rPr lang="en-US" dirty="0">
                <a:sym typeface="Wingdings" panose="05000000000000000000" pitchFamily="2" charset="2"/>
              </a:rPr>
              <a:t> We need to provide d</a:t>
            </a:r>
            <a:r>
              <a:rPr lang="en-US" dirty="0"/>
              <a:t>efault program maps that cuts through the catalog craziness, transforming the catalog into something that is easy to understand…</a:t>
            </a:r>
          </a:p>
          <a:p>
            <a:endParaRPr lang="en-US" dirty="0"/>
          </a:p>
        </p:txBody>
      </p:sp>
      <p:sp>
        <p:nvSpPr>
          <p:cNvPr id="4" name="Slide Number Placeholder 3"/>
          <p:cNvSpPr>
            <a:spLocks noGrp="1"/>
          </p:cNvSpPr>
          <p:nvPr>
            <p:ph type="sldNum" sz="quarter" idx="10"/>
          </p:nvPr>
        </p:nvSpPr>
        <p:spPr/>
        <p:txBody>
          <a:bodyPr/>
          <a:lstStyle/>
          <a:p>
            <a:fld id="{3463FE03-7086-475D-AD30-88FB1E92156A}" type="slidenum">
              <a:rPr lang="en-US" smtClean="0"/>
              <a:t>6</a:t>
            </a:fld>
            <a:endParaRPr lang="en-US"/>
          </a:p>
        </p:txBody>
      </p:sp>
    </p:spTree>
    <p:extLst>
      <p:ext uri="{BB962C8B-B14F-4D97-AF65-F5344CB8AC3E}">
        <p14:creationId xmlns:p14="http://schemas.microsoft.com/office/powerpoint/2010/main" val="886350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who transfer from a public school to public school lose 37% of their credits, on average.</a:t>
            </a:r>
          </a:p>
          <a:p>
            <a:r>
              <a:rPr lang="en-US" dirty="0"/>
              <a:t>GAO examined (1) transfer rates and challenges students face in transferring credits, (2) the possible financial implications of transfer, and (3) the extent to which students are provided with transfer information to help them plan their college path. GAO analyzed Education's data, including its most recent available transfer data from the 2004-2009 student cohort, interviewed a non-generalizable sample of stakeholders from 25 schools and higher education organizations, and reviewed a nationally-representative sample of 214 school websites. </a:t>
            </a:r>
          </a:p>
          <a:p>
            <a:r>
              <a:rPr lang="en-US" dirty="0"/>
              <a:t>According to Campaign for College Opportunity: The challenging transfer process leads to profound impacts on the systems too. Transfer students are graduating with a bachelor’s degree from the CSU with, on average, 40 units they don’t need-20 at the community college and 20 at the CSU. This means that both students and the state are spending more time and money on the degrees earned.</a:t>
            </a:r>
          </a:p>
        </p:txBody>
      </p:sp>
      <p:sp>
        <p:nvSpPr>
          <p:cNvPr id="4" name="Slide Number Placeholder 3"/>
          <p:cNvSpPr>
            <a:spLocks noGrp="1"/>
          </p:cNvSpPr>
          <p:nvPr>
            <p:ph type="sldNum" sz="quarter" idx="5"/>
          </p:nvPr>
        </p:nvSpPr>
        <p:spPr/>
        <p:txBody>
          <a:bodyPr/>
          <a:lstStyle/>
          <a:p>
            <a:fld id="{FBC2D14F-A8A3-424E-AF16-C8FA91C9AB66}" type="slidenum">
              <a:rPr lang="en-US" smtClean="0"/>
              <a:t>7</a:t>
            </a:fld>
            <a:endParaRPr lang="en-US"/>
          </a:p>
        </p:txBody>
      </p:sp>
    </p:spTree>
    <p:extLst>
      <p:ext uri="{BB962C8B-B14F-4D97-AF65-F5344CB8AC3E}">
        <p14:creationId xmlns:p14="http://schemas.microsoft.com/office/powerpoint/2010/main" val="1218035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Pathway Navigation was one of four factors the could either facilitate or impeded transfer that the RP Group identified from its analysis of over 800 student interviews. The four factors that influence transfer according to a qualitative analysis of student stories are: 1) Pathway navigation information; 2) Perceptions of university affordability; 3) Having a support network; and 4) Ability to balance school and life responsibilities.</a:t>
            </a:r>
          </a:p>
        </p:txBody>
      </p:sp>
      <p:sp>
        <p:nvSpPr>
          <p:cNvPr id="4" name="Slide Number Placeholder 3"/>
          <p:cNvSpPr>
            <a:spLocks noGrp="1"/>
          </p:cNvSpPr>
          <p:nvPr>
            <p:ph type="sldNum" sz="quarter" idx="5"/>
          </p:nvPr>
        </p:nvSpPr>
        <p:spPr/>
        <p:txBody>
          <a:bodyPr/>
          <a:lstStyle/>
          <a:p>
            <a:fld id="{FBC2D14F-A8A3-424E-AF16-C8FA91C9AB66}" type="slidenum">
              <a:rPr lang="en-US" smtClean="0"/>
              <a:t>8</a:t>
            </a:fld>
            <a:endParaRPr lang="en-US"/>
          </a:p>
        </p:txBody>
      </p:sp>
    </p:spTree>
    <p:extLst>
      <p:ext uri="{BB962C8B-B14F-4D97-AF65-F5344CB8AC3E}">
        <p14:creationId xmlns:p14="http://schemas.microsoft.com/office/powerpoint/2010/main" val="1964333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a0dd674f36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a0dd674f3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has the video, the program learning outcomes, the labor market information, etc.</a:t>
            </a:r>
          </a:p>
        </p:txBody>
      </p:sp>
      <p:sp>
        <p:nvSpPr>
          <p:cNvPr id="4" name="Slide Number Placeholder 3"/>
          <p:cNvSpPr>
            <a:spLocks noGrp="1"/>
          </p:cNvSpPr>
          <p:nvPr>
            <p:ph type="sldNum" sz="quarter" idx="5"/>
          </p:nvPr>
        </p:nvSpPr>
        <p:spPr/>
        <p:txBody>
          <a:bodyPr/>
          <a:lstStyle/>
          <a:p>
            <a:fld id="{FBC2D14F-A8A3-424E-AF16-C8FA91C9AB66}" type="slidenum">
              <a:rPr lang="en-US" smtClean="0"/>
              <a:t>11</a:t>
            </a:fld>
            <a:endParaRPr lang="en-US"/>
          </a:p>
        </p:txBody>
      </p:sp>
    </p:spTree>
    <p:extLst>
      <p:ext uri="{BB962C8B-B14F-4D97-AF65-F5344CB8AC3E}">
        <p14:creationId xmlns:p14="http://schemas.microsoft.com/office/powerpoint/2010/main" val="1400146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3" name="Google Shape;47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1277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2CC518-9CD0-DE49-AD0D-C4D56AC6C5BE}" type="slidenum">
              <a:rPr lang="en-US" smtClean="0"/>
              <a:pPr/>
              <a:t>‹#›</a:t>
            </a:fld>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2CC518-9CD0-DE49-AD0D-C4D56AC6C5BE}" type="slidenum">
              <a:rPr lang="en-US" smtClean="0"/>
              <a:pPr/>
              <a:t>‹#›</a:t>
            </a:fld>
            <a:endParaRPr 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2CC518-9CD0-DE49-AD0D-C4D56AC6C5BE}" type="slidenum">
              <a:rPr lang="en-US" smtClean="0"/>
              <a:pPr/>
              <a:t>‹#›</a:t>
            </a:fld>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7334878"/>
            <a:ext cx="2743200" cy="365125"/>
          </a:xfr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689633" y="551434"/>
            <a:ext cx="3945627" cy="5692775"/>
          </a:xfrm>
        </p:spPr>
        <p:txBody>
          <a:bodyPr/>
          <a:lstStyle/>
          <a:p>
            <a:endParaRPr lang="en-US"/>
          </a:p>
        </p:txBody>
      </p:sp>
    </p:spTree>
    <p:extLst>
      <p:ext uri="{BB962C8B-B14F-4D97-AF65-F5344CB8AC3E}">
        <p14:creationId xmlns:p14="http://schemas.microsoft.com/office/powerpoint/2010/main" val="113346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4" name="Picture Placeholder 2"/>
          <p:cNvSpPr>
            <a:spLocks noGrp="1"/>
          </p:cNvSpPr>
          <p:nvPr>
            <p:ph type="pic" sz="quarter" idx="13" hasCustomPrompt="1"/>
          </p:nvPr>
        </p:nvSpPr>
        <p:spPr>
          <a:xfrm>
            <a:off x="6095999" y="0"/>
            <a:ext cx="6096000" cy="6252755"/>
          </a:xfrm>
          <a:pattFill prst="pct5">
            <a:fgClr>
              <a:schemeClr val="tx1">
                <a:lumMod val="50000"/>
              </a:schemeClr>
            </a:fgClr>
            <a:bgClr>
              <a:schemeClr val="bg1">
                <a:lumMod val="95000"/>
              </a:schemeClr>
            </a:bgClr>
          </a:pattFill>
        </p:spPr>
        <p:txBody>
          <a:bodyPr anchor="ctr">
            <a:normAutofit/>
          </a:bodyPr>
          <a:lstStyle>
            <a:lvl1pPr marL="0" indent="0" algn="ctr">
              <a:buNone/>
              <a:defRPr sz="1351" baseline="0">
                <a:latin typeface="+mj-lt"/>
              </a:defRPr>
            </a:lvl1pPr>
          </a:lstStyle>
          <a:p>
            <a:r>
              <a:rPr lang="en-US" dirty="0"/>
              <a:t>Insert Image</a:t>
            </a:r>
          </a:p>
        </p:txBody>
      </p:sp>
      <p:sp>
        <p:nvSpPr>
          <p:cNvPr id="7" name="Title 1"/>
          <p:cNvSpPr>
            <a:spLocks noGrp="1"/>
          </p:cNvSpPr>
          <p:nvPr>
            <p:ph type="title"/>
          </p:nvPr>
        </p:nvSpPr>
        <p:spPr>
          <a:xfrm>
            <a:off x="838200" y="684104"/>
            <a:ext cx="4945912" cy="1325563"/>
          </a:xfrm>
        </p:spPr>
        <p:txBody>
          <a:bodyPr anchor="t">
            <a:noAutofit/>
          </a:bodyPr>
          <a:lstStyle>
            <a:lvl1pPr algn="r">
              <a:defRPr sz="3200"/>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a:xfrm>
            <a:off x="838200" y="7446630"/>
            <a:ext cx="2743200" cy="365125"/>
          </a:xfr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0" y="0"/>
            <a:ext cx="12192000" cy="62527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solidFill>
                  <a:sysClr val="windowText" lastClr="000000"/>
                </a:solidFill>
              </a:ln>
            </a:endParaRPr>
          </a:p>
        </p:txBody>
      </p:sp>
      <p:pic>
        <p:nvPicPr>
          <p:cNvPr id="7" name="Picture 6"/>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b="8826"/>
          <a:stretch/>
        </p:blipFill>
        <p:spPr>
          <a:xfrm>
            <a:off x="0" y="0"/>
            <a:ext cx="12192000" cy="6252755"/>
          </a:xfrm>
          <a:prstGeom prst="rect">
            <a:avLst/>
          </a:prstGeom>
        </p:spPr>
      </p:pic>
    </p:spTree>
    <p:extLst>
      <p:ext uri="{BB962C8B-B14F-4D97-AF65-F5344CB8AC3E}">
        <p14:creationId xmlns:p14="http://schemas.microsoft.com/office/powerpoint/2010/main" val="81099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057318D-FBF9-E04A-9D2B-A6F8E346851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Date Placeholder 2">
            <a:extLst>
              <a:ext uri="{FF2B5EF4-FFF2-40B4-BE49-F238E27FC236}">
                <a16:creationId xmlns:a16="http://schemas.microsoft.com/office/drawing/2014/main" id="{E17D2C05-06CB-D94D-B1C0-4B7EA32A2D0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4F233AF-FA01-A046-BCE3-B3D757F9E30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30F9DB-FF5D-D249-A4AE-CABB69689D1C}"/>
              </a:ext>
            </a:extLst>
          </p:cNvPr>
          <p:cNvSpPr>
            <a:spLocks noGrp="1"/>
          </p:cNvSpPr>
          <p:nvPr>
            <p:ph type="sldNum" sz="quarter" idx="12"/>
          </p:nvPr>
        </p:nvSpPr>
        <p:spPr/>
        <p:txBody>
          <a:bodyPr/>
          <a:lstStyle/>
          <a:p>
            <a:fld id="{022CC518-9CD0-DE49-AD0D-C4D56AC6C5BE}" type="slidenum">
              <a:rPr lang="en-US" smtClean="0"/>
              <a:pPr/>
              <a:t>‹#›</a:t>
            </a:fld>
            <a:endParaRPr lang="en-US" dirty="0"/>
          </a:p>
        </p:txBody>
      </p:sp>
      <p:sp>
        <p:nvSpPr>
          <p:cNvPr id="11" name="Rectangle 10">
            <a:extLst>
              <a:ext uri="{FF2B5EF4-FFF2-40B4-BE49-F238E27FC236}">
                <a16:creationId xmlns:a16="http://schemas.microsoft.com/office/drawing/2014/main" id="{37F0C924-4B9C-0B42-BC3D-5E0559EF25C8}"/>
              </a:ext>
            </a:extLst>
          </p:cNvPr>
          <p:cNvSpPr/>
          <p:nvPr userDrawn="1"/>
        </p:nvSpPr>
        <p:spPr>
          <a:xfrm>
            <a:off x="0" y="6249798"/>
            <a:ext cx="12192000" cy="608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0B1503F4-2B1C-FC43-82BF-84EADF134CAC}"/>
              </a:ext>
            </a:extLst>
          </p:cNvPr>
          <p:cNvPicPr>
            <a:picLocks noChangeAspect="1"/>
          </p:cNvPicPr>
          <p:nvPr userDrawn="1"/>
        </p:nvPicPr>
        <p:blipFill>
          <a:blip r:embed="rId3"/>
          <a:stretch>
            <a:fillRect/>
          </a:stretch>
        </p:blipFill>
        <p:spPr>
          <a:xfrm>
            <a:off x="10579976" y="6319315"/>
            <a:ext cx="1192924" cy="402160"/>
          </a:xfrm>
          <a:prstGeom prst="rect">
            <a:avLst/>
          </a:prstGeom>
        </p:spPr>
      </p:pic>
    </p:spTree>
    <p:extLst>
      <p:ext uri="{BB962C8B-B14F-4D97-AF65-F5344CB8AC3E}">
        <p14:creationId xmlns:p14="http://schemas.microsoft.com/office/powerpoint/2010/main" val="813346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1366887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B8190-13AE-46F8-BCA4-6829AA81D7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41E60D-E04D-4EF0-A4F6-E5755C5EA8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922F38-3A14-469E-8320-49A03364CF35}"/>
              </a:ext>
            </a:extLst>
          </p:cNvPr>
          <p:cNvSpPr>
            <a:spLocks noGrp="1"/>
          </p:cNvSpPr>
          <p:nvPr>
            <p:ph type="dt" sz="half" idx="10"/>
          </p:nvPr>
        </p:nvSpPr>
        <p:spPr/>
        <p:txBody>
          <a:bodyPr/>
          <a:lstStyle/>
          <a:p>
            <a:fld id="{837585EE-6FFF-48E3-85D5-60F6B17B32E0}" type="datetimeFigureOut">
              <a:rPr lang="en-US" smtClean="0"/>
              <a:t>11/6/2020</a:t>
            </a:fld>
            <a:endParaRPr lang="en-US"/>
          </a:p>
        </p:txBody>
      </p:sp>
      <p:sp>
        <p:nvSpPr>
          <p:cNvPr id="5" name="Footer Placeholder 4">
            <a:extLst>
              <a:ext uri="{FF2B5EF4-FFF2-40B4-BE49-F238E27FC236}">
                <a16:creationId xmlns:a16="http://schemas.microsoft.com/office/drawing/2014/main" id="{1D98E55B-A13C-45FB-8300-DDDE77EC7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1C308-D65E-41D2-BCF1-26A186B3F25A}"/>
              </a:ext>
            </a:extLst>
          </p:cNvPr>
          <p:cNvSpPr>
            <a:spLocks noGrp="1"/>
          </p:cNvSpPr>
          <p:nvPr>
            <p:ph type="sldNum" sz="quarter" idx="12"/>
          </p:nvPr>
        </p:nvSpPr>
        <p:spPr/>
        <p:txBody>
          <a:bodyPr/>
          <a:lstStyle/>
          <a:p>
            <a:fld id="{D5E0A859-7609-4A72-9C31-BD9687A105D4}" type="slidenum">
              <a:rPr lang="en-US" smtClean="0"/>
              <a:t>‹#›</a:t>
            </a:fld>
            <a:endParaRPr lang="en-US"/>
          </a:p>
        </p:txBody>
      </p:sp>
    </p:spTree>
    <p:extLst>
      <p:ext uri="{BB962C8B-B14F-4D97-AF65-F5344CB8AC3E}">
        <p14:creationId xmlns:p14="http://schemas.microsoft.com/office/powerpoint/2010/main" val="490756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78576-AD54-485E-8CFA-91A1869535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40DA69-B166-452C-90D6-2FE3799405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8CDEA-A36F-432A-ACED-F909E267BE77}"/>
              </a:ext>
            </a:extLst>
          </p:cNvPr>
          <p:cNvSpPr>
            <a:spLocks noGrp="1"/>
          </p:cNvSpPr>
          <p:nvPr>
            <p:ph type="dt" sz="half" idx="10"/>
          </p:nvPr>
        </p:nvSpPr>
        <p:spPr/>
        <p:txBody>
          <a:bodyPr/>
          <a:lstStyle/>
          <a:p>
            <a:fld id="{837585EE-6FFF-48E3-85D5-60F6B17B32E0}" type="datetimeFigureOut">
              <a:rPr lang="en-US" smtClean="0"/>
              <a:t>11/6/2020</a:t>
            </a:fld>
            <a:endParaRPr lang="en-US"/>
          </a:p>
        </p:txBody>
      </p:sp>
      <p:sp>
        <p:nvSpPr>
          <p:cNvPr id="5" name="Footer Placeholder 4">
            <a:extLst>
              <a:ext uri="{FF2B5EF4-FFF2-40B4-BE49-F238E27FC236}">
                <a16:creationId xmlns:a16="http://schemas.microsoft.com/office/drawing/2014/main" id="{E0EFC7A4-ABF5-4FAE-96C6-D3828505C8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2BDF5-35BC-4CA4-885B-E33F79E1DEC5}"/>
              </a:ext>
            </a:extLst>
          </p:cNvPr>
          <p:cNvSpPr>
            <a:spLocks noGrp="1"/>
          </p:cNvSpPr>
          <p:nvPr>
            <p:ph type="sldNum" sz="quarter" idx="12"/>
          </p:nvPr>
        </p:nvSpPr>
        <p:spPr/>
        <p:txBody>
          <a:bodyPr/>
          <a:lstStyle/>
          <a:p>
            <a:fld id="{D5E0A859-7609-4A72-9C31-BD9687A105D4}" type="slidenum">
              <a:rPr lang="en-US" smtClean="0"/>
              <a:t>‹#›</a:t>
            </a:fld>
            <a:endParaRPr lang="en-US"/>
          </a:p>
        </p:txBody>
      </p:sp>
    </p:spTree>
    <p:extLst>
      <p:ext uri="{BB962C8B-B14F-4D97-AF65-F5344CB8AC3E}">
        <p14:creationId xmlns:p14="http://schemas.microsoft.com/office/powerpoint/2010/main" val="8092455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BB1F8-EB6D-449A-9DCE-C95A87A544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A8AC33-C157-46E7-A527-DA1FDBF52A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C391DCC-F58A-4AEB-8601-DAF5A93D3CFD}"/>
              </a:ext>
            </a:extLst>
          </p:cNvPr>
          <p:cNvSpPr>
            <a:spLocks noGrp="1"/>
          </p:cNvSpPr>
          <p:nvPr>
            <p:ph type="dt" sz="half" idx="10"/>
          </p:nvPr>
        </p:nvSpPr>
        <p:spPr/>
        <p:txBody>
          <a:bodyPr/>
          <a:lstStyle/>
          <a:p>
            <a:fld id="{837585EE-6FFF-48E3-85D5-60F6B17B32E0}" type="datetimeFigureOut">
              <a:rPr lang="en-US" smtClean="0"/>
              <a:t>11/6/2020</a:t>
            </a:fld>
            <a:endParaRPr lang="en-US"/>
          </a:p>
        </p:txBody>
      </p:sp>
      <p:sp>
        <p:nvSpPr>
          <p:cNvPr id="5" name="Footer Placeholder 4">
            <a:extLst>
              <a:ext uri="{FF2B5EF4-FFF2-40B4-BE49-F238E27FC236}">
                <a16:creationId xmlns:a16="http://schemas.microsoft.com/office/drawing/2014/main" id="{BD4E1D29-3A33-46E5-ADF5-9D8F0F5C2A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818AA-27D4-494E-B045-56058965657D}"/>
              </a:ext>
            </a:extLst>
          </p:cNvPr>
          <p:cNvSpPr>
            <a:spLocks noGrp="1"/>
          </p:cNvSpPr>
          <p:nvPr>
            <p:ph type="sldNum" sz="quarter" idx="12"/>
          </p:nvPr>
        </p:nvSpPr>
        <p:spPr/>
        <p:txBody>
          <a:bodyPr/>
          <a:lstStyle/>
          <a:p>
            <a:fld id="{D5E0A859-7609-4A72-9C31-BD9687A105D4}" type="slidenum">
              <a:rPr lang="en-US" smtClean="0"/>
              <a:t>‹#›</a:t>
            </a:fld>
            <a:endParaRPr lang="en-US"/>
          </a:p>
        </p:txBody>
      </p:sp>
    </p:spTree>
    <p:extLst>
      <p:ext uri="{BB962C8B-B14F-4D97-AF65-F5344CB8AC3E}">
        <p14:creationId xmlns:p14="http://schemas.microsoft.com/office/powerpoint/2010/main" val="447691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2609-0B89-4D17-A58E-5176E536D9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A446DB-A0DB-441D-B332-FDBC00E7769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31392B-9D50-4B31-A481-627E138672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C8398A-808B-45A0-9B3E-E336616E7E4C}"/>
              </a:ext>
            </a:extLst>
          </p:cNvPr>
          <p:cNvSpPr>
            <a:spLocks noGrp="1"/>
          </p:cNvSpPr>
          <p:nvPr>
            <p:ph type="dt" sz="half" idx="10"/>
          </p:nvPr>
        </p:nvSpPr>
        <p:spPr/>
        <p:txBody>
          <a:bodyPr/>
          <a:lstStyle/>
          <a:p>
            <a:fld id="{837585EE-6FFF-48E3-85D5-60F6B17B32E0}" type="datetimeFigureOut">
              <a:rPr lang="en-US" smtClean="0"/>
              <a:t>11/6/2020</a:t>
            </a:fld>
            <a:endParaRPr lang="en-US"/>
          </a:p>
        </p:txBody>
      </p:sp>
      <p:sp>
        <p:nvSpPr>
          <p:cNvPr id="6" name="Footer Placeholder 5">
            <a:extLst>
              <a:ext uri="{FF2B5EF4-FFF2-40B4-BE49-F238E27FC236}">
                <a16:creationId xmlns:a16="http://schemas.microsoft.com/office/drawing/2014/main" id="{56073F49-D490-4EAD-BC1B-B559ABFD3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BA450D-F996-4DFF-807A-BBC2049BF760}"/>
              </a:ext>
            </a:extLst>
          </p:cNvPr>
          <p:cNvSpPr>
            <a:spLocks noGrp="1"/>
          </p:cNvSpPr>
          <p:nvPr>
            <p:ph type="sldNum" sz="quarter" idx="12"/>
          </p:nvPr>
        </p:nvSpPr>
        <p:spPr/>
        <p:txBody>
          <a:bodyPr/>
          <a:lstStyle/>
          <a:p>
            <a:fld id="{D5E0A859-7609-4A72-9C31-BD9687A105D4}" type="slidenum">
              <a:rPr lang="en-US" smtClean="0"/>
              <a:t>‹#›</a:t>
            </a:fld>
            <a:endParaRPr lang="en-US"/>
          </a:p>
        </p:txBody>
      </p:sp>
    </p:spTree>
    <p:extLst>
      <p:ext uri="{BB962C8B-B14F-4D97-AF65-F5344CB8AC3E}">
        <p14:creationId xmlns:p14="http://schemas.microsoft.com/office/powerpoint/2010/main" val="2331140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68EF3-0B0F-4F0A-AC5B-5C090730E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B69044-72F2-4CB3-A12C-882DFE3656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CAFBA8-C4DB-48EA-93E0-DEA36CC2CA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7F4FBF-9C75-480E-93A7-42A171D2BF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D30BA95-F091-4419-98F0-14146BD99C2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764C46-3247-4A10-B45C-549C9F30CD11}"/>
              </a:ext>
            </a:extLst>
          </p:cNvPr>
          <p:cNvSpPr>
            <a:spLocks noGrp="1"/>
          </p:cNvSpPr>
          <p:nvPr>
            <p:ph type="dt" sz="half" idx="10"/>
          </p:nvPr>
        </p:nvSpPr>
        <p:spPr/>
        <p:txBody>
          <a:bodyPr/>
          <a:lstStyle/>
          <a:p>
            <a:fld id="{837585EE-6FFF-48E3-85D5-60F6B17B32E0}" type="datetimeFigureOut">
              <a:rPr lang="en-US" smtClean="0"/>
              <a:t>11/6/2020</a:t>
            </a:fld>
            <a:endParaRPr lang="en-US"/>
          </a:p>
        </p:txBody>
      </p:sp>
      <p:sp>
        <p:nvSpPr>
          <p:cNvPr id="8" name="Footer Placeholder 7">
            <a:extLst>
              <a:ext uri="{FF2B5EF4-FFF2-40B4-BE49-F238E27FC236}">
                <a16:creationId xmlns:a16="http://schemas.microsoft.com/office/drawing/2014/main" id="{D6AD387C-30D1-4D18-A995-26364E86C7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173916-3AE6-4045-AE30-D338B30F12A4}"/>
              </a:ext>
            </a:extLst>
          </p:cNvPr>
          <p:cNvSpPr>
            <a:spLocks noGrp="1"/>
          </p:cNvSpPr>
          <p:nvPr>
            <p:ph type="sldNum" sz="quarter" idx="12"/>
          </p:nvPr>
        </p:nvSpPr>
        <p:spPr/>
        <p:txBody>
          <a:bodyPr/>
          <a:lstStyle/>
          <a:p>
            <a:fld id="{D5E0A859-7609-4A72-9C31-BD9687A105D4}" type="slidenum">
              <a:rPr lang="en-US" smtClean="0"/>
              <a:t>‹#›</a:t>
            </a:fld>
            <a:endParaRPr lang="en-US"/>
          </a:p>
        </p:txBody>
      </p:sp>
    </p:spTree>
    <p:extLst>
      <p:ext uri="{BB962C8B-B14F-4D97-AF65-F5344CB8AC3E}">
        <p14:creationId xmlns:p14="http://schemas.microsoft.com/office/powerpoint/2010/main" val="1338241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B34B6-F17D-4BE4-8BD5-C55E9DA598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C1CD05-0D16-407E-ADE4-30C9DDAA6090}"/>
              </a:ext>
            </a:extLst>
          </p:cNvPr>
          <p:cNvSpPr>
            <a:spLocks noGrp="1"/>
          </p:cNvSpPr>
          <p:nvPr>
            <p:ph type="dt" sz="half" idx="10"/>
          </p:nvPr>
        </p:nvSpPr>
        <p:spPr/>
        <p:txBody>
          <a:bodyPr/>
          <a:lstStyle/>
          <a:p>
            <a:fld id="{837585EE-6FFF-48E3-85D5-60F6B17B32E0}" type="datetimeFigureOut">
              <a:rPr lang="en-US" smtClean="0"/>
              <a:t>11/6/2020</a:t>
            </a:fld>
            <a:endParaRPr lang="en-US"/>
          </a:p>
        </p:txBody>
      </p:sp>
      <p:sp>
        <p:nvSpPr>
          <p:cNvPr id="4" name="Footer Placeholder 3">
            <a:extLst>
              <a:ext uri="{FF2B5EF4-FFF2-40B4-BE49-F238E27FC236}">
                <a16:creationId xmlns:a16="http://schemas.microsoft.com/office/drawing/2014/main" id="{CA9A998A-DE84-4BD8-9D3D-CCF5C6AFEB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64C5C0-B1F5-4BF9-82E7-A8245EB34EED}"/>
              </a:ext>
            </a:extLst>
          </p:cNvPr>
          <p:cNvSpPr>
            <a:spLocks noGrp="1"/>
          </p:cNvSpPr>
          <p:nvPr>
            <p:ph type="sldNum" sz="quarter" idx="12"/>
          </p:nvPr>
        </p:nvSpPr>
        <p:spPr/>
        <p:txBody>
          <a:bodyPr/>
          <a:lstStyle/>
          <a:p>
            <a:fld id="{D5E0A859-7609-4A72-9C31-BD9687A105D4}" type="slidenum">
              <a:rPr lang="en-US" smtClean="0"/>
              <a:t>‹#›</a:t>
            </a:fld>
            <a:endParaRPr lang="en-US"/>
          </a:p>
        </p:txBody>
      </p:sp>
    </p:spTree>
    <p:extLst>
      <p:ext uri="{BB962C8B-B14F-4D97-AF65-F5344CB8AC3E}">
        <p14:creationId xmlns:p14="http://schemas.microsoft.com/office/powerpoint/2010/main" val="269465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1D8863-4C24-4E21-AC20-19A4F31FA136}"/>
              </a:ext>
            </a:extLst>
          </p:cNvPr>
          <p:cNvSpPr>
            <a:spLocks noGrp="1"/>
          </p:cNvSpPr>
          <p:nvPr>
            <p:ph type="dt" sz="half" idx="10"/>
          </p:nvPr>
        </p:nvSpPr>
        <p:spPr/>
        <p:txBody>
          <a:bodyPr/>
          <a:lstStyle/>
          <a:p>
            <a:fld id="{837585EE-6FFF-48E3-85D5-60F6B17B32E0}" type="datetimeFigureOut">
              <a:rPr lang="en-US" smtClean="0"/>
              <a:t>11/6/2020</a:t>
            </a:fld>
            <a:endParaRPr lang="en-US"/>
          </a:p>
        </p:txBody>
      </p:sp>
      <p:sp>
        <p:nvSpPr>
          <p:cNvPr id="3" name="Footer Placeholder 2">
            <a:extLst>
              <a:ext uri="{FF2B5EF4-FFF2-40B4-BE49-F238E27FC236}">
                <a16:creationId xmlns:a16="http://schemas.microsoft.com/office/drawing/2014/main" id="{25D335B0-F871-4439-9AD7-EFF422D6B1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EC4023-2160-4CBA-8D83-3D7A179C4D61}"/>
              </a:ext>
            </a:extLst>
          </p:cNvPr>
          <p:cNvSpPr>
            <a:spLocks noGrp="1"/>
          </p:cNvSpPr>
          <p:nvPr>
            <p:ph type="sldNum" sz="quarter" idx="12"/>
          </p:nvPr>
        </p:nvSpPr>
        <p:spPr/>
        <p:txBody>
          <a:bodyPr/>
          <a:lstStyle/>
          <a:p>
            <a:fld id="{D5E0A859-7609-4A72-9C31-BD9687A105D4}" type="slidenum">
              <a:rPr lang="en-US" smtClean="0"/>
              <a:t>‹#›</a:t>
            </a:fld>
            <a:endParaRPr lang="en-US"/>
          </a:p>
        </p:txBody>
      </p:sp>
    </p:spTree>
    <p:extLst>
      <p:ext uri="{BB962C8B-B14F-4D97-AF65-F5344CB8AC3E}">
        <p14:creationId xmlns:p14="http://schemas.microsoft.com/office/powerpoint/2010/main" val="42758135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6EEE8-9B9D-4484-8171-EEA8B8DD5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F632C1-BAA3-4A39-8AE1-DC4C66D131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428AB3-9A15-414C-87E2-358139172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513FE0-1939-49FD-9BA5-253BE53DA43D}"/>
              </a:ext>
            </a:extLst>
          </p:cNvPr>
          <p:cNvSpPr>
            <a:spLocks noGrp="1"/>
          </p:cNvSpPr>
          <p:nvPr>
            <p:ph type="dt" sz="half" idx="10"/>
          </p:nvPr>
        </p:nvSpPr>
        <p:spPr/>
        <p:txBody>
          <a:bodyPr/>
          <a:lstStyle/>
          <a:p>
            <a:fld id="{837585EE-6FFF-48E3-85D5-60F6B17B32E0}" type="datetimeFigureOut">
              <a:rPr lang="en-US" smtClean="0"/>
              <a:t>11/6/2020</a:t>
            </a:fld>
            <a:endParaRPr lang="en-US"/>
          </a:p>
        </p:txBody>
      </p:sp>
      <p:sp>
        <p:nvSpPr>
          <p:cNvPr id="6" name="Footer Placeholder 5">
            <a:extLst>
              <a:ext uri="{FF2B5EF4-FFF2-40B4-BE49-F238E27FC236}">
                <a16:creationId xmlns:a16="http://schemas.microsoft.com/office/drawing/2014/main" id="{6FB324A5-AFF7-4E89-8691-7CD5CB52E7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AFFF09-BA2D-449F-B81D-09A79ABA7B1A}"/>
              </a:ext>
            </a:extLst>
          </p:cNvPr>
          <p:cNvSpPr>
            <a:spLocks noGrp="1"/>
          </p:cNvSpPr>
          <p:nvPr>
            <p:ph type="sldNum" sz="quarter" idx="12"/>
          </p:nvPr>
        </p:nvSpPr>
        <p:spPr/>
        <p:txBody>
          <a:bodyPr/>
          <a:lstStyle/>
          <a:p>
            <a:fld id="{D5E0A859-7609-4A72-9C31-BD9687A105D4}" type="slidenum">
              <a:rPr lang="en-US" smtClean="0"/>
              <a:t>‹#›</a:t>
            </a:fld>
            <a:endParaRPr lang="en-US"/>
          </a:p>
        </p:txBody>
      </p:sp>
    </p:spTree>
    <p:extLst>
      <p:ext uri="{BB962C8B-B14F-4D97-AF65-F5344CB8AC3E}">
        <p14:creationId xmlns:p14="http://schemas.microsoft.com/office/powerpoint/2010/main" val="3673481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DE14C-1F07-46FB-84A5-D24010C261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83A835-4101-4CF9-A72D-C718ACE91C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18E259E-A355-4979-9C34-9CAE4DAED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5ABB75-E1BA-4037-8503-A614852941DA}"/>
              </a:ext>
            </a:extLst>
          </p:cNvPr>
          <p:cNvSpPr>
            <a:spLocks noGrp="1"/>
          </p:cNvSpPr>
          <p:nvPr>
            <p:ph type="dt" sz="half" idx="10"/>
          </p:nvPr>
        </p:nvSpPr>
        <p:spPr/>
        <p:txBody>
          <a:bodyPr/>
          <a:lstStyle/>
          <a:p>
            <a:fld id="{837585EE-6FFF-48E3-85D5-60F6B17B32E0}" type="datetimeFigureOut">
              <a:rPr lang="en-US" smtClean="0"/>
              <a:t>11/6/2020</a:t>
            </a:fld>
            <a:endParaRPr lang="en-US"/>
          </a:p>
        </p:txBody>
      </p:sp>
      <p:sp>
        <p:nvSpPr>
          <p:cNvPr id="6" name="Footer Placeholder 5">
            <a:extLst>
              <a:ext uri="{FF2B5EF4-FFF2-40B4-BE49-F238E27FC236}">
                <a16:creationId xmlns:a16="http://schemas.microsoft.com/office/drawing/2014/main" id="{323053D9-8BC7-4571-9A4B-998A73B52C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6E4F47-54E5-459B-A8E8-6CBC0E4AE0D3}"/>
              </a:ext>
            </a:extLst>
          </p:cNvPr>
          <p:cNvSpPr>
            <a:spLocks noGrp="1"/>
          </p:cNvSpPr>
          <p:nvPr>
            <p:ph type="sldNum" sz="quarter" idx="12"/>
          </p:nvPr>
        </p:nvSpPr>
        <p:spPr/>
        <p:txBody>
          <a:bodyPr/>
          <a:lstStyle/>
          <a:p>
            <a:fld id="{D5E0A859-7609-4A72-9C31-BD9687A105D4}" type="slidenum">
              <a:rPr lang="en-US" smtClean="0"/>
              <a:t>‹#›</a:t>
            </a:fld>
            <a:endParaRPr lang="en-US"/>
          </a:p>
        </p:txBody>
      </p:sp>
    </p:spTree>
    <p:extLst>
      <p:ext uri="{BB962C8B-B14F-4D97-AF65-F5344CB8AC3E}">
        <p14:creationId xmlns:p14="http://schemas.microsoft.com/office/powerpoint/2010/main" val="2107831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1E76-47BA-4E72-9716-994A2FC02A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104363-1A40-406E-BAB1-11F634280B1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3A27EC-6B13-4A75-9FBC-25E2370293C8}"/>
              </a:ext>
            </a:extLst>
          </p:cNvPr>
          <p:cNvSpPr>
            <a:spLocks noGrp="1"/>
          </p:cNvSpPr>
          <p:nvPr>
            <p:ph type="dt" sz="half" idx="10"/>
          </p:nvPr>
        </p:nvSpPr>
        <p:spPr/>
        <p:txBody>
          <a:bodyPr/>
          <a:lstStyle/>
          <a:p>
            <a:fld id="{837585EE-6FFF-48E3-85D5-60F6B17B32E0}" type="datetimeFigureOut">
              <a:rPr lang="en-US" smtClean="0"/>
              <a:t>11/6/2020</a:t>
            </a:fld>
            <a:endParaRPr lang="en-US"/>
          </a:p>
        </p:txBody>
      </p:sp>
      <p:sp>
        <p:nvSpPr>
          <p:cNvPr id="5" name="Footer Placeholder 4">
            <a:extLst>
              <a:ext uri="{FF2B5EF4-FFF2-40B4-BE49-F238E27FC236}">
                <a16:creationId xmlns:a16="http://schemas.microsoft.com/office/drawing/2014/main" id="{ADB7A52E-A947-418E-8168-2BA2B6BAB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20ED56-12E6-4F92-B8C7-8075FEA004B8}"/>
              </a:ext>
            </a:extLst>
          </p:cNvPr>
          <p:cNvSpPr>
            <a:spLocks noGrp="1"/>
          </p:cNvSpPr>
          <p:nvPr>
            <p:ph type="sldNum" sz="quarter" idx="12"/>
          </p:nvPr>
        </p:nvSpPr>
        <p:spPr/>
        <p:txBody>
          <a:bodyPr/>
          <a:lstStyle/>
          <a:p>
            <a:fld id="{D5E0A859-7609-4A72-9C31-BD9687A105D4}" type="slidenum">
              <a:rPr lang="en-US" smtClean="0"/>
              <a:t>‹#›</a:t>
            </a:fld>
            <a:endParaRPr lang="en-US"/>
          </a:p>
        </p:txBody>
      </p:sp>
    </p:spTree>
    <p:extLst>
      <p:ext uri="{BB962C8B-B14F-4D97-AF65-F5344CB8AC3E}">
        <p14:creationId xmlns:p14="http://schemas.microsoft.com/office/powerpoint/2010/main" val="212703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C7F76B-D2A5-4EC6-9C24-C569E26CDA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87CC1D-C56D-42AA-99C8-DA018AF6ACB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E3496-1B11-4F04-B3CC-73D9EF2622CF}"/>
              </a:ext>
            </a:extLst>
          </p:cNvPr>
          <p:cNvSpPr>
            <a:spLocks noGrp="1"/>
          </p:cNvSpPr>
          <p:nvPr>
            <p:ph type="dt" sz="half" idx="10"/>
          </p:nvPr>
        </p:nvSpPr>
        <p:spPr/>
        <p:txBody>
          <a:bodyPr/>
          <a:lstStyle/>
          <a:p>
            <a:fld id="{837585EE-6FFF-48E3-85D5-60F6B17B32E0}" type="datetimeFigureOut">
              <a:rPr lang="en-US" smtClean="0"/>
              <a:t>11/6/2020</a:t>
            </a:fld>
            <a:endParaRPr lang="en-US"/>
          </a:p>
        </p:txBody>
      </p:sp>
      <p:sp>
        <p:nvSpPr>
          <p:cNvPr id="5" name="Footer Placeholder 4">
            <a:extLst>
              <a:ext uri="{FF2B5EF4-FFF2-40B4-BE49-F238E27FC236}">
                <a16:creationId xmlns:a16="http://schemas.microsoft.com/office/drawing/2014/main" id="{99689227-5014-4CD6-B9FA-EA038D5AC9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1507C5-EFD3-4C83-8D5C-090F69F117FE}"/>
              </a:ext>
            </a:extLst>
          </p:cNvPr>
          <p:cNvSpPr>
            <a:spLocks noGrp="1"/>
          </p:cNvSpPr>
          <p:nvPr>
            <p:ph type="sldNum" sz="quarter" idx="12"/>
          </p:nvPr>
        </p:nvSpPr>
        <p:spPr/>
        <p:txBody>
          <a:bodyPr/>
          <a:lstStyle/>
          <a:p>
            <a:fld id="{D5E0A859-7609-4A72-9C31-BD9687A105D4}" type="slidenum">
              <a:rPr lang="en-US" smtClean="0"/>
              <a:t>‹#›</a:t>
            </a:fld>
            <a:endParaRPr lang="en-US"/>
          </a:p>
        </p:txBody>
      </p:sp>
    </p:spTree>
    <p:extLst>
      <p:ext uri="{BB962C8B-B14F-4D97-AF65-F5344CB8AC3E}">
        <p14:creationId xmlns:p14="http://schemas.microsoft.com/office/powerpoint/2010/main" val="4175308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7F408E-5B75-4D00-9116-9EA617185DEF}"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700FB-C795-4DF6-9067-C84BAB82BB0D}" type="slidenum">
              <a:rPr lang="en-US" smtClean="0"/>
              <a:t>‹#›</a:t>
            </a:fld>
            <a:endParaRPr lang="en-US"/>
          </a:p>
        </p:txBody>
      </p:sp>
    </p:spTree>
    <p:extLst>
      <p:ext uri="{BB962C8B-B14F-4D97-AF65-F5344CB8AC3E}">
        <p14:creationId xmlns:p14="http://schemas.microsoft.com/office/powerpoint/2010/main" val="256405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F408E-5B75-4D00-9116-9EA617185DEF}"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700FB-C795-4DF6-9067-C84BAB82BB0D}" type="slidenum">
              <a:rPr lang="en-US" smtClean="0"/>
              <a:t>‹#›</a:t>
            </a:fld>
            <a:endParaRPr lang="en-US"/>
          </a:p>
        </p:txBody>
      </p:sp>
    </p:spTree>
    <p:extLst>
      <p:ext uri="{BB962C8B-B14F-4D97-AF65-F5344CB8AC3E}">
        <p14:creationId xmlns:p14="http://schemas.microsoft.com/office/powerpoint/2010/main" val="311060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Slide Number Placeholder 3"/>
          <p:cNvSpPr txBox="1">
            <a:spLocks/>
          </p:cNvSpPr>
          <p:nvPr userDrawn="1"/>
        </p:nvSpPr>
        <p:spPr>
          <a:xfrm>
            <a:off x="8852088" y="7340164"/>
            <a:ext cx="2743200" cy="365125"/>
          </a:xfrm>
          <a:prstGeom prst="rect">
            <a:avLst/>
          </a:prstGeom>
        </p:spPr>
        <p:txBody>
          <a:bodyPr/>
          <a:lstStyle>
            <a:defPPr>
              <a:defRPr lang="en-US"/>
            </a:defPPr>
            <a:lvl1pPr marL="0" algn="l" defTabSz="914400" rtl="0" eaLnBrk="1" latinLnBrk="0" hangingPunct="1">
              <a:defRPr sz="1100" kern="1200">
                <a:solidFill>
                  <a:schemeClr val="bg1">
                    <a:lumMod val="95000"/>
                  </a:schemeClr>
                </a:solidFill>
                <a:latin typeface="Cambria" charset="0"/>
                <a:ea typeface="Cambria" charset="0"/>
                <a:cs typeface="Cambri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a:t>2017 Spring Opening Day | </a:t>
            </a:r>
            <a:fld id="{3A830BE1-3312-9048-8902-FA3CE5786C52}" type="slidenum">
              <a:rPr lang="en-US" sz="1100" smtClean="0"/>
              <a:pPr/>
              <a:t>‹#›</a:t>
            </a:fld>
            <a:endParaRPr lang="en-US" sz="11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7F408E-5B75-4D00-9116-9EA617185DEF}"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700FB-C795-4DF6-9067-C84BAB82BB0D}" type="slidenum">
              <a:rPr lang="en-US" smtClean="0"/>
              <a:t>‹#›</a:t>
            </a:fld>
            <a:endParaRPr lang="en-US"/>
          </a:p>
        </p:txBody>
      </p:sp>
    </p:spTree>
    <p:extLst>
      <p:ext uri="{BB962C8B-B14F-4D97-AF65-F5344CB8AC3E}">
        <p14:creationId xmlns:p14="http://schemas.microsoft.com/office/powerpoint/2010/main" val="1579339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7F408E-5B75-4D00-9116-9EA617185DEF}"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700FB-C795-4DF6-9067-C84BAB82BB0D}" type="slidenum">
              <a:rPr lang="en-US" smtClean="0"/>
              <a:t>‹#›</a:t>
            </a:fld>
            <a:endParaRPr lang="en-US"/>
          </a:p>
        </p:txBody>
      </p:sp>
    </p:spTree>
    <p:extLst>
      <p:ext uri="{BB962C8B-B14F-4D97-AF65-F5344CB8AC3E}">
        <p14:creationId xmlns:p14="http://schemas.microsoft.com/office/powerpoint/2010/main" val="220912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7F408E-5B75-4D00-9116-9EA617185DEF}"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3700FB-C795-4DF6-9067-C84BAB82BB0D}" type="slidenum">
              <a:rPr lang="en-US" smtClean="0"/>
              <a:t>‹#›</a:t>
            </a:fld>
            <a:endParaRPr lang="en-US"/>
          </a:p>
        </p:txBody>
      </p:sp>
    </p:spTree>
    <p:extLst>
      <p:ext uri="{BB962C8B-B14F-4D97-AF65-F5344CB8AC3E}">
        <p14:creationId xmlns:p14="http://schemas.microsoft.com/office/powerpoint/2010/main" val="27514329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7F408E-5B75-4D00-9116-9EA617185DEF}"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3700FB-C795-4DF6-9067-C84BAB82BB0D}" type="slidenum">
              <a:rPr lang="en-US" smtClean="0"/>
              <a:t>‹#›</a:t>
            </a:fld>
            <a:endParaRPr lang="en-US"/>
          </a:p>
        </p:txBody>
      </p:sp>
    </p:spTree>
    <p:extLst>
      <p:ext uri="{BB962C8B-B14F-4D97-AF65-F5344CB8AC3E}">
        <p14:creationId xmlns:p14="http://schemas.microsoft.com/office/powerpoint/2010/main" val="1992566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7F408E-5B75-4D00-9116-9EA617185DEF}"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3700FB-C795-4DF6-9067-C84BAB82BB0D}" type="slidenum">
              <a:rPr lang="en-US" smtClean="0"/>
              <a:t>‹#›</a:t>
            </a:fld>
            <a:endParaRPr lang="en-US"/>
          </a:p>
        </p:txBody>
      </p:sp>
    </p:spTree>
    <p:extLst>
      <p:ext uri="{BB962C8B-B14F-4D97-AF65-F5344CB8AC3E}">
        <p14:creationId xmlns:p14="http://schemas.microsoft.com/office/powerpoint/2010/main" val="1748478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7F408E-5B75-4D00-9116-9EA617185DEF}"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700FB-C795-4DF6-9067-C84BAB82BB0D}" type="slidenum">
              <a:rPr lang="en-US" smtClean="0"/>
              <a:t>‹#›</a:t>
            </a:fld>
            <a:endParaRPr lang="en-US"/>
          </a:p>
        </p:txBody>
      </p:sp>
    </p:spTree>
    <p:extLst>
      <p:ext uri="{BB962C8B-B14F-4D97-AF65-F5344CB8AC3E}">
        <p14:creationId xmlns:p14="http://schemas.microsoft.com/office/powerpoint/2010/main" val="1347408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7F408E-5B75-4D00-9116-9EA617185DEF}"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3700FB-C795-4DF6-9067-C84BAB82BB0D}" type="slidenum">
              <a:rPr lang="en-US" smtClean="0"/>
              <a:t>‹#›</a:t>
            </a:fld>
            <a:endParaRPr lang="en-US"/>
          </a:p>
        </p:txBody>
      </p:sp>
    </p:spTree>
    <p:extLst>
      <p:ext uri="{BB962C8B-B14F-4D97-AF65-F5344CB8AC3E}">
        <p14:creationId xmlns:p14="http://schemas.microsoft.com/office/powerpoint/2010/main" val="24370800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F408E-5B75-4D00-9116-9EA617185DEF}"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700FB-C795-4DF6-9067-C84BAB82BB0D}" type="slidenum">
              <a:rPr lang="en-US" smtClean="0"/>
              <a:t>‹#›</a:t>
            </a:fld>
            <a:endParaRPr lang="en-US"/>
          </a:p>
        </p:txBody>
      </p:sp>
    </p:spTree>
    <p:extLst>
      <p:ext uri="{BB962C8B-B14F-4D97-AF65-F5344CB8AC3E}">
        <p14:creationId xmlns:p14="http://schemas.microsoft.com/office/powerpoint/2010/main" val="34390864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7F408E-5B75-4D00-9116-9EA617185DEF}"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3700FB-C795-4DF6-9067-C84BAB82BB0D}" type="slidenum">
              <a:rPr lang="en-US" smtClean="0"/>
              <a:t>‹#›</a:t>
            </a:fld>
            <a:endParaRPr lang="en-US"/>
          </a:p>
        </p:txBody>
      </p:sp>
    </p:spTree>
    <p:extLst>
      <p:ext uri="{BB962C8B-B14F-4D97-AF65-F5344CB8AC3E}">
        <p14:creationId xmlns:p14="http://schemas.microsoft.com/office/powerpoint/2010/main" val="1591061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22CC518-9CD0-DE49-AD0D-C4D56AC6C5BE}" type="slidenum">
              <a:rPr lang="en-US" smtClean="0"/>
              <a:pPr/>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20760" y="7057390"/>
            <a:ext cx="2743200" cy="365125"/>
          </a:xfrm>
        </p:spPr>
        <p:txBody>
          <a:bodyPr/>
          <a:lstStyle/>
          <a:p>
            <a:fld id="{48F63A3B-78C7-47BE-AE5E-E10140E0464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2CC518-9CD0-DE49-AD0D-C4D56AC6C5BE}" type="slidenum">
              <a:rPr lang="en-US" smtClean="0"/>
              <a:pPr/>
              <a:t>‹#›</a:t>
            </a:fld>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D03546-B844-4944-847C-635E6083499D}"/>
              </a:ext>
            </a:extLst>
          </p:cNvPr>
          <p:cNvPicPr>
            <a:picLocks noChangeAspect="1"/>
          </p:cNvPicPr>
          <p:nvPr userDrawn="1"/>
        </p:nvPicPr>
        <p:blipFill>
          <a:blip r:embed="rId18">
            <a:alphaModFix amt="25000"/>
            <a:extLst>
              <a:ext uri="{28A0092B-C50C-407E-A947-70E740481C1C}">
                <a14:useLocalDpi xmlns:a14="http://schemas.microsoft.com/office/drawing/2010/main" val="0"/>
              </a:ext>
            </a:extLst>
          </a:blip>
          <a:stretch>
            <a:fillRect/>
          </a:stretch>
        </p:blipFill>
        <p:spPr>
          <a:xfrm flipH="1">
            <a:off x="3034717" y="0"/>
            <a:ext cx="9144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CC518-9CD0-DE49-AD0D-C4D56AC6C5BE}" type="slidenum">
              <a:rPr lang="en-US" smtClean="0"/>
              <a:pPr/>
              <a:t>‹#›</a:t>
            </a:fld>
            <a:endParaRPr lang="en-US" dirty="0"/>
          </a:p>
        </p:txBody>
      </p:sp>
      <p:pic>
        <p:nvPicPr>
          <p:cNvPr id="7" name="Picture 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6248400"/>
            <a:ext cx="12192000" cy="609600"/>
          </a:xfrm>
          <a:prstGeom prst="rect">
            <a:avLst/>
          </a:prstGeom>
        </p:spPr>
      </p:pic>
      <p:sp>
        <p:nvSpPr>
          <p:cNvPr id="8" name="Slide Number Placeholder 3"/>
          <p:cNvSpPr txBox="1">
            <a:spLocks/>
          </p:cNvSpPr>
          <p:nvPr userDrawn="1"/>
        </p:nvSpPr>
        <p:spPr>
          <a:xfrm>
            <a:off x="8801100" y="7678900"/>
            <a:ext cx="2743200" cy="365125"/>
          </a:xfrm>
          <a:prstGeom prst="rect">
            <a:avLst/>
          </a:prstGeom>
        </p:spPr>
        <p:txBody>
          <a:bodyPr/>
          <a:lstStyle>
            <a:defPPr>
              <a:defRPr lang="en-US"/>
            </a:defPPr>
            <a:lvl1pPr marL="0" algn="l" defTabSz="914400" rtl="0" eaLnBrk="1" latinLnBrk="0" hangingPunct="1">
              <a:defRPr sz="1100" kern="1200">
                <a:solidFill>
                  <a:schemeClr val="bg1">
                    <a:lumMod val="95000"/>
                  </a:schemeClr>
                </a:solidFill>
                <a:latin typeface="Cambria" charset="0"/>
                <a:ea typeface="Cambria" charset="0"/>
                <a:cs typeface="Cambria"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a:t>2017 Spring Opening Day | </a:t>
            </a:r>
            <a:fld id="{3A830BE1-3312-9048-8902-FA3CE5786C52}" type="slidenum">
              <a:rPr lang="en-US" sz="1100" smtClean="0"/>
              <a:pPr/>
              <a:t>‹#›</a:t>
            </a:fld>
            <a:endParaRPr lang="en-US" sz="1100" dirty="0"/>
          </a:p>
        </p:txBody>
      </p:sp>
      <p:pic>
        <p:nvPicPr>
          <p:cNvPr id="9" name="Picture 8"/>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027760" y="6356351"/>
            <a:ext cx="1326040" cy="458085"/>
          </a:xfrm>
          <a:prstGeom prst="rect">
            <a:avLst/>
          </a:prstGeom>
        </p:spPr>
      </p:pic>
    </p:spTree>
    <p:extLst>
      <p:ext uri="{BB962C8B-B14F-4D97-AF65-F5344CB8AC3E}">
        <p14:creationId xmlns:p14="http://schemas.microsoft.com/office/powerpoint/2010/main" val="68445270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672" r:id="rId12"/>
    <p:sldLayoutId id="2147483677" r:id="rId13"/>
    <p:sldLayoutId id="2147483674" r:id="rId14"/>
    <p:sldLayoutId id="2147483703" r:id="rId15"/>
    <p:sldLayoutId id="214748384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400" kern="1200">
          <a:solidFill>
            <a:schemeClr val="tx1"/>
          </a:solidFill>
          <a:latin typeface="Copperplate Gothic Bold" panose="020E07050202060204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DF1781-8A59-4C1E-9207-B5A570DB0E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247D9D-9B43-4287-BB17-0C6CCBFD24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C721F-9EF4-495C-8885-7875DF7EC0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585EE-6FFF-48E3-85D5-60F6B17B32E0}" type="datetimeFigureOut">
              <a:rPr lang="en-US" smtClean="0"/>
              <a:t>11/6/2020</a:t>
            </a:fld>
            <a:endParaRPr lang="en-US"/>
          </a:p>
        </p:txBody>
      </p:sp>
      <p:sp>
        <p:nvSpPr>
          <p:cNvPr id="5" name="Footer Placeholder 4">
            <a:extLst>
              <a:ext uri="{FF2B5EF4-FFF2-40B4-BE49-F238E27FC236}">
                <a16:creationId xmlns:a16="http://schemas.microsoft.com/office/drawing/2014/main" id="{C3FC8BCD-6A26-4609-ADE8-0549FC51E2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C9511A-D14F-4177-B01A-C12DEE2778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E0A859-7609-4A72-9C31-BD9687A105D4}" type="slidenum">
              <a:rPr lang="en-US" smtClean="0"/>
              <a:t>‹#›</a:t>
            </a:fld>
            <a:endParaRPr lang="en-US"/>
          </a:p>
        </p:txBody>
      </p:sp>
      <p:pic>
        <p:nvPicPr>
          <p:cNvPr id="7" name="Picture 6">
            <a:extLst>
              <a:ext uri="{FF2B5EF4-FFF2-40B4-BE49-F238E27FC236}">
                <a16:creationId xmlns:a16="http://schemas.microsoft.com/office/drawing/2014/main" id="{A06055B9-0B37-4878-B19B-5215AB1BF197}"/>
              </a:ext>
            </a:extLst>
          </p:cNvPr>
          <p:cNvPicPr>
            <a:picLocks noChangeAspect="1"/>
          </p:cNvPicPr>
          <p:nvPr userDrawn="1"/>
        </p:nvPicPr>
        <p:blipFill>
          <a:blip r:embed="rId13">
            <a:alphaModFix amt="25000"/>
            <a:extLst>
              <a:ext uri="{28A0092B-C50C-407E-A947-70E740481C1C}">
                <a14:useLocalDpi xmlns:a14="http://schemas.microsoft.com/office/drawing/2010/main" val="0"/>
              </a:ext>
            </a:extLst>
          </a:blip>
          <a:stretch>
            <a:fillRect/>
          </a:stretch>
        </p:blipFill>
        <p:spPr>
          <a:xfrm rot="10800000">
            <a:off x="3048000" y="0"/>
            <a:ext cx="9144000" cy="6858000"/>
          </a:xfrm>
          <a:prstGeom prst="rect">
            <a:avLst/>
          </a:prstGeom>
        </p:spPr>
      </p:pic>
      <p:sp>
        <p:nvSpPr>
          <p:cNvPr id="8" name="Rectangle 7">
            <a:extLst>
              <a:ext uri="{FF2B5EF4-FFF2-40B4-BE49-F238E27FC236}">
                <a16:creationId xmlns:a16="http://schemas.microsoft.com/office/drawing/2014/main" id="{0DD6A22F-248A-4773-8965-938C1D17804B}"/>
              </a:ext>
            </a:extLst>
          </p:cNvPr>
          <p:cNvSpPr/>
          <p:nvPr userDrawn="1"/>
        </p:nvSpPr>
        <p:spPr>
          <a:xfrm>
            <a:off x="0" y="6249798"/>
            <a:ext cx="12192000" cy="60820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958781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F408E-5B75-4D00-9116-9EA617185DEF}" type="datetimeFigureOut">
              <a:rPr lang="en-US" smtClean="0"/>
              <a:t>11/6/2020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3700FB-C795-4DF6-9067-C84BAB82BB0D}" type="slidenum">
              <a:rPr lang="en-US" smtClean="0"/>
              <a:t>‹#›</a:t>
            </a:fld>
            <a:endParaRPr lang="en-US"/>
          </a:p>
        </p:txBody>
      </p:sp>
    </p:spTree>
    <p:extLst>
      <p:ext uri="{BB962C8B-B14F-4D97-AF65-F5344CB8AC3E}">
        <p14:creationId xmlns:p14="http://schemas.microsoft.com/office/powerpoint/2010/main" val="591839991"/>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3.jpg"/><Relationship Id="rId13" Type="http://schemas.openxmlformats.org/officeDocument/2006/relationships/image" Target="../media/image28.jpg"/><Relationship Id="rId3" Type="http://schemas.openxmlformats.org/officeDocument/2006/relationships/image" Target="../media/image18.png"/><Relationship Id="rId7" Type="http://schemas.openxmlformats.org/officeDocument/2006/relationships/image" Target="../media/image22.jpg"/><Relationship Id="rId12"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jp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tif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34.xml"/><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6.png"/><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bit.ly/CS-map" TargetMode="External"/><Relationship Id="rId2" Type="http://schemas.openxmlformats.org/officeDocument/2006/relationships/hyperlink" Target="http://bit.ly/PM-readiness" TargetMode="External"/><Relationship Id="rId1" Type="http://schemas.openxmlformats.org/officeDocument/2006/relationships/slideLayout" Target="../slideLayouts/slideLayout6.xml"/><Relationship Id="rId4" Type="http://schemas.openxmlformats.org/officeDocument/2006/relationships/hyperlink" Target="http://bit.ly/VRC-Login"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cswoods@calstate.edu"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www.surveymonkey.com/r/GPProgramReview" TargetMode="External"/><Relationship Id="rId5" Type="http://schemas.openxmlformats.org/officeDocument/2006/relationships/image" Target="../media/image48.png"/><Relationship Id="rId4" Type="http://schemas.openxmlformats.org/officeDocument/2006/relationships/hyperlink" Target="mailto:Craig.Hayward@bakersfieldcollege.edu"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bit.ly/GAO-Transfer-Report-2017" TargetMode="Externa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hyperlink" Target="http://bit.ly/Transfer-Stories-RP"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 of a roadway">
            <a:extLst>
              <a:ext uri="{FF2B5EF4-FFF2-40B4-BE49-F238E27FC236}">
                <a16:creationId xmlns:a16="http://schemas.microsoft.com/office/drawing/2014/main" id="{9E828B22-C80C-4487-ADAF-49B251A2423C}"/>
              </a:ext>
            </a:extLst>
          </p:cNvPr>
          <p:cNvPicPr>
            <a:picLocks noChangeAspect="1"/>
          </p:cNvPicPr>
          <p:nvPr/>
        </p:nvPicPr>
        <p:blipFill rotWithShape="1">
          <a:blip r:embed="rId2"/>
          <a:srcRect l="4640" t="16556" b="5483"/>
          <a:stretch/>
        </p:blipFill>
        <p:spPr>
          <a:xfrm>
            <a:off x="0" y="727655"/>
            <a:ext cx="12192001" cy="6400801"/>
          </a:xfrm>
          <a:prstGeom prst="rect">
            <a:avLst/>
          </a:prstGeom>
        </p:spPr>
      </p:pic>
      <p:sp>
        <p:nvSpPr>
          <p:cNvPr id="2" name="Title 1">
            <a:extLst>
              <a:ext uri="{FF2B5EF4-FFF2-40B4-BE49-F238E27FC236}">
                <a16:creationId xmlns:a16="http://schemas.microsoft.com/office/drawing/2014/main" id="{8DF678F4-4F37-0D4D-9F6D-25C94DBD2B0A}"/>
              </a:ext>
            </a:extLst>
          </p:cNvPr>
          <p:cNvSpPr>
            <a:spLocks noGrp="1"/>
          </p:cNvSpPr>
          <p:nvPr>
            <p:ph type="ctrTitle"/>
          </p:nvPr>
        </p:nvSpPr>
        <p:spPr>
          <a:xfrm>
            <a:off x="123568" y="-1"/>
            <a:ext cx="10664791" cy="1670072"/>
          </a:xfrm>
        </p:spPr>
        <p:txBody>
          <a:bodyPr>
            <a:normAutofit/>
          </a:bodyPr>
          <a:lstStyle/>
          <a:p>
            <a:pPr algn="l"/>
            <a:r>
              <a:rPr lang="en-US" sz="4000" b="1" dirty="0">
                <a:latin typeface="Californian FB" panose="0207040306080B030204" pitchFamily="18" charset="0"/>
              </a:rPr>
              <a:t>Clarifying the Path to Completion and Transfer with Intersegmental Program Mapping</a:t>
            </a:r>
            <a:endParaRPr lang="en-US" sz="4000" dirty="0">
              <a:latin typeface="Californian FB" panose="0207040306080B030204" pitchFamily="18" charset="0"/>
            </a:endParaRPr>
          </a:p>
        </p:txBody>
      </p:sp>
      <p:sp>
        <p:nvSpPr>
          <p:cNvPr id="3" name="Subtitle 2">
            <a:extLst>
              <a:ext uri="{FF2B5EF4-FFF2-40B4-BE49-F238E27FC236}">
                <a16:creationId xmlns:a16="http://schemas.microsoft.com/office/drawing/2014/main" id="{86B43BB4-E9AF-7749-BAF6-58E2319B262B}"/>
              </a:ext>
            </a:extLst>
          </p:cNvPr>
          <p:cNvSpPr>
            <a:spLocks noGrp="1"/>
          </p:cNvSpPr>
          <p:nvPr>
            <p:ph type="subTitle" idx="1"/>
          </p:nvPr>
        </p:nvSpPr>
        <p:spPr>
          <a:xfrm>
            <a:off x="394874" y="2649009"/>
            <a:ext cx="5372880" cy="1670072"/>
          </a:xfrm>
        </p:spPr>
        <p:txBody>
          <a:bodyPr>
            <a:normAutofit fontScale="92500" lnSpcReduction="20000"/>
          </a:bodyPr>
          <a:lstStyle/>
          <a:p>
            <a:pPr>
              <a:spcBef>
                <a:spcPts val="0"/>
              </a:spcBef>
              <a:spcAft>
                <a:spcPts val="600"/>
              </a:spcAft>
            </a:pPr>
            <a:r>
              <a:rPr lang="en-US" sz="3200" b="1" dirty="0">
                <a:latin typeface="Californian FB" panose="0207040306080B030204" pitchFamily="18" charset="0"/>
              </a:rPr>
              <a:t>CAIR</a:t>
            </a:r>
          </a:p>
          <a:p>
            <a:pPr>
              <a:spcBef>
                <a:spcPts val="0"/>
              </a:spcBef>
              <a:spcAft>
                <a:spcPts val="600"/>
              </a:spcAft>
            </a:pPr>
            <a:r>
              <a:rPr lang="en-US" sz="3500" dirty="0">
                <a:latin typeface="Californian FB" panose="0207040306080B030204" pitchFamily="18" charset="0"/>
              </a:rPr>
              <a:t>November 6, 2020</a:t>
            </a:r>
          </a:p>
          <a:p>
            <a:pPr>
              <a:spcBef>
                <a:spcPts val="0"/>
              </a:spcBef>
              <a:spcAft>
                <a:spcPts val="600"/>
              </a:spcAft>
            </a:pPr>
            <a:r>
              <a:rPr lang="en-US" sz="3000" dirty="0">
                <a:latin typeface="Californian FB" panose="0207040306080B030204" pitchFamily="18" charset="0"/>
              </a:rPr>
              <a:t>Craig Hayward</a:t>
            </a:r>
          </a:p>
          <a:p>
            <a:pPr>
              <a:spcBef>
                <a:spcPts val="0"/>
              </a:spcBef>
              <a:spcAft>
                <a:spcPts val="600"/>
              </a:spcAft>
            </a:pPr>
            <a:r>
              <a:rPr lang="en-US" sz="3000" dirty="0">
                <a:latin typeface="Californian FB" panose="0207040306080B030204" pitchFamily="18" charset="0"/>
              </a:rPr>
              <a:t>Chenoa S. Woods</a:t>
            </a:r>
          </a:p>
        </p:txBody>
      </p:sp>
      <p:pic>
        <p:nvPicPr>
          <p:cNvPr id="7" name="Picture 6" descr="Graphic of a roadway">
            <a:extLst>
              <a:ext uri="{FF2B5EF4-FFF2-40B4-BE49-F238E27FC236}">
                <a16:creationId xmlns:a16="http://schemas.microsoft.com/office/drawing/2014/main" id="{ECED626B-39D2-463F-8BCE-B3E16EA687C7}"/>
              </a:ext>
            </a:extLst>
          </p:cNvPr>
          <p:cNvPicPr>
            <a:picLocks noChangeAspect="1"/>
          </p:cNvPicPr>
          <p:nvPr/>
        </p:nvPicPr>
        <p:blipFill rotWithShape="1">
          <a:blip r:embed="rId2"/>
          <a:srcRect l="88055" t="16558" b="72305"/>
          <a:stretch/>
        </p:blipFill>
        <p:spPr>
          <a:xfrm>
            <a:off x="10664792" y="-1"/>
            <a:ext cx="1527208" cy="914401"/>
          </a:xfrm>
          <a:prstGeom prst="rect">
            <a:avLst/>
          </a:prstGeom>
        </p:spPr>
      </p:pic>
    </p:spTree>
    <p:extLst>
      <p:ext uri="{BB962C8B-B14F-4D97-AF65-F5344CB8AC3E}">
        <p14:creationId xmlns:p14="http://schemas.microsoft.com/office/powerpoint/2010/main" val="2233956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7" descr="Image of a list of programs within a metamajor or interest cluster."/>
          <p:cNvPicPr preferRelativeResize="0"/>
          <p:nvPr/>
        </p:nvPicPr>
        <p:blipFill>
          <a:blip r:embed="rId3">
            <a:alphaModFix/>
          </a:blip>
          <a:stretch>
            <a:fillRect/>
          </a:stretch>
        </p:blipFill>
        <p:spPr>
          <a:xfrm>
            <a:off x="2301041" y="203199"/>
            <a:ext cx="7326657" cy="6451601"/>
          </a:xfrm>
          <a:prstGeom prst="rect">
            <a:avLst/>
          </a:prstGeom>
          <a:noFill/>
          <a:ln w="9525" cap="flat" cmpd="sng">
            <a:solidFill>
              <a:schemeClr val="dk2"/>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E973DF-5575-46F7-8B13-C344BAC21812}"/>
              </a:ext>
            </a:extLst>
          </p:cNvPr>
          <p:cNvSpPr>
            <a:spLocks noGrp="1"/>
          </p:cNvSpPr>
          <p:nvPr>
            <p:ph type="sldNum" sz="quarter" idx="12"/>
          </p:nvPr>
        </p:nvSpPr>
        <p:spPr/>
        <p:txBody>
          <a:bodyPr/>
          <a:lstStyle/>
          <a:p>
            <a:fld id="{48F63A3B-78C7-47BE-AE5E-E10140E04643}" type="slidenum">
              <a:rPr lang="en-US" smtClean="0"/>
              <a:t>11</a:t>
            </a:fld>
            <a:endParaRPr lang="en-US" dirty="0"/>
          </a:p>
        </p:txBody>
      </p:sp>
      <p:pic>
        <p:nvPicPr>
          <p:cNvPr id="4" name="Google Shape;104;p18" descr="Image of a program map in the Program Pathways Mapper.">
            <a:extLst>
              <a:ext uri="{FF2B5EF4-FFF2-40B4-BE49-F238E27FC236}">
                <a16:creationId xmlns:a16="http://schemas.microsoft.com/office/drawing/2014/main" id="{12D6B37E-AD9E-4BD5-AC40-D96DA262C941}"/>
              </a:ext>
            </a:extLst>
          </p:cNvPr>
          <p:cNvPicPr preferRelativeResize="0"/>
          <p:nvPr/>
        </p:nvPicPr>
        <p:blipFill>
          <a:blip r:embed="rId3">
            <a:alphaModFix/>
          </a:blip>
          <a:stretch>
            <a:fillRect/>
          </a:stretch>
        </p:blipFill>
        <p:spPr>
          <a:xfrm>
            <a:off x="2589101" y="122449"/>
            <a:ext cx="6708873" cy="6451601"/>
          </a:xfrm>
          <a:prstGeom prst="rect">
            <a:avLst/>
          </a:prstGeom>
          <a:noFill/>
          <a:ln w="9525"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190547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D01FF7-197D-4263-BBB2-38F4432464FD}"/>
              </a:ext>
            </a:extLst>
          </p:cNvPr>
          <p:cNvSpPr>
            <a:spLocks noGrp="1"/>
          </p:cNvSpPr>
          <p:nvPr>
            <p:ph type="title"/>
          </p:nvPr>
        </p:nvSpPr>
        <p:spPr/>
        <p:txBody>
          <a:bodyPr/>
          <a:lstStyle/>
          <a:p>
            <a:r>
              <a:rPr lang="en-US" dirty="0"/>
              <a:t>Scaling up</a:t>
            </a:r>
          </a:p>
        </p:txBody>
      </p:sp>
      <p:sp>
        <p:nvSpPr>
          <p:cNvPr id="2" name="Slide Number Placeholder 1">
            <a:extLst>
              <a:ext uri="{FF2B5EF4-FFF2-40B4-BE49-F238E27FC236}">
                <a16:creationId xmlns:a16="http://schemas.microsoft.com/office/drawing/2014/main" id="{77ADDF84-2D6B-49EA-9A55-4F1120F102EC}"/>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393266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476" name="Google Shape;476;p18" descr="Slide shows logos for all first wave and early implementer colleges: Bakersfield College, Cypress, Cabrillo, Coastline, Los Medanos, Compton, Cuesta, East LA, LA City, LA Trade Tech, LA Valley, West LA"/>
          <p:cNvPicPr preferRelativeResize="0"/>
          <p:nvPr/>
        </p:nvPicPr>
        <p:blipFill rotWithShape="1">
          <a:blip r:embed="rId3">
            <a:alphaModFix/>
          </a:blip>
          <a:srcRect/>
          <a:stretch/>
        </p:blipFill>
        <p:spPr>
          <a:xfrm>
            <a:off x="228401" y="743549"/>
            <a:ext cx="5516416" cy="3783959"/>
          </a:xfrm>
          <a:prstGeom prst="rect">
            <a:avLst/>
          </a:prstGeom>
          <a:noFill/>
          <a:ln>
            <a:noFill/>
          </a:ln>
        </p:spPr>
      </p:pic>
      <p:pic>
        <p:nvPicPr>
          <p:cNvPr id="477" name="Google Shape;477;p18" descr="Image shows logos of second wave program mapper implementers: &#10;Pasadena City College&#10;Modesto Jr. College&#10;Cañada College&#10;College of the Canyons&#10;Glendale Community College&#10;El Camino College&#10;Santa Barbara City College&#10;Merced College&#10;L.A. Harbor&#10;L.A. Pierce College&#10;L.A. Mission College&#10;L.A. Southwest College&#10;Chaffey College&#10;Lake Tahoe Community College&#10;Palomar Community College"/>
          <p:cNvPicPr preferRelativeResize="0"/>
          <p:nvPr/>
        </p:nvPicPr>
        <p:blipFill rotWithShape="1">
          <a:blip r:embed="rId4">
            <a:alphaModFix/>
          </a:blip>
          <a:srcRect/>
          <a:stretch/>
        </p:blipFill>
        <p:spPr>
          <a:xfrm>
            <a:off x="6072551" y="743549"/>
            <a:ext cx="5291399" cy="3783959"/>
          </a:xfrm>
          <a:prstGeom prst="rect">
            <a:avLst/>
          </a:prstGeom>
          <a:noFill/>
          <a:ln>
            <a:noFill/>
          </a:ln>
        </p:spPr>
      </p:pic>
      <p:sp>
        <p:nvSpPr>
          <p:cNvPr id="478" name="Google Shape;478;p18"/>
          <p:cNvSpPr txBox="1"/>
          <p:nvPr/>
        </p:nvSpPr>
        <p:spPr>
          <a:xfrm>
            <a:off x="4827285" y="4574825"/>
            <a:ext cx="3216300" cy="212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dirty="0">
                <a:solidFill>
                  <a:schemeClr val="dk1"/>
                </a:solidFill>
                <a:latin typeface="Calibri"/>
                <a:ea typeface="Calibri"/>
                <a:cs typeface="Calibri"/>
                <a:sym typeface="Calibri"/>
              </a:rPr>
              <a:t>Third Wave Participants</a:t>
            </a:r>
            <a:endParaRPr dirty="0"/>
          </a:p>
        </p:txBody>
      </p:sp>
      <p:pic>
        <p:nvPicPr>
          <p:cNvPr id="479" name="Google Shape;479;p18" descr="Cuyamaca College logo vector"/>
          <p:cNvPicPr preferRelativeResize="0"/>
          <p:nvPr/>
        </p:nvPicPr>
        <p:blipFill rotWithShape="1">
          <a:blip r:embed="rId5">
            <a:alphaModFix/>
          </a:blip>
          <a:srcRect/>
          <a:stretch/>
        </p:blipFill>
        <p:spPr>
          <a:xfrm>
            <a:off x="3265765" y="4954034"/>
            <a:ext cx="1155688" cy="1094867"/>
          </a:xfrm>
          <a:prstGeom prst="rect">
            <a:avLst/>
          </a:prstGeom>
          <a:noFill/>
          <a:ln>
            <a:noFill/>
          </a:ln>
        </p:spPr>
      </p:pic>
      <p:pic>
        <p:nvPicPr>
          <p:cNvPr id="480" name="Google Shape;480;p18" descr="Delta College Brand Standards | San Joaquin Delta College"/>
          <p:cNvPicPr preferRelativeResize="0"/>
          <p:nvPr/>
        </p:nvPicPr>
        <p:blipFill rotWithShape="1">
          <a:blip r:embed="rId6">
            <a:alphaModFix/>
          </a:blip>
          <a:srcRect/>
          <a:stretch/>
        </p:blipFill>
        <p:spPr>
          <a:xfrm>
            <a:off x="4652275" y="5043155"/>
            <a:ext cx="736563" cy="1012935"/>
          </a:xfrm>
          <a:prstGeom prst="rect">
            <a:avLst/>
          </a:prstGeom>
          <a:noFill/>
          <a:ln>
            <a:noFill/>
          </a:ln>
        </p:spPr>
      </p:pic>
      <p:pic>
        <p:nvPicPr>
          <p:cNvPr id="481" name="Google Shape;481;p18" descr="Fullerton College"/>
          <p:cNvPicPr preferRelativeResize="0"/>
          <p:nvPr/>
        </p:nvPicPr>
        <p:blipFill rotWithShape="1">
          <a:blip r:embed="rId7">
            <a:alphaModFix/>
          </a:blip>
          <a:srcRect/>
          <a:stretch/>
        </p:blipFill>
        <p:spPr>
          <a:xfrm>
            <a:off x="5893875" y="5128418"/>
            <a:ext cx="1321709" cy="872509"/>
          </a:xfrm>
          <a:prstGeom prst="rect">
            <a:avLst/>
          </a:prstGeom>
          <a:noFill/>
          <a:ln>
            <a:noFill/>
          </a:ln>
        </p:spPr>
      </p:pic>
      <p:pic>
        <p:nvPicPr>
          <p:cNvPr id="482" name="Google Shape;482;p18" descr="Laney College"/>
          <p:cNvPicPr preferRelativeResize="0"/>
          <p:nvPr/>
        </p:nvPicPr>
        <p:blipFill rotWithShape="1">
          <a:blip r:embed="rId8">
            <a:alphaModFix/>
          </a:blip>
          <a:srcRect/>
          <a:stretch/>
        </p:blipFill>
        <p:spPr>
          <a:xfrm>
            <a:off x="7371797" y="5128418"/>
            <a:ext cx="671788" cy="827364"/>
          </a:xfrm>
          <a:prstGeom prst="rect">
            <a:avLst/>
          </a:prstGeom>
          <a:noFill/>
          <a:ln>
            <a:noFill/>
          </a:ln>
        </p:spPr>
      </p:pic>
      <p:pic>
        <p:nvPicPr>
          <p:cNvPr id="483" name="Google Shape;483;p18" descr="Gavilan College Mission Statement, Employees and Hiring | LinkedIn"/>
          <p:cNvPicPr preferRelativeResize="0"/>
          <p:nvPr/>
        </p:nvPicPr>
        <p:blipFill rotWithShape="1">
          <a:blip r:embed="rId9">
            <a:alphaModFix/>
          </a:blip>
          <a:srcRect/>
          <a:stretch/>
        </p:blipFill>
        <p:spPr>
          <a:xfrm>
            <a:off x="8332999" y="5005904"/>
            <a:ext cx="1064531" cy="1008509"/>
          </a:xfrm>
          <a:prstGeom prst="rect">
            <a:avLst/>
          </a:prstGeom>
          <a:noFill/>
          <a:ln>
            <a:noFill/>
          </a:ln>
        </p:spPr>
      </p:pic>
      <p:pic>
        <p:nvPicPr>
          <p:cNvPr id="484" name="Google Shape;484;p18" descr="Saddleback College logo"/>
          <p:cNvPicPr preferRelativeResize="0"/>
          <p:nvPr/>
        </p:nvPicPr>
        <p:blipFill rotWithShape="1">
          <a:blip r:embed="rId10">
            <a:alphaModFix/>
          </a:blip>
          <a:srcRect/>
          <a:stretch/>
        </p:blipFill>
        <p:spPr>
          <a:xfrm>
            <a:off x="10624366" y="5005903"/>
            <a:ext cx="739584" cy="995025"/>
          </a:xfrm>
          <a:prstGeom prst="rect">
            <a:avLst/>
          </a:prstGeom>
          <a:noFill/>
          <a:ln>
            <a:noFill/>
          </a:ln>
        </p:spPr>
      </p:pic>
      <p:pic>
        <p:nvPicPr>
          <p:cNvPr id="485" name="Google Shape;485;p18" descr="Long Beach City College"/>
          <p:cNvPicPr preferRelativeResize="0"/>
          <p:nvPr/>
        </p:nvPicPr>
        <p:blipFill rotWithShape="1">
          <a:blip r:embed="rId11">
            <a:alphaModFix/>
          </a:blip>
          <a:srcRect/>
          <a:stretch/>
        </p:blipFill>
        <p:spPr>
          <a:xfrm>
            <a:off x="9463821" y="5005903"/>
            <a:ext cx="959038" cy="1008509"/>
          </a:xfrm>
          <a:prstGeom prst="rect">
            <a:avLst/>
          </a:prstGeom>
          <a:noFill/>
          <a:ln>
            <a:noFill/>
          </a:ln>
        </p:spPr>
      </p:pic>
      <p:pic>
        <p:nvPicPr>
          <p:cNvPr id="486" name="Google Shape;486;p18" descr="College of San Mateo log"/>
          <p:cNvPicPr preferRelativeResize="0"/>
          <p:nvPr/>
        </p:nvPicPr>
        <p:blipFill rotWithShape="1">
          <a:blip r:embed="rId12">
            <a:alphaModFix/>
          </a:blip>
          <a:srcRect/>
          <a:stretch/>
        </p:blipFill>
        <p:spPr>
          <a:xfrm>
            <a:off x="1961585" y="5149578"/>
            <a:ext cx="1155688" cy="721170"/>
          </a:xfrm>
          <a:prstGeom prst="rect">
            <a:avLst/>
          </a:prstGeom>
          <a:noFill/>
          <a:ln>
            <a:noFill/>
          </a:ln>
        </p:spPr>
      </p:pic>
      <p:pic>
        <p:nvPicPr>
          <p:cNvPr id="487" name="Google Shape;487;p18" descr="LAS POSitAS CONNECtiON"/>
          <p:cNvPicPr preferRelativeResize="0"/>
          <p:nvPr/>
        </p:nvPicPr>
        <p:blipFill rotWithShape="1">
          <a:blip r:embed="rId13">
            <a:alphaModFix/>
          </a:blip>
          <a:srcRect/>
          <a:stretch/>
        </p:blipFill>
        <p:spPr>
          <a:xfrm>
            <a:off x="669147" y="5007289"/>
            <a:ext cx="1061616" cy="1005747"/>
          </a:xfrm>
          <a:prstGeom prst="rect">
            <a:avLst/>
          </a:prstGeom>
          <a:noFill/>
          <a:ln>
            <a:noFill/>
          </a:ln>
        </p:spPr>
      </p:pic>
    </p:spTree>
    <p:extLst>
      <p:ext uri="{BB962C8B-B14F-4D97-AF65-F5344CB8AC3E}">
        <p14:creationId xmlns:p14="http://schemas.microsoft.com/office/powerpoint/2010/main" val="51607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2" name="Google Shape;442;g9c51c90bcf_0_274"/>
          <p:cNvSpPr txBox="1"/>
          <p:nvPr/>
        </p:nvSpPr>
        <p:spPr>
          <a:xfrm>
            <a:off x="1159743" y="735850"/>
            <a:ext cx="4408800" cy="6409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latin typeface="Cambria" panose="02040503050406030204" pitchFamily="18" charset="0"/>
                <a:ea typeface="Cambria"/>
                <a:cs typeface="Cambria"/>
                <a:sym typeface="Cambria"/>
              </a:rPr>
              <a:t>CSUs</a:t>
            </a:r>
            <a:endParaRPr sz="3200" b="1" dirty="0">
              <a:latin typeface="Cambria" panose="02040503050406030204" pitchFamily="18" charset="0"/>
              <a:ea typeface="Cambria"/>
              <a:cs typeface="Cambria"/>
              <a:sym typeface="Cambria"/>
            </a:endParaRPr>
          </a:p>
        </p:txBody>
      </p:sp>
      <p:sp>
        <p:nvSpPr>
          <p:cNvPr id="443" name="Google Shape;443;g9c51c90bcf_0_274"/>
          <p:cNvSpPr txBox="1"/>
          <p:nvPr/>
        </p:nvSpPr>
        <p:spPr>
          <a:xfrm>
            <a:off x="7051178" y="736914"/>
            <a:ext cx="4408800" cy="75228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b="1" dirty="0">
                <a:latin typeface="Cambria" panose="02040503050406030204" pitchFamily="18" charset="0"/>
                <a:ea typeface="Cambria"/>
                <a:cs typeface="Cambria"/>
                <a:sym typeface="Cambria"/>
              </a:rPr>
              <a:t>UCs</a:t>
            </a:r>
            <a:endParaRPr sz="3200" b="1" dirty="0">
              <a:latin typeface="Cambria" panose="02040503050406030204" pitchFamily="18" charset="0"/>
              <a:ea typeface="Cambria"/>
              <a:cs typeface="Cambria"/>
              <a:sym typeface="Cambria"/>
            </a:endParaRPr>
          </a:p>
        </p:txBody>
      </p:sp>
      <p:pic>
        <p:nvPicPr>
          <p:cNvPr id="444" name="Google Shape;444;g9c51c90bcf_0_274" descr="CSU Bakersfield in big graphic text"/>
          <p:cNvPicPr preferRelativeResize="0"/>
          <p:nvPr/>
        </p:nvPicPr>
        <p:blipFill rotWithShape="1">
          <a:blip r:embed="rId3">
            <a:alphaModFix/>
          </a:blip>
          <a:srcRect/>
          <a:stretch/>
        </p:blipFill>
        <p:spPr>
          <a:xfrm>
            <a:off x="442234" y="1604011"/>
            <a:ext cx="3024336" cy="919398"/>
          </a:xfrm>
          <a:prstGeom prst="rect">
            <a:avLst/>
          </a:prstGeom>
          <a:noFill/>
          <a:ln>
            <a:noFill/>
          </a:ln>
        </p:spPr>
      </p:pic>
      <p:pic>
        <p:nvPicPr>
          <p:cNvPr id="2" name="Picture 1">
            <a:extLst>
              <a:ext uri="{FF2B5EF4-FFF2-40B4-BE49-F238E27FC236}">
                <a16:creationId xmlns:a16="http://schemas.microsoft.com/office/drawing/2014/main" id="{E665736E-C84C-3240-A8AF-BFAFBDC39EDB}"/>
              </a:ext>
            </a:extLst>
          </p:cNvPr>
          <p:cNvPicPr>
            <a:picLocks noChangeAspect="1"/>
          </p:cNvPicPr>
          <p:nvPr/>
        </p:nvPicPr>
        <p:blipFill>
          <a:blip r:embed="rId4"/>
          <a:stretch>
            <a:fillRect/>
          </a:stretch>
        </p:blipFill>
        <p:spPr>
          <a:xfrm>
            <a:off x="403617" y="2750620"/>
            <a:ext cx="3024336" cy="919398"/>
          </a:xfrm>
          <a:prstGeom prst="rect">
            <a:avLst/>
          </a:prstGeom>
        </p:spPr>
      </p:pic>
      <p:pic>
        <p:nvPicPr>
          <p:cNvPr id="3" name="Picture 2">
            <a:extLst>
              <a:ext uri="{FF2B5EF4-FFF2-40B4-BE49-F238E27FC236}">
                <a16:creationId xmlns:a16="http://schemas.microsoft.com/office/drawing/2014/main" id="{27496C8E-DFBF-F24C-B15E-0E9477E02889}"/>
              </a:ext>
            </a:extLst>
          </p:cNvPr>
          <p:cNvPicPr>
            <a:picLocks noChangeAspect="1"/>
          </p:cNvPicPr>
          <p:nvPr/>
        </p:nvPicPr>
        <p:blipFill rotWithShape="1">
          <a:blip r:embed="rId5"/>
          <a:srcRect t="11431" b="14941"/>
          <a:stretch/>
        </p:blipFill>
        <p:spPr>
          <a:xfrm>
            <a:off x="3427953" y="2750215"/>
            <a:ext cx="3908433" cy="1162598"/>
          </a:xfrm>
          <a:prstGeom prst="rect">
            <a:avLst/>
          </a:prstGeom>
        </p:spPr>
      </p:pic>
      <p:pic>
        <p:nvPicPr>
          <p:cNvPr id="4" name="Picture 3">
            <a:extLst>
              <a:ext uri="{FF2B5EF4-FFF2-40B4-BE49-F238E27FC236}">
                <a16:creationId xmlns:a16="http://schemas.microsoft.com/office/drawing/2014/main" id="{369C4EA6-2CFB-1E4C-B634-2F7D9EE6B264}"/>
              </a:ext>
            </a:extLst>
          </p:cNvPr>
          <p:cNvPicPr>
            <a:picLocks noChangeAspect="1"/>
          </p:cNvPicPr>
          <p:nvPr/>
        </p:nvPicPr>
        <p:blipFill rotWithShape="1">
          <a:blip r:embed="rId6"/>
          <a:srcRect l="6663" t="21771" r="6367" b="20878"/>
          <a:stretch/>
        </p:blipFill>
        <p:spPr>
          <a:xfrm>
            <a:off x="3607045" y="1575741"/>
            <a:ext cx="3479801" cy="756299"/>
          </a:xfrm>
          <a:prstGeom prst="rect">
            <a:avLst/>
          </a:prstGeom>
        </p:spPr>
      </p:pic>
      <p:pic>
        <p:nvPicPr>
          <p:cNvPr id="5" name="Picture 4">
            <a:extLst>
              <a:ext uri="{FF2B5EF4-FFF2-40B4-BE49-F238E27FC236}">
                <a16:creationId xmlns:a16="http://schemas.microsoft.com/office/drawing/2014/main" id="{D8A65C17-C27A-194D-AAA5-838FD7A4C96A}"/>
              </a:ext>
            </a:extLst>
          </p:cNvPr>
          <p:cNvPicPr>
            <a:picLocks noChangeAspect="1"/>
          </p:cNvPicPr>
          <p:nvPr/>
        </p:nvPicPr>
        <p:blipFill rotWithShape="1">
          <a:blip r:embed="rId7"/>
          <a:srcRect l="8429" r="32353"/>
          <a:stretch/>
        </p:blipFill>
        <p:spPr>
          <a:xfrm>
            <a:off x="3747683" y="4377602"/>
            <a:ext cx="3641720" cy="1257884"/>
          </a:xfrm>
          <a:prstGeom prst="rect">
            <a:avLst/>
          </a:prstGeom>
        </p:spPr>
      </p:pic>
      <p:pic>
        <p:nvPicPr>
          <p:cNvPr id="6" name="Picture 5">
            <a:extLst>
              <a:ext uri="{FF2B5EF4-FFF2-40B4-BE49-F238E27FC236}">
                <a16:creationId xmlns:a16="http://schemas.microsoft.com/office/drawing/2014/main" id="{5CB1F869-AF38-2246-8C4A-EDBBC3453411}"/>
              </a:ext>
            </a:extLst>
          </p:cNvPr>
          <p:cNvPicPr>
            <a:picLocks noChangeAspect="1"/>
          </p:cNvPicPr>
          <p:nvPr/>
        </p:nvPicPr>
        <p:blipFill>
          <a:blip r:embed="rId8"/>
          <a:stretch>
            <a:fillRect/>
          </a:stretch>
        </p:blipFill>
        <p:spPr>
          <a:xfrm>
            <a:off x="301758" y="4035727"/>
            <a:ext cx="3305287" cy="1599759"/>
          </a:xfrm>
          <a:prstGeom prst="rect">
            <a:avLst/>
          </a:prstGeom>
        </p:spPr>
      </p:pic>
      <p:pic>
        <p:nvPicPr>
          <p:cNvPr id="7" name="Picture 6">
            <a:extLst>
              <a:ext uri="{FF2B5EF4-FFF2-40B4-BE49-F238E27FC236}">
                <a16:creationId xmlns:a16="http://schemas.microsoft.com/office/drawing/2014/main" id="{653FC578-5393-7547-A11A-13EB3A315E31}"/>
              </a:ext>
            </a:extLst>
          </p:cNvPr>
          <p:cNvPicPr>
            <a:picLocks noChangeAspect="1"/>
          </p:cNvPicPr>
          <p:nvPr/>
        </p:nvPicPr>
        <p:blipFill>
          <a:blip r:embed="rId9"/>
          <a:stretch>
            <a:fillRect/>
          </a:stretch>
        </p:blipFill>
        <p:spPr>
          <a:xfrm>
            <a:off x="7515678" y="1584328"/>
            <a:ext cx="3479800" cy="889000"/>
          </a:xfrm>
          <a:prstGeom prst="rect">
            <a:avLst/>
          </a:prstGeom>
        </p:spPr>
      </p:pic>
    </p:spTree>
    <p:extLst>
      <p:ext uri="{BB962C8B-B14F-4D97-AF65-F5344CB8AC3E}">
        <p14:creationId xmlns:p14="http://schemas.microsoft.com/office/powerpoint/2010/main" val="391932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95FF-B77D-47D6-844D-AA8192AD7805}"/>
              </a:ext>
            </a:extLst>
          </p:cNvPr>
          <p:cNvSpPr>
            <a:spLocks noGrp="1"/>
          </p:cNvSpPr>
          <p:nvPr>
            <p:ph type="title"/>
          </p:nvPr>
        </p:nvSpPr>
        <p:spPr/>
        <p:txBody>
          <a:bodyPr/>
          <a:lstStyle/>
          <a:p>
            <a:r>
              <a:rPr lang="en-US" dirty="0"/>
              <a:t>CSU </a:t>
            </a:r>
            <a:br>
              <a:rPr lang="en-US" dirty="0"/>
            </a:br>
            <a:r>
              <a:rPr lang="en-US" sz="5200" dirty="0"/>
              <a:t>Program Pathways Mapper</a:t>
            </a:r>
          </a:p>
        </p:txBody>
      </p:sp>
      <p:sp>
        <p:nvSpPr>
          <p:cNvPr id="4" name="Slide Number Placeholder 3">
            <a:extLst>
              <a:ext uri="{FF2B5EF4-FFF2-40B4-BE49-F238E27FC236}">
                <a16:creationId xmlns:a16="http://schemas.microsoft.com/office/drawing/2014/main" id="{4EA65D73-C479-4CCD-A4E9-940F598D49C5}"/>
              </a:ext>
            </a:extLst>
          </p:cNvPr>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277944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A51EA3B9-D621-4472-8C9C-EB1A3DEA3E91}"/>
              </a:ext>
            </a:extLst>
          </p:cNvPr>
          <p:cNvSpPr txBox="1">
            <a:spLocks/>
          </p:cNvSpPr>
          <p:nvPr/>
        </p:nvSpPr>
        <p:spPr bwMode="auto">
          <a:xfrm>
            <a:off x="1834296" y="292013"/>
            <a:ext cx="7573630" cy="769441"/>
          </a:xfrm>
          <a:prstGeom prst="rect">
            <a:avLst/>
          </a:prstGeom>
          <a:solidFill>
            <a:srgbClr val="FFFFFF">
              <a:alpha val="40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91440" rIns="274320" bIns="0" numCol="1" anchor="b" anchorCtr="0" compatLnSpc="1">
            <a:prstTxWarp prst="textNoShape">
              <a:avLst/>
            </a:prstTxWarp>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kern="1200" baseline="0">
                <a:solidFill>
                  <a:schemeClr val="tx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defRPr/>
            </a:pPr>
            <a:r>
              <a:rPr lang="en-US" sz="4400" dirty="0">
                <a:solidFill>
                  <a:srgbClr val="CC0B2A"/>
                </a:solidFill>
              </a:rPr>
              <a:t>Graduation Initiative 2025</a:t>
            </a:r>
          </a:p>
        </p:txBody>
      </p:sp>
      <p:sp>
        <p:nvSpPr>
          <p:cNvPr id="11" name="Text Placeholder 7">
            <a:extLst>
              <a:ext uri="{FF2B5EF4-FFF2-40B4-BE49-F238E27FC236}">
                <a16:creationId xmlns:a16="http://schemas.microsoft.com/office/drawing/2014/main" id="{B72AB7B8-AF7D-4FB6-BC95-2D7046AB3C58}"/>
              </a:ext>
            </a:extLst>
          </p:cNvPr>
          <p:cNvSpPr txBox="1">
            <a:spLocks/>
          </p:cNvSpPr>
          <p:nvPr/>
        </p:nvSpPr>
        <p:spPr bwMode="auto">
          <a:xfrm>
            <a:off x="1834296" y="1061454"/>
            <a:ext cx="9483844"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182880" rIns="457200" bIns="182880" numCol="1" anchor="t" anchorCtr="0" compatLnSpc="1">
            <a:prstTxWarp prst="textNoShape">
              <a:avLst/>
            </a:prstTxWarp>
            <a:noAutofit/>
          </a:bodyPr>
          <a:lstStyle>
            <a:lvl1pPr marL="0" marR="0" indent="0" algn="l" defTabSz="1125444" rtl="0" eaLnBrk="0" fontAlgn="base" latinLnBrk="0" hangingPunct="0">
              <a:lnSpc>
                <a:spcPct val="100000"/>
              </a:lnSpc>
              <a:spcBef>
                <a:spcPct val="20000"/>
              </a:spcBef>
              <a:spcAft>
                <a:spcPct val="0"/>
              </a:spcAft>
              <a:buClr>
                <a:schemeClr val="accent1"/>
              </a:buClr>
              <a:buSzTx/>
              <a:buFont typeface="Wingdings" charset="2"/>
              <a:buNone/>
              <a:tabLst/>
              <a:defRPr sz="3400" b="1" kern="1200" baseline="0">
                <a:solidFill>
                  <a:schemeClr val="accent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buClr>
                <a:srgbClr val="677E38"/>
              </a:buClr>
              <a:defRPr/>
            </a:pPr>
            <a:r>
              <a:rPr lang="en-US" sz="2800" dirty="0">
                <a:solidFill>
                  <a:schemeClr val="tx1"/>
                </a:solidFill>
              </a:rPr>
              <a:t>Closing equity gaps and improving graduation rates</a:t>
            </a:r>
          </a:p>
        </p:txBody>
      </p:sp>
      <p:pic>
        <p:nvPicPr>
          <p:cNvPr id="13" name="Picture 12" descr="A close up of a logo&#10;&#10;Description automatically generated">
            <a:extLst>
              <a:ext uri="{FF2B5EF4-FFF2-40B4-BE49-F238E27FC236}">
                <a16:creationId xmlns:a16="http://schemas.microsoft.com/office/drawing/2014/main" id="{8F44099A-D862-49F1-9EB4-4A7DA1979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675" y="6393776"/>
            <a:ext cx="2752350" cy="344425"/>
          </a:xfrm>
          <a:prstGeom prst="rect">
            <a:avLst/>
          </a:prstGeom>
        </p:spPr>
      </p:pic>
      <p:pic>
        <p:nvPicPr>
          <p:cNvPr id="3" name="Picture 2" descr="Chart, diagram&#10;&#10;Description automatically generated">
            <a:extLst>
              <a:ext uri="{FF2B5EF4-FFF2-40B4-BE49-F238E27FC236}">
                <a16:creationId xmlns:a16="http://schemas.microsoft.com/office/drawing/2014/main" id="{4B9034D5-497B-4C53-B1A2-7CC66FF82785}"/>
              </a:ext>
            </a:extLst>
          </p:cNvPr>
          <p:cNvPicPr>
            <a:picLocks noChangeAspect="1"/>
          </p:cNvPicPr>
          <p:nvPr/>
        </p:nvPicPr>
        <p:blipFill>
          <a:blip r:embed="rId4"/>
          <a:stretch>
            <a:fillRect/>
          </a:stretch>
        </p:blipFill>
        <p:spPr>
          <a:xfrm>
            <a:off x="1724025" y="1738312"/>
            <a:ext cx="8562299" cy="4414838"/>
          </a:xfrm>
          <a:prstGeom prst="rect">
            <a:avLst/>
          </a:prstGeom>
        </p:spPr>
      </p:pic>
    </p:spTree>
    <p:extLst>
      <p:ext uri="{BB962C8B-B14F-4D97-AF65-F5344CB8AC3E}">
        <p14:creationId xmlns:p14="http://schemas.microsoft.com/office/powerpoint/2010/main" val="3302939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A51EA3B9-D621-4472-8C9C-EB1A3DEA3E91}"/>
              </a:ext>
            </a:extLst>
          </p:cNvPr>
          <p:cNvSpPr txBox="1">
            <a:spLocks/>
          </p:cNvSpPr>
          <p:nvPr/>
        </p:nvSpPr>
        <p:spPr bwMode="auto">
          <a:xfrm>
            <a:off x="2168577" y="306330"/>
            <a:ext cx="7573630" cy="769441"/>
          </a:xfrm>
          <a:prstGeom prst="rect">
            <a:avLst/>
          </a:prstGeom>
          <a:solidFill>
            <a:srgbClr val="FFFFFF">
              <a:alpha val="40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91440" rIns="274320" bIns="0" numCol="1" anchor="b" anchorCtr="0" compatLnSpc="1">
            <a:prstTxWarp prst="textNoShape">
              <a:avLst/>
            </a:prstTxWarp>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kern="1200" baseline="0">
                <a:solidFill>
                  <a:schemeClr val="tx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defRPr/>
            </a:pPr>
            <a:r>
              <a:rPr lang="en-US" sz="4400" dirty="0">
                <a:solidFill>
                  <a:srgbClr val="CC0B2A"/>
                </a:solidFill>
              </a:rPr>
              <a:t>Graduation Initiative 2025</a:t>
            </a:r>
          </a:p>
        </p:txBody>
      </p:sp>
      <p:sp>
        <p:nvSpPr>
          <p:cNvPr id="11" name="Text Placeholder 7">
            <a:extLst>
              <a:ext uri="{FF2B5EF4-FFF2-40B4-BE49-F238E27FC236}">
                <a16:creationId xmlns:a16="http://schemas.microsoft.com/office/drawing/2014/main" id="{B72AB7B8-AF7D-4FB6-BC95-2D7046AB3C58}"/>
              </a:ext>
            </a:extLst>
          </p:cNvPr>
          <p:cNvSpPr txBox="1">
            <a:spLocks/>
          </p:cNvSpPr>
          <p:nvPr/>
        </p:nvSpPr>
        <p:spPr bwMode="auto">
          <a:xfrm>
            <a:off x="1587810" y="1017076"/>
            <a:ext cx="9483844"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182880" rIns="457200" bIns="182880" numCol="1" anchor="t" anchorCtr="0" compatLnSpc="1">
            <a:prstTxWarp prst="textNoShape">
              <a:avLst/>
            </a:prstTxWarp>
            <a:noAutofit/>
          </a:bodyPr>
          <a:lstStyle>
            <a:lvl1pPr marL="0" marR="0" indent="0" algn="l" defTabSz="1125444" rtl="0" eaLnBrk="0" fontAlgn="base" latinLnBrk="0" hangingPunct="0">
              <a:lnSpc>
                <a:spcPct val="100000"/>
              </a:lnSpc>
              <a:spcBef>
                <a:spcPct val="20000"/>
              </a:spcBef>
              <a:spcAft>
                <a:spcPct val="0"/>
              </a:spcAft>
              <a:buClr>
                <a:schemeClr val="accent1"/>
              </a:buClr>
              <a:buSzTx/>
              <a:buFont typeface="Wingdings" charset="2"/>
              <a:buNone/>
              <a:tabLst/>
              <a:defRPr sz="3400" b="1" kern="1200" baseline="0">
                <a:solidFill>
                  <a:schemeClr val="accent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buClr>
                <a:srgbClr val="677E38"/>
              </a:buClr>
              <a:defRPr/>
            </a:pPr>
            <a:r>
              <a:rPr lang="en-US" sz="2800" dirty="0">
                <a:solidFill>
                  <a:schemeClr val="tx1"/>
                </a:solidFill>
              </a:rPr>
              <a:t>Closing equity gaps and improving graduation rates</a:t>
            </a:r>
          </a:p>
        </p:txBody>
      </p:sp>
      <p:pic>
        <p:nvPicPr>
          <p:cNvPr id="13" name="Picture 12" descr="A close up of a logo&#10;&#10;Description automatically generated">
            <a:extLst>
              <a:ext uri="{FF2B5EF4-FFF2-40B4-BE49-F238E27FC236}">
                <a16:creationId xmlns:a16="http://schemas.microsoft.com/office/drawing/2014/main" id="{8F44099A-D862-49F1-9EB4-4A7DA1979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0179" y="6207245"/>
            <a:ext cx="2752350" cy="344425"/>
          </a:xfrm>
          <a:prstGeom prst="rect">
            <a:avLst/>
          </a:prstGeom>
        </p:spPr>
      </p:pic>
      <p:pic>
        <p:nvPicPr>
          <p:cNvPr id="6" name="Picture 5" descr="Graphic showing range of activities, supports, and areas of concern when attempting to close equity gaps and raise graduation rates.">
            <a:extLst>
              <a:ext uri="{FF2B5EF4-FFF2-40B4-BE49-F238E27FC236}">
                <a16:creationId xmlns:a16="http://schemas.microsoft.com/office/drawing/2014/main" id="{AF0E02A8-176B-4AFB-AA02-34A0E6BAB7B0}"/>
              </a:ext>
            </a:extLst>
          </p:cNvPr>
          <p:cNvPicPr>
            <a:picLocks noChangeAspect="1"/>
          </p:cNvPicPr>
          <p:nvPr/>
        </p:nvPicPr>
        <p:blipFill>
          <a:blip r:embed="rId3"/>
          <a:stretch>
            <a:fillRect/>
          </a:stretch>
        </p:blipFill>
        <p:spPr>
          <a:xfrm>
            <a:off x="2168577" y="2070621"/>
            <a:ext cx="7854846" cy="3855046"/>
          </a:xfrm>
          <a:prstGeom prst="rect">
            <a:avLst/>
          </a:prstGeom>
        </p:spPr>
      </p:pic>
    </p:spTree>
    <p:extLst>
      <p:ext uri="{BB962C8B-B14F-4D97-AF65-F5344CB8AC3E}">
        <p14:creationId xmlns:p14="http://schemas.microsoft.com/office/powerpoint/2010/main" val="1858893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A51EA3B9-D621-4472-8C9C-EB1A3DEA3E91}"/>
              </a:ext>
            </a:extLst>
          </p:cNvPr>
          <p:cNvSpPr txBox="1">
            <a:spLocks/>
          </p:cNvSpPr>
          <p:nvPr/>
        </p:nvSpPr>
        <p:spPr bwMode="auto">
          <a:xfrm>
            <a:off x="1834296" y="292013"/>
            <a:ext cx="8597729" cy="769441"/>
          </a:xfrm>
          <a:prstGeom prst="rect">
            <a:avLst/>
          </a:prstGeom>
          <a:solidFill>
            <a:srgbClr val="FFFFFF">
              <a:alpha val="40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91440" rIns="274320" bIns="0" numCol="1" anchor="b" anchorCtr="0" compatLnSpc="1">
            <a:prstTxWarp prst="textNoShape">
              <a:avLst/>
            </a:prstTxWarp>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kern="1200" baseline="0">
                <a:solidFill>
                  <a:schemeClr val="tx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defRPr/>
            </a:pPr>
            <a:r>
              <a:rPr lang="en-US" sz="4400" dirty="0">
                <a:solidFill>
                  <a:srgbClr val="CC0B2A"/>
                </a:solidFill>
              </a:rPr>
              <a:t>Associate Degree for Transfer</a:t>
            </a:r>
          </a:p>
        </p:txBody>
      </p:sp>
      <p:sp>
        <p:nvSpPr>
          <p:cNvPr id="11" name="Text Placeholder 7">
            <a:extLst>
              <a:ext uri="{FF2B5EF4-FFF2-40B4-BE49-F238E27FC236}">
                <a16:creationId xmlns:a16="http://schemas.microsoft.com/office/drawing/2014/main" id="{B72AB7B8-AF7D-4FB6-BC95-2D7046AB3C58}"/>
              </a:ext>
            </a:extLst>
          </p:cNvPr>
          <p:cNvSpPr txBox="1">
            <a:spLocks/>
          </p:cNvSpPr>
          <p:nvPr/>
        </p:nvSpPr>
        <p:spPr bwMode="auto">
          <a:xfrm>
            <a:off x="1834296" y="1061454"/>
            <a:ext cx="8233951"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182880" rIns="457200" bIns="182880" numCol="1" anchor="t" anchorCtr="0" compatLnSpc="1">
            <a:prstTxWarp prst="textNoShape">
              <a:avLst/>
            </a:prstTxWarp>
            <a:noAutofit/>
          </a:bodyPr>
          <a:lstStyle>
            <a:lvl1pPr marL="0" marR="0" indent="0" algn="l" defTabSz="1125444" rtl="0" eaLnBrk="0" fontAlgn="base" latinLnBrk="0" hangingPunct="0">
              <a:lnSpc>
                <a:spcPct val="100000"/>
              </a:lnSpc>
              <a:spcBef>
                <a:spcPct val="20000"/>
              </a:spcBef>
              <a:spcAft>
                <a:spcPct val="0"/>
              </a:spcAft>
              <a:buClr>
                <a:schemeClr val="accent1"/>
              </a:buClr>
              <a:buSzTx/>
              <a:buFont typeface="Wingdings" charset="2"/>
              <a:buNone/>
              <a:tabLst/>
              <a:defRPr sz="3400" b="1" kern="1200" baseline="0">
                <a:solidFill>
                  <a:schemeClr val="accent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buClr>
                <a:srgbClr val="677E38"/>
              </a:buClr>
              <a:defRPr/>
            </a:pPr>
            <a:r>
              <a:rPr lang="en-US" sz="2800" dirty="0">
                <a:solidFill>
                  <a:schemeClr val="tx1"/>
                </a:solidFill>
              </a:rPr>
              <a:t>Evidence of Student Success</a:t>
            </a:r>
          </a:p>
        </p:txBody>
      </p:sp>
      <p:pic>
        <p:nvPicPr>
          <p:cNvPr id="13" name="Picture 12" descr="A close up of a logo&#10;&#10;Description automatically generated">
            <a:extLst>
              <a:ext uri="{FF2B5EF4-FFF2-40B4-BE49-F238E27FC236}">
                <a16:creationId xmlns:a16="http://schemas.microsoft.com/office/drawing/2014/main" id="{8F44099A-D862-49F1-9EB4-4A7DA1979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9675" y="6393776"/>
            <a:ext cx="2752350" cy="344425"/>
          </a:xfrm>
          <a:prstGeom prst="rect">
            <a:avLst/>
          </a:prstGeom>
        </p:spPr>
      </p:pic>
      <p:pic>
        <p:nvPicPr>
          <p:cNvPr id="3" name="Picture 2" descr="Figure showing that students with ADTs are more likely to stay enrolled and graduate sooner than those without ADTs, two years after transfer (51% vs. 35%).">
            <a:extLst>
              <a:ext uri="{FF2B5EF4-FFF2-40B4-BE49-F238E27FC236}">
                <a16:creationId xmlns:a16="http://schemas.microsoft.com/office/drawing/2014/main" id="{0EA14BC6-B2C5-49C6-ACB6-BDE2E83EF545}"/>
              </a:ext>
            </a:extLst>
          </p:cNvPr>
          <p:cNvPicPr>
            <a:picLocks noChangeAspect="1"/>
          </p:cNvPicPr>
          <p:nvPr/>
        </p:nvPicPr>
        <p:blipFill rotWithShape="1">
          <a:blip r:embed="rId3">
            <a:extLst>
              <a:ext uri="{28A0092B-C50C-407E-A947-70E740481C1C}">
                <a14:useLocalDpi xmlns:a14="http://schemas.microsoft.com/office/drawing/2010/main" val="0"/>
              </a:ext>
            </a:extLst>
          </a:blip>
          <a:srcRect l="395" t="1840" r="670" b="1587"/>
          <a:stretch/>
        </p:blipFill>
        <p:spPr>
          <a:xfrm>
            <a:off x="763315" y="1880416"/>
            <a:ext cx="10665370" cy="4287933"/>
          </a:xfrm>
          <a:prstGeom prst="rect">
            <a:avLst/>
          </a:prstGeom>
          <a:solidFill>
            <a:schemeClr val="bg1"/>
          </a:solidFill>
          <a:ln>
            <a:solidFill>
              <a:schemeClr val="bg1"/>
            </a:solidFill>
          </a:ln>
        </p:spPr>
      </p:pic>
    </p:spTree>
    <p:extLst>
      <p:ext uri="{BB962C8B-B14F-4D97-AF65-F5344CB8AC3E}">
        <p14:creationId xmlns:p14="http://schemas.microsoft.com/office/powerpoint/2010/main" val="1370004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A51EA3B9-D621-4472-8C9C-EB1A3DEA3E91}"/>
              </a:ext>
            </a:extLst>
          </p:cNvPr>
          <p:cNvSpPr txBox="1">
            <a:spLocks/>
          </p:cNvSpPr>
          <p:nvPr/>
        </p:nvSpPr>
        <p:spPr bwMode="auto">
          <a:xfrm>
            <a:off x="1834296" y="292013"/>
            <a:ext cx="8597729" cy="769441"/>
          </a:xfrm>
          <a:prstGeom prst="rect">
            <a:avLst/>
          </a:prstGeom>
          <a:solidFill>
            <a:srgbClr val="FFFFFF">
              <a:alpha val="40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91440" rIns="274320" bIns="0" numCol="1" anchor="b" anchorCtr="0" compatLnSpc="1">
            <a:prstTxWarp prst="textNoShape">
              <a:avLst/>
            </a:prstTxWarp>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kern="1200" baseline="0">
                <a:solidFill>
                  <a:schemeClr val="tx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defRPr/>
            </a:pPr>
            <a:r>
              <a:rPr lang="en-US" sz="4400" dirty="0">
                <a:solidFill>
                  <a:srgbClr val="CC0B2A"/>
                </a:solidFill>
              </a:rPr>
              <a:t>Associate Degree for Transfer</a:t>
            </a:r>
          </a:p>
        </p:txBody>
      </p:sp>
      <p:sp>
        <p:nvSpPr>
          <p:cNvPr id="11" name="Text Placeholder 7">
            <a:extLst>
              <a:ext uri="{FF2B5EF4-FFF2-40B4-BE49-F238E27FC236}">
                <a16:creationId xmlns:a16="http://schemas.microsoft.com/office/drawing/2014/main" id="{B72AB7B8-AF7D-4FB6-BC95-2D7046AB3C58}"/>
              </a:ext>
            </a:extLst>
          </p:cNvPr>
          <p:cNvSpPr txBox="1">
            <a:spLocks/>
          </p:cNvSpPr>
          <p:nvPr/>
        </p:nvSpPr>
        <p:spPr bwMode="auto">
          <a:xfrm>
            <a:off x="1834296" y="1061454"/>
            <a:ext cx="8233951"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182880" rIns="457200" bIns="182880" numCol="1" anchor="t" anchorCtr="0" compatLnSpc="1">
            <a:prstTxWarp prst="textNoShape">
              <a:avLst/>
            </a:prstTxWarp>
            <a:noAutofit/>
          </a:bodyPr>
          <a:lstStyle>
            <a:lvl1pPr marL="0" marR="0" indent="0" algn="l" defTabSz="1125444" rtl="0" eaLnBrk="0" fontAlgn="base" latinLnBrk="0" hangingPunct="0">
              <a:lnSpc>
                <a:spcPct val="100000"/>
              </a:lnSpc>
              <a:spcBef>
                <a:spcPct val="20000"/>
              </a:spcBef>
              <a:spcAft>
                <a:spcPct val="0"/>
              </a:spcAft>
              <a:buClr>
                <a:schemeClr val="accent1"/>
              </a:buClr>
              <a:buSzTx/>
              <a:buFont typeface="Wingdings" charset="2"/>
              <a:buNone/>
              <a:tabLst/>
              <a:defRPr sz="3400" b="1" kern="1200" baseline="0">
                <a:solidFill>
                  <a:schemeClr val="accent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buClr>
                <a:srgbClr val="677E38"/>
              </a:buClr>
              <a:defRPr/>
            </a:pPr>
            <a:r>
              <a:rPr lang="en-US" sz="2400" dirty="0">
                <a:solidFill>
                  <a:schemeClr val="tx1"/>
                </a:solidFill>
              </a:rPr>
              <a:t>Progress Toward Being on the “Preferred Pathway”</a:t>
            </a:r>
          </a:p>
        </p:txBody>
      </p:sp>
      <p:pic>
        <p:nvPicPr>
          <p:cNvPr id="13" name="Picture 12" descr="A close up of a logo&#10;&#10;Description automatically generated">
            <a:extLst>
              <a:ext uri="{FF2B5EF4-FFF2-40B4-BE49-F238E27FC236}">
                <a16:creationId xmlns:a16="http://schemas.microsoft.com/office/drawing/2014/main" id="{8F44099A-D862-49F1-9EB4-4A7DA1979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9675" y="6221562"/>
            <a:ext cx="2752350" cy="344425"/>
          </a:xfrm>
          <a:prstGeom prst="rect">
            <a:avLst/>
          </a:prstGeom>
        </p:spPr>
      </p:pic>
      <p:pic>
        <p:nvPicPr>
          <p:cNvPr id="7" name="Picture 6" descr="Graph showing increasing number and proportion of transfer students to the CSU are arriving with degrees, specifically ADTs from 2000 through 2019. Now only 46% arrive without a degree of some sort where is used to be 95% or more.">
            <a:extLst>
              <a:ext uri="{FF2B5EF4-FFF2-40B4-BE49-F238E27FC236}">
                <a16:creationId xmlns:a16="http://schemas.microsoft.com/office/drawing/2014/main" id="{A19DB6E3-528D-4E6C-8F13-CC43AEEE08B7}"/>
              </a:ext>
            </a:extLst>
          </p:cNvPr>
          <p:cNvPicPr>
            <a:picLocks noChangeAspect="1"/>
          </p:cNvPicPr>
          <p:nvPr/>
        </p:nvPicPr>
        <p:blipFill>
          <a:blip r:embed="rId3"/>
          <a:stretch>
            <a:fillRect/>
          </a:stretch>
        </p:blipFill>
        <p:spPr>
          <a:xfrm>
            <a:off x="1551136" y="2140446"/>
            <a:ext cx="9089727" cy="3685926"/>
          </a:xfrm>
          <a:prstGeom prst="rect">
            <a:avLst/>
          </a:prstGeom>
          <a:ln>
            <a:solidFill>
              <a:schemeClr val="tx1"/>
            </a:solidFill>
          </a:ln>
        </p:spPr>
      </p:pic>
    </p:spTree>
    <p:extLst>
      <p:ext uri="{BB962C8B-B14F-4D97-AF65-F5344CB8AC3E}">
        <p14:creationId xmlns:p14="http://schemas.microsoft.com/office/powerpoint/2010/main" val="2660146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87241" y="423721"/>
            <a:ext cx="11359944" cy="1356864"/>
          </a:xfrm>
          <a:prstGeom prst="rect">
            <a:avLst/>
          </a:prstGeom>
        </p:spPr>
        <p:txBody>
          <a:bodyPr spcFirstLastPara="1" vert="horz" wrap="square" lIns="121890" tIns="121890" rIns="121890" bIns="121890" rtlCol="0" anchor="t" anchorCtr="0">
            <a:noAutofit/>
          </a:bodyPr>
          <a:lstStyle/>
          <a:p>
            <a:pPr algn="l"/>
            <a:r>
              <a:rPr lang="en" sz="5625" dirty="0">
                <a:solidFill>
                  <a:srgbClr val="B60717"/>
                </a:solidFill>
              </a:rPr>
              <a:t>Agenda</a:t>
            </a:r>
            <a:endParaRPr sz="5625" dirty="0">
              <a:solidFill>
                <a:srgbClr val="B60717"/>
              </a:solidFill>
            </a:endParaRPr>
          </a:p>
        </p:txBody>
      </p:sp>
      <p:sp>
        <p:nvSpPr>
          <p:cNvPr id="61" name="Google Shape;61;p14"/>
          <p:cNvSpPr txBox="1">
            <a:spLocks noGrp="1"/>
          </p:cNvSpPr>
          <p:nvPr>
            <p:ph type="body" idx="1"/>
          </p:nvPr>
        </p:nvSpPr>
        <p:spPr>
          <a:xfrm>
            <a:off x="416028" y="1780584"/>
            <a:ext cx="11359944" cy="4311050"/>
          </a:xfrm>
          <a:prstGeom prst="rect">
            <a:avLst/>
          </a:prstGeom>
        </p:spPr>
        <p:txBody>
          <a:bodyPr spcFirstLastPara="1" vert="horz" wrap="square" lIns="121890" tIns="121890" rIns="121890" bIns="121890" rtlCol="0" anchor="t" anchorCtr="0">
            <a:noAutofit/>
          </a:bodyPr>
          <a:lstStyle/>
          <a:p>
            <a:pPr>
              <a:lnSpc>
                <a:spcPct val="100000"/>
              </a:lnSpc>
              <a:buAutoNum type="romanUcPeriod"/>
            </a:pPr>
            <a:r>
              <a:rPr lang="en-US" dirty="0"/>
              <a:t>Introductions</a:t>
            </a:r>
          </a:p>
          <a:p>
            <a:pPr>
              <a:lnSpc>
                <a:spcPct val="100000"/>
              </a:lnSpc>
              <a:buAutoNum type="romanUcPeriod"/>
            </a:pPr>
            <a:r>
              <a:rPr lang="en-US" dirty="0"/>
              <a:t>All about the Program Pathways Mapper</a:t>
            </a:r>
          </a:p>
          <a:p>
            <a:pPr lvl="1">
              <a:lnSpc>
                <a:spcPct val="100000"/>
              </a:lnSpc>
              <a:spcBef>
                <a:spcPts val="0"/>
              </a:spcBef>
              <a:buAutoNum type="romanUcPeriod"/>
            </a:pPr>
            <a:r>
              <a:rPr lang="en-US" dirty="0"/>
              <a:t>Why we built it and how it works</a:t>
            </a:r>
          </a:p>
          <a:p>
            <a:pPr>
              <a:lnSpc>
                <a:spcPct val="100000"/>
              </a:lnSpc>
              <a:buAutoNum type="romanUcPeriod"/>
            </a:pPr>
            <a:r>
              <a:rPr lang="en-US" dirty="0"/>
              <a:t>Scaling up</a:t>
            </a:r>
          </a:p>
          <a:p>
            <a:pPr lvl="1">
              <a:lnSpc>
                <a:spcPct val="100000"/>
              </a:lnSpc>
              <a:spcBef>
                <a:spcPts val="0"/>
              </a:spcBef>
              <a:buAutoNum type="romanUcPeriod"/>
            </a:pPr>
            <a:r>
              <a:rPr lang="en-US" dirty="0"/>
              <a:t>UC Transfer Mapping Project</a:t>
            </a:r>
          </a:p>
          <a:p>
            <a:pPr>
              <a:lnSpc>
                <a:spcPct val="100000"/>
              </a:lnSpc>
              <a:buAutoNum type="romanUcPeriod"/>
            </a:pPr>
            <a:r>
              <a:rPr lang="en-US" dirty="0"/>
              <a:t>CSU Transfer Mapping Project</a:t>
            </a:r>
          </a:p>
          <a:p>
            <a:pPr>
              <a:lnSpc>
                <a:spcPct val="100000"/>
              </a:lnSpc>
              <a:buAutoNum type="romanUcPeriod"/>
            </a:pPr>
            <a:r>
              <a:rPr lang="en-US" dirty="0"/>
              <a:t>Impact</a:t>
            </a:r>
          </a:p>
          <a:p>
            <a:pPr>
              <a:lnSpc>
                <a:spcPct val="100000"/>
              </a:lnSpc>
              <a:buAutoNum type="romanUcPeriod"/>
            </a:pPr>
            <a:r>
              <a:rPr lang="en-US" dirty="0"/>
              <a:t>Getting involved &amp; staying in touch</a:t>
            </a:r>
          </a:p>
        </p:txBody>
      </p:sp>
      <p:sp>
        <p:nvSpPr>
          <p:cNvPr id="2" name="TextBox 1">
            <a:extLst>
              <a:ext uri="{FF2B5EF4-FFF2-40B4-BE49-F238E27FC236}">
                <a16:creationId xmlns:a16="http://schemas.microsoft.com/office/drawing/2014/main" id="{DF0A722E-6F36-4A3B-85BA-98F438E1DCD0}"/>
              </a:ext>
            </a:extLst>
          </p:cNvPr>
          <p:cNvSpPr txBox="1"/>
          <p:nvPr/>
        </p:nvSpPr>
        <p:spPr>
          <a:xfrm>
            <a:off x="11173140" y="6537150"/>
            <a:ext cx="602832" cy="861774"/>
          </a:xfrm>
          <a:prstGeom prst="rect">
            <a:avLst/>
          </a:prstGeom>
          <a:noFill/>
        </p:spPr>
        <p:txBody>
          <a:bodyPr wrap="square" rtlCol="0">
            <a:spAutoFit/>
          </a:bodyPr>
          <a:lstStyle/>
          <a:p>
            <a:r>
              <a:rPr lang="en-US" sz="2500" dirty="0"/>
              <a:t>CCH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A51EA3B9-D621-4472-8C9C-EB1A3DEA3E91}"/>
              </a:ext>
            </a:extLst>
          </p:cNvPr>
          <p:cNvSpPr txBox="1">
            <a:spLocks/>
          </p:cNvSpPr>
          <p:nvPr/>
        </p:nvSpPr>
        <p:spPr bwMode="auto">
          <a:xfrm>
            <a:off x="1834296" y="476679"/>
            <a:ext cx="8833705" cy="584775"/>
          </a:xfrm>
          <a:prstGeom prst="rect">
            <a:avLst/>
          </a:prstGeom>
          <a:solidFill>
            <a:srgbClr val="FFFFFF">
              <a:alpha val="40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91440" rIns="274320" bIns="0" numCol="1" anchor="b" anchorCtr="0" compatLnSpc="1">
            <a:prstTxWarp prst="textNoShape">
              <a:avLst/>
            </a:prstTxWarp>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kern="1200" baseline="0">
                <a:solidFill>
                  <a:schemeClr val="tx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defRPr/>
            </a:pPr>
            <a:r>
              <a:rPr lang="en-US" sz="3200" dirty="0">
                <a:solidFill>
                  <a:srgbClr val="CC0B2A"/>
                </a:solidFill>
              </a:rPr>
              <a:t>Current State of CSU Transfer Pathways</a:t>
            </a:r>
          </a:p>
        </p:txBody>
      </p:sp>
      <p:sp>
        <p:nvSpPr>
          <p:cNvPr id="11" name="Text Placeholder 7">
            <a:extLst>
              <a:ext uri="{FF2B5EF4-FFF2-40B4-BE49-F238E27FC236}">
                <a16:creationId xmlns:a16="http://schemas.microsoft.com/office/drawing/2014/main" id="{B72AB7B8-AF7D-4FB6-BC95-2D7046AB3C58}"/>
              </a:ext>
            </a:extLst>
          </p:cNvPr>
          <p:cNvSpPr txBox="1">
            <a:spLocks/>
          </p:cNvSpPr>
          <p:nvPr/>
        </p:nvSpPr>
        <p:spPr bwMode="auto">
          <a:xfrm>
            <a:off x="2168578" y="1075771"/>
            <a:ext cx="8233951"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182880" rIns="457200" bIns="182880" numCol="1" anchor="t" anchorCtr="0" compatLnSpc="1">
            <a:prstTxWarp prst="textNoShape">
              <a:avLst/>
            </a:prstTxWarp>
            <a:noAutofit/>
          </a:bodyPr>
          <a:lstStyle>
            <a:lvl1pPr marL="0" marR="0" indent="0" algn="l" defTabSz="1125444" rtl="0" eaLnBrk="0" fontAlgn="base" latinLnBrk="0" hangingPunct="0">
              <a:lnSpc>
                <a:spcPct val="100000"/>
              </a:lnSpc>
              <a:spcBef>
                <a:spcPct val="20000"/>
              </a:spcBef>
              <a:spcAft>
                <a:spcPct val="0"/>
              </a:spcAft>
              <a:buClr>
                <a:schemeClr val="accent1"/>
              </a:buClr>
              <a:buSzTx/>
              <a:buFont typeface="Wingdings" charset="2"/>
              <a:buNone/>
              <a:tabLst/>
              <a:defRPr sz="3400" b="1" kern="1200" baseline="0">
                <a:solidFill>
                  <a:schemeClr val="accent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buClr>
                <a:srgbClr val="677E38"/>
              </a:buClr>
              <a:defRPr/>
            </a:pPr>
            <a:r>
              <a:rPr lang="en-US" sz="2800" dirty="0">
                <a:solidFill>
                  <a:schemeClr val="tx1"/>
                </a:solidFill>
              </a:rPr>
              <a:t>Spoiler Alert: It is Still Confusing</a:t>
            </a:r>
          </a:p>
        </p:txBody>
      </p:sp>
      <p:pic>
        <p:nvPicPr>
          <p:cNvPr id="13" name="Picture 12" descr="A close up of a logo&#10;&#10;Description automatically generated">
            <a:extLst>
              <a:ext uri="{FF2B5EF4-FFF2-40B4-BE49-F238E27FC236}">
                <a16:creationId xmlns:a16="http://schemas.microsoft.com/office/drawing/2014/main" id="{8F44099A-D862-49F1-9EB4-4A7DA1979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0179" y="6209108"/>
            <a:ext cx="2752350" cy="344425"/>
          </a:xfrm>
          <a:prstGeom prst="rect">
            <a:avLst/>
          </a:prstGeom>
        </p:spPr>
      </p:pic>
      <p:pic>
        <p:nvPicPr>
          <p:cNvPr id="6" name="Picture 5" descr="Confused person">
            <a:extLst>
              <a:ext uri="{FF2B5EF4-FFF2-40B4-BE49-F238E27FC236}">
                <a16:creationId xmlns:a16="http://schemas.microsoft.com/office/drawing/2014/main" id="{B3894428-CB46-4E02-B3C0-3ADF7A1B5856}"/>
              </a:ext>
            </a:extLst>
          </p:cNvPr>
          <p:cNvPicPr>
            <a:picLocks noChangeAspect="1"/>
          </p:cNvPicPr>
          <p:nvPr/>
        </p:nvPicPr>
        <p:blipFill>
          <a:blip r:embed="rId3"/>
          <a:stretch>
            <a:fillRect/>
          </a:stretch>
        </p:blipFill>
        <p:spPr>
          <a:xfrm>
            <a:off x="2875934" y="1965129"/>
            <a:ext cx="6440132" cy="3817100"/>
          </a:xfrm>
          <a:prstGeom prst="rect">
            <a:avLst/>
          </a:prstGeom>
          <a:ln>
            <a:solidFill>
              <a:schemeClr val="tx1"/>
            </a:solidFill>
          </a:ln>
        </p:spPr>
      </p:pic>
    </p:spTree>
    <p:extLst>
      <p:ext uri="{BB962C8B-B14F-4D97-AF65-F5344CB8AC3E}">
        <p14:creationId xmlns:p14="http://schemas.microsoft.com/office/powerpoint/2010/main" val="1509392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descr="A series of dots and arrows showing a long and winding path for transfer students seeking information and completing tasks necessary to transfer.">
            <a:extLst>
              <a:ext uri="{FF2B5EF4-FFF2-40B4-BE49-F238E27FC236}">
                <a16:creationId xmlns:a16="http://schemas.microsoft.com/office/drawing/2014/main" id="{895D8166-BC37-4E65-9560-CCEFFAEDE6AF}"/>
              </a:ext>
            </a:extLst>
          </p:cNvPr>
          <p:cNvSpPr/>
          <p:nvPr/>
        </p:nvSpPr>
        <p:spPr>
          <a:xfrm>
            <a:off x="6096000" y="3232982"/>
            <a:ext cx="304800" cy="3048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6" name="TextBox 5" descr="A series of dots and arrows showing a long and winding path for transfer students seeking information and completing tasks necessary to transfer.">
            <a:extLst>
              <a:ext uri="{FF2B5EF4-FFF2-40B4-BE49-F238E27FC236}">
                <a16:creationId xmlns:a16="http://schemas.microsoft.com/office/drawing/2014/main" id="{4AC7C2A1-ED6F-48AA-A4E9-DB9437AF580C}"/>
              </a:ext>
            </a:extLst>
          </p:cNvPr>
          <p:cNvSpPr txBox="1"/>
          <p:nvPr/>
        </p:nvSpPr>
        <p:spPr>
          <a:xfrm>
            <a:off x="5181600" y="2581680"/>
            <a:ext cx="1828800" cy="338554"/>
          </a:xfrm>
          <a:prstGeom prst="rect">
            <a:avLst/>
          </a:prstGeom>
          <a:noFill/>
        </p:spPr>
        <p:txBody>
          <a:bodyPr wrap="square" rtlCol="0">
            <a:spAutoFit/>
          </a:bodyPr>
          <a:lstStyle/>
          <a:p>
            <a:pPr algn="ctr"/>
            <a:r>
              <a:rPr lang="en-US" sz="1600" b="1" dirty="0">
                <a:solidFill>
                  <a:srgbClr val="9B2D1F">
                    <a:lumMod val="50000"/>
                  </a:srgbClr>
                </a:solidFill>
              </a:rPr>
              <a:t>Look at ASSIST</a:t>
            </a:r>
          </a:p>
        </p:txBody>
      </p:sp>
      <p:sp>
        <p:nvSpPr>
          <p:cNvPr id="7" name="Oval 6" descr="A series of dots and arrows showing a long and winding path for transfer students seeking information and completing tasks necessary to transfer.">
            <a:extLst>
              <a:ext uri="{FF2B5EF4-FFF2-40B4-BE49-F238E27FC236}">
                <a16:creationId xmlns:a16="http://schemas.microsoft.com/office/drawing/2014/main" id="{CDE93C59-3372-43B8-B9AD-297B81AA7BBE}"/>
              </a:ext>
            </a:extLst>
          </p:cNvPr>
          <p:cNvSpPr/>
          <p:nvPr/>
        </p:nvSpPr>
        <p:spPr>
          <a:xfrm>
            <a:off x="4724400" y="2699582"/>
            <a:ext cx="304800" cy="3048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8" name="Oval 7" descr="A series of dots and arrows showing a long and winding path for transfer students seeking information and completing tasks necessary to transfer.">
            <a:extLst>
              <a:ext uri="{FF2B5EF4-FFF2-40B4-BE49-F238E27FC236}">
                <a16:creationId xmlns:a16="http://schemas.microsoft.com/office/drawing/2014/main" id="{BD7E8981-99D5-455B-B8E6-ED87BCB0C5DB}"/>
              </a:ext>
            </a:extLst>
          </p:cNvPr>
          <p:cNvSpPr/>
          <p:nvPr/>
        </p:nvSpPr>
        <p:spPr>
          <a:xfrm>
            <a:off x="3276600" y="3842582"/>
            <a:ext cx="304800" cy="304800"/>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9" name="TextBox 8" descr="A series of dots and arrows showing a long and winding path for transfer students seeking information and completing tasks necessary to transfer.">
            <a:extLst>
              <a:ext uri="{FF2B5EF4-FFF2-40B4-BE49-F238E27FC236}">
                <a16:creationId xmlns:a16="http://schemas.microsoft.com/office/drawing/2014/main" id="{D069C56A-85C8-44F2-B438-17B26FE393CF}"/>
              </a:ext>
            </a:extLst>
          </p:cNvPr>
          <p:cNvSpPr txBox="1"/>
          <p:nvPr/>
        </p:nvSpPr>
        <p:spPr>
          <a:xfrm>
            <a:off x="6324600" y="3613982"/>
            <a:ext cx="1219200" cy="830997"/>
          </a:xfrm>
          <a:prstGeom prst="rect">
            <a:avLst/>
          </a:prstGeom>
          <a:noFill/>
        </p:spPr>
        <p:txBody>
          <a:bodyPr wrap="square" rtlCol="0">
            <a:spAutoFit/>
          </a:bodyPr>
          <a:lstStyle/>
          <a:p>
            <a:pPr algn="ctr"/>
            <a:r>
              <a:rPr lang="en-US" sz="1600" b="1" dirty="0">
                <a:solidFill>
                  <a:srgbClr val="9B2D1F">
                    <a:lumMod val="50000"/>
                  </a:srgbClr>
                </a:solidFill>
              </a:rPr>
              <a:t>Look at CSU Transfer Page</a:t>
            </a:r>
          </a:p>
        </p:txBody>
      </p:sp>
      <p:sp>
        <p:nvSpPr>
          <p:cNvPr id="10" name="Oval 9" descr="A series of dots and arrows showing a long and winding path for transfer students seeking information and completing tasks necessary to transfer.">
            <a:extLst>
              <a:ext uri="{FF2B5EF4-FFF2-40B4-BE49-F238E27FC236}">
                <a16:creationId xmlns:a16="http://schemas.microsoft.com/office/drawing/2014/main" id="{23117CB4-0182-448B-975A-05E352CAF9B8}"/>
              </a:ext>
            </a:extLst>
          </p:cNvPr>
          <p:cNvSpPr/>
          <p:nvPr/>
        </p:nvSpPr>
        <p:spPr>
          <a:xfrm>
            <a:off x="7467600" y="3918782"/>
            <a:ext cx="304800" cy="3048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cxnSp>
        <p:nvCxnSpPr>
          <p:cNvPr id="11" name="Straight Arrow Connector 10" descr="A series of dots and arrows showing a long and winding path for transfer students seeking information and completing tasks necessary to transfer.">
            <a:extLst>
              <a:ext uri="{FF2B5EF4-FFF2-40B4-BE49-F238E27FC236}">
                <a16:creationId xmlns:a16="http://schemas.microsoft.com/office/drawing/2014/main" id="{5E5E7B8E-D144-42F9-9F8E-33EDAD0B9415}"/>
              </a:ext>
            </a:extLst>
          </p:cNvPr>
          <p:cNvCxnSpPr>
            <a:stCxn id="58" idx="4"/>
            <a:endCxn id="16" idx="0"/>
          </p:cNvCxnSpPr>
          <p:nvPr/>
        </p:nvCxnSpPr>
        <p:spPr>
          <a:xfrm>
            <a:off x="2209800" y="3537782"/>
            <a:ext cx="381000" cy="1524000"/>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descr="A series of dots and arrows showing a long and winding path for transfer students seeking information and completing tasks necessary to transfer.">
            <a:extLst>
              <a:ext uri="{FF2B5EF4-FFF2-40B4-BE49-F238E27FC236}">
                <a16:creationId xmlns:a16="http://schemas.microsoft.com/office/drawing/2014/main" id="{DAF58E1B-F8AE-48EF-B70E-16D57C7B9AA5}"/>
              </a:ext>
            </a:extLst>
          </p:cNvPr>
          <p:cNvCxnSpPr>
            <a:cxnSpLocks/>
          </p:cNvCxnSpPr>
          <p:nvPr/>
        </p:nvCxnSpPr>
        <p:spPr>
          <a:xfrm flipH="1">
            <a:off x="8610601" y="1687606"/>
            <a:ext cx="1295399" cy="2383265"/>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descr="A series of dots and arrows showing a long and winding path for transfer students seeking information and completing tasks necessary to transfer.">
            <a:extLst>
              <a:ext uri="{FF2B5EF4-FFF2-40B4-BE49-F238E27FC236}">
                <a16:creationId xmlns:a16="http://schemas.microsoft.com/office/drawing/2014/main" id="{DED74988-32C4-4A41-A0BB-EC090A391700}"/>
              </a:ext>
            </a:extLst>
          </p:cNvPr>
          <p:cNvCxnSpPr>
            <a:cxnSpLocks/>
            <a:stCxn id="7" idx="5"/>
            <a:endCxn id="5" idx="2"/>
          </p:cNvCxnSpPr>
          <p:nvPr/>
        </p:nvCxnSpPr>
        <p:spPr>
          <a:xfrm>
            <a:off x="4984563" y="2959745"/>
            <a:ext cx="1111437" cy="425637"/>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descr="A series of dots and arrows showing a long and winding path for transfer students seeking information and completing tasks necessary to transfer.">
            <a:extLst>
              <a:ext uri="{FF2B5EF4-FFF2-40B4-BE49-F238E27FC236}">
                <a16:creationId xmlns:a16="http://schemas.microsoft.com/office/drawing/2014/main" id="{D194958E-FD1A-4835-BC7E-6FB98ABD6991}"/>
              </a:ext>
            </a:extLst>
          </p:cNvPr>
          <p:cNvCxnSpPr>
            <a:stCxn id="5" idx="4"/>
            <a:endCxn id="25" idx="7"/>
          </p:cNvCxnSpPr>
          <p:nvPr/>
        </p:nvCxnSpPr>
        <p:spPr>
          <a:xfrm rot="5400000">
            <a:off x="5213164" y="3690182"/>
            <a:ext cx="1187637" cy="882837"/>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Oval 15" descr="A series of dots and arrows showing a long and winding path for transfer students seeking information and completing tasks necessary to transfer.">
            <a:extLst>
              <a:ext uri="{FF2B5EF4-FFF2-40B4-BE49-F238E27FC236}">
                <a16:creationId xmlns:a16="http://schemas.microsoft.com/office/drawing/2014/main" id="{59992705-DA3D-4160-8587-2B9B140C02F3}"/>
              </a:ext>
            </a:extLst>
          </p:cNvPr>
          <p:cNvSpPr/>
          <p:nvPr/>
        </p:nvSpPr>
        <p:spPr>
          <a:xfrm>
            <a:off x="2438400" y="5061782"/>
            <a:ext cx="304800" cy="304800"/>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17" name="Oval 16" descr="A series of dots and arrows showing a long and winding path for transfer students seeking information and completing tasks necessary to transfer.">
            <a:extLst>
              <a:ext uri="{FF2B5EF4-FFF2-40B4-BE49-F238E27FC236}">
                <a16:creationId xmlns:a16="http://schemas.microsoft.com/office/drawing/2014/main" id="{75B7361E-4B8F-48BC-8EF6-53A91742A15E}"/>
              </a:ext>
            </a:extLst>
          </p:cNvPr>
          <p:cNvSpPr/>
          <p:nvPr/>
        </p:nvSpPr>
        <p:spPr>
          <a:xfrm>
            <a:off x="3962400" y="5518982"/>
            <a:ext cx="304800" cy="304800"/>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18" name="Oval 17" descr="A series of dots and arrows showing a long and winding path for transfer students seeking information and completing tasks necessary to transfer.">
            <a:extLst>
              <a:ext uri="{FF2B5EF4-FFF2-40B4-BE49-F238E27FC236}">
                <a16:creationId xmlns:a16="http://schemas.microsoft.com/office/drawing/2014/main" id="{71B04EAB-E301-40CA-A52F-66705B55A9FA}"/>
              </a:ext>
            </a:extLst>
          </p:cNvPr>
          <p:cNvSpPr/>
          <p:nvPr/>
        </p:nvSpPr>
        <p:spPr>
          <a:xfrm>
            <a:off x="4876800" y="4147382"/>
            <a:ext cx="304800" cy="304800"/>
          </a:xfrm>
          <a:prstGeom prst="ellips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cxnSp>
        <p:nvCxnSpPr>
          <p:cNvPr id="20" name="Straight Arrow Connector 19" descr="A series of dots and arrows showing a long and winding path for transfer students seeking information and completing tasks necessary to transfer.">
            <a:extLst>
              <a:ext uri="{FF2B5EF4-FFF2-40B4-BE49-F238E27FC236}">
                <a16:creationId xmlns:a16="http://schemas.microsoft.com/office/drawing/2014/main" id="{763088B9-9F11-4DDA-9FF3-8802399C7836}"/>
              </a:ext>
            </a:extLst>
          </p:cNvPr>
          <p:cNvCxnSpPr>
            <a:stCxn id="17" idx="7"/>
            <a:endCxn id="18" idx="4"/>
          </p:cNvCxnSpPr>
          <p:nvPr/>
        </p:nvCxnSpPr>
        <p:spPr>
          <a:xfrm flipV="1">
            <a:off x="4222563" y="4452182"/>
            <a:ext cx="806637" cy="1111437"/>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descr="A series of dots and arrows showing a long and winding path for transfer students seeking information and completing tasks necessary to transfer.">
            <a:extLst>
              <a:ext uri="{FF2B5EF4-FFF2-40B4-BE49-F238E27FC236}">
                <a16:creationId xmlns:a16="http://schemas.microsoft.com/office/drawing/2014/main" id="{AB096A29-108D-4CB3-B7FC-9DE38AAF8B85}"/>
              </a:ext>
            </a:extLst>
          </p:cNvPr>
          <p:cNvCxnSpPr>
            <a:stCxn id="16" idx="6"/>
            <a:endCxn id="17" idx="2"/>
          </p:cNvCxnSpPr>
          <p:nvPr/>
        </p:nvCxnSpPr>
        <p:spPr>
          <a:xfrm>
            <a:off x="2743200" y="5214182"/>
            <a:ext cx="1219200" cy="457200"/>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descr="A series of dots and arrows showing a long and winding path for transfer students seeking information and completing tasks necessary to transfer.">
            <a:extLst>
              <a:ext uri="{FF2B5EF4-FFF2-40B4-BE49-F238E27FC236}">
                <a16:creationId xmlns:a16="http://schemas.microsoft.com/office/drawing/2014/main" id="{1BCF011D-3A71-44F1-A87F-C27787AE384B}"/>
              </a:ext>
            </a:extLst>
          </p:cNvPr>
          <p:cNvCxnSpPr>
            <a:stCxn id="18" idx="2"/>
            <a:endCxn id="8" idx="6"/>
          </p:cNvCxnSpPr>
          <p:nvPr/>
        </p:nvCxnSpPr>
        <p:spPr>
          <a:xfrm flipH="1" flipV="1">
            <a:off x="3581400" y="3994982"/>
            <a:ext cx="1295400" cy="304800"/>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Oval 24" descr="A series of dots and arrows showing a long and winding path for transfer students seeking information and completing tasks necessary to transfer.">
            <a:extLst>
              <a:ext uri="{FF2B5EF4-FFF2-40B4-BE49-F238E27FC236}">
                <a16:creationId xmlns:a16="http://schemas.microsoft.com/office/drawing/2014/main" id="{ABEAB0E4-1846-450C-B809-AF06A23ADA5C}"/>
              </a:ext>
            </a:extLst>
          </p:cNvPr>
          <p:cNvSpPr/>
          <p:nvPr/>
        </p:nvSpPr>
        <p:spPr>
          <a:xfrm>
            <a:off x="5105400" y="4680782"/>
            <a:ext cx="304800" cy="3048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26" name="Oval 25" descr="A series of dots and arrows showing a long and winding path for transfer students seeking information and completing tasks necessary to transfer.">
            <a:extLst>
              <a:ext uri="{FF2B5EF4-FFF2-40B4-BE49-F238E27FC236}">
                <a16:creationId xmlns:a16="http://schemas.microsoft.com/office/drawing/2014/main" id="{6E415A16-77F4-4779-86E8-FAC36D56556B}"/>
              </a:ext>
            </a:extLst>
          </p:cNvPr>
          <p:cNvSpPr/>
          <p:nvPr/>
        </p:nvSpPr>
        <p:spPr>
          <a:xfrm>
            <a:off x="5715000" y="6128582"/>
            <a:ext cx="304800" cy="3048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cxnSp>
        <p:nvCxnSpPr>
          <p:cNvPr id="27" name="Straight Arrow Connector 26" descr="A series of dots and arrows showing a long and winding path for transfer students seeking information and completing tasks necessary to transfer.">
            <a:extLst>
              <a:ext uri="{FF2B5EF4-FFF2-40B4-BE49-F238E27FC236}">
                <a16:creationId xmlns:a16="http://schemas.microsoft.com/office/drawing/2014/main" id="{86337B91-568D-47C6-9B07-625A9A68BD18}"/>
              </a:ext>
            </a:extLst>
          </p:cNvPr>
          <p:cNvCxnSpPr>
            <a:stCxn id="25" idx="4"/>
            <a:endCxn id="26" idx="0"/>
          </p:cNvCxnSpPr>
          <p:nvPr/>
        </p:nvCxnSpPr>
        <p:spPr>
          <a:xfrm>
            <a:off x="5257800" y="4985582"/>
            <a:ext cx="609600" cy="114300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Oval 27" descr="A series of dots and arrows showing a long and winding path for transfer students seeking information and completing tasks necessary to transfer.">
            <a:extLst>
              <a:ext uri="{FF2B5EF4-FFF2-40B4-BE49-F238E27FC236}">
                <a16:creationId xmlns:a16="http://schemas.microsoft.com/office/drawing/2014/main" id="{24BE29DD-17F4-44D1-95E7-8F752E41E25F}"/>
              </a:ext>
            </a:extLst>
          </p:cNvPr>
          <p:cNvSpPr/>
          <p:nvPr/>
        </p:nvSpPr>
        <p:spPr>
          <a:xfrm>
            <a:off x="7315200" y="5671382"/>
            <a:ext cx="304800" cy="3048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cxnSp>
        <p:nvCxnSpPr>
          <p:cNvPr id="29" name="Straight Arrow Connector 28" descr="A series of dots and arrows showing a long and winding path for transfer students seeking information and completing tasks necessary to transfer.">
            <a:extLst>
              <a:ext uri="{FF2B5EF4-FFF2-40B4-BE49-F238E27FC236}">
                <a16:creationId xmlns:a16="http://schemas.microsoft.com/office/drawing/2014/main" id="{928ADD7D-F842-4409-A52F-CE3C77FEC310}"/>
              </a:ext>
            </a:extLst>
          </p:cNvPr>
          <p:cNvCxnSpPr>
            <a:stCxn id="26" idx="7"/>
            <a:endCxn id="28" idx="3"/>
          </p:cNvCxnSpPr>
          <p:nvPr/>
        </p:nvCxnSpPr>
        <p:spPr>
          <a:xfrm flipV="1">
            <a:off x="5975163" y="5931545"/>
            <a:ext cx="1384674" cy="241674"/>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 name="Oval 29" descr="A series of dots and arrows showing a long and winding path for transfer students seeking information and completing tasks necessary to transfer.">
            <a:extLst>
              <a:ext uri="{FF2B5EF4-FFF2-40B4-BE49-F238E27FC236}">
                <a16:creationId xmlns:a16="http://schemas.microsoft.com/office/drawing/2014/main" id="{0B3695AD-62BB-429F-AA26-28BCBEDFAC3B}"/>
              </a:ext>
            </a:extLst>
          </p:cNvPr>
          <p:cNvSpPr/>
          <p:nvPr/>
        </p:nvSpPr>
        <p:spPr>
          <a:xfrm>
            <a:off x="6477000" y="2166182"/>
            <a:ext cx="304800" cy="3048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cxnSp>
        <p:nvCxnSpPr>
          <p:cNvPr id="31" name="Straight Arrow Connector 30" descr="A series of dots and arrows showing a long and winding path for transfer students seeking information and completing tasks necessary to transfer.">
            <a:extLst>
              <a:ext uri="{FF2B5EF4-FFF2-40B4-BE49-F238E27FC236}">
                <a16:creationId xmlns:a16="http://schemas.microsoft.com/office/drawing/2014/main" id="{1F434E9F-3A33-4990-B5F4-6E92C258D57C}"/>
              </a:ext>
            </a:extLst>
          </p:cNvPr>
          <p:cNvCxnSpPr>
            <a:stCxn id="28" idx="0"/>
            <a:endCxn id="10" idx="4"/>
          </p:cNvCxnSpPr>
          <p:nvPr/>
        </p:nvCxnSpPr>
        <p:spPr>
          <a:xfrm flipV="1">
            <a:off x="7467600" y="4223582"/>
            <a:ext cx="152400" cy="144780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2" name="Oval 31" descr="A series of dots and arrows showing a long and winding path for transfer students seeking information and completing tasks necessary to transfer.">
            <a:extLst>
              <a:ext uri="{FF2B5EF4-FFF2-40B4-BE49-F238E27FC236}">
                <a16:creationId xmlns:a16="http://schemas.microsoft.com/office/drawing/2014/main" id="{EA6787AA-D337-4D7C-B999-1F8C592B727B}"/>
              </a:ext>
            </a:extLst>
          </p:cNvPr>
          <p:cNvSpPr/>
          <p:nvPr/>
        </p:nvSpPr>
        <p:spPr>
          <a:xfrm>
            <a:off x="6629400" y="413582"/>
            <a:ext cx="304800" cy="3048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33" name="Oval 32" descr="A series of dots and arrows showing a long and winding path for transfer students seeking information and completing tasks necessary to transfer.">
            <a:extLst>
              <a:ext uri="{FF2B5EF4-FFF2-40B4-BE49-F238E27FC236}">
                <a16:creationId xmlns:a16="http://schemas.microsoft.com/office/drawing/2014/main" id="{032AB508-5226-498E-BFFB-DB59A1E05222}"/>
              </a:ext>
            </a:extLst>
          </p:cNvPr>
          <p:cNvSpPr/>
          <p:nvPr/>
        </p:nvSpPr>
        <p:spPr>
          <a:xfrm>
            <a:off x="8610600" y="413582"/>
            <a:ext cx="304800" cy="3048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sp>
        <p:nvSpPr>
          <p:cNvPr id="34" name="Oval 33" descr="A series of dots and arrows showing a long and winding path for transfer students seeking information and completing tasks necessary to transfer.">
            <a:extLst>
              <a:ext uri="{FF2B5EF4-FFF2-40B4-BE49-F238E27FC236}">
                <a16:creationId xmlns:a16="http://schemas.microsoft.com/office/drawing/2014/main" id="{6F9BE495-6348-4E2F-A6CF-6C40AE0C1B3C}"/>
              </a:ext>
            </a:extLst>
          </p:cNvPr>
          <p:cNvSpPr/>
          <p:nvPr/>
        </p:nvSpPr>
        <p:spPr>
          <a:xfrm>
            <a:off x="9906000" y="1327982"/>
            <a:ext cx="304800" cy="304800"/>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cxnSp>
        <p:nvCxnSpPr>
          <p:cNvPr id="35" name="Straight Arrow Connector 34" descr="A series of dots and arrows showing a long and winding path for transfer students seeking information and completing tasks necessary to transfer.">
            <a:extLst>
              <a:ext uri="{FF2B5EF4-FFF2-40B4-BE49-F238E27FC236}">
                <a16:creationId xmlns:a16="http://schemas.microsoft.com/office/drawing/2014/main" id="{DF0D0722-5CB0-4996-8D8F-A40186D008F2}"/>
              </a:ext>
            </a:extLst>
          </p:cNvPr>
          <p:cNvCxnSpPr>
            <a:stCxn id="30" idx="0"/>
            <a:endCxn id="32" idx="3"/>
          </p:cNvCxnSpPr>
          <p:nvPr/>
        </p:nvCxnSpPr>
        <p:spPr>
          <a:xfrm rot="5400000" flipH="1" flipV="1">
            <a:off x="5905500" y="1397646"/>
            <a:ext cx="1492437" cy="44637"/>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descr="A series of dots and arrows showing a long and winding path for transfer students seeking information and completing tasks necessary to transfer.">
            <a:extLst>
              <a:ext uri="{FF2B5EF4-FFF2-40B4-BE49-F238E27FC236}">
                <a16:creationId xmlns:a16="http://schemas.microsoft.com/office/drawing/2014/main" id="{EC1754BC-3FD1-4AE9-BB17-D62DE78D36AD}"/>
              </a:ext>
            </a:extLst>
          </p:cNvPr>
          <p:cNvCxnSpPr>
            <a:cxnSpLocks/>
            <a:stCxn id="32" idx="6"/>
            <a:endCxn id="33" idx="2"/>
          </p:cNvCxnSpPr>
          <p:nvPr/>
        </p:nvCxnSpPr>
        <p:spPr>
          <a:xfrm>
            <a:off x="6934200" y="565982"/>
            <a:ext cx="1676400" cy="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descr="A series of dots and arrows showing a long and winding path for transfer students seeking information and completing tasks necessary to transfer.">
            <a:extLst>
              <a:ext uri="{FF2B5EF4-FFF2-40B4-BE49-F238E27FC236}">
                <a16:creationId xmlns:a16="http://schemas.microsoft.com/office/drawing/2014/main" id="{A0DEC2B4-2FAE-4986-8066-ED1ABCC4977C}"/>
              </a:ext>
            </a:extLst>
          </p:cNvPr>
          <p:cNvCxnSpPr>
            <a:cxnSpLocks/>
            <a:stCxn id="33" idx="5"/>
            <a:endCxn id="34" idx="0"/>
          </p:cNvCxnSpPr>
          <p:nvPr/>
        </p:nvCxnSpPr>
        <p:spPr>
          <a:xfrm>
            <a:off x="8870763" y="673745"/>
            <a:ext cx="1187637" cy="654237"/>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Oval 37" descr="A series of dots and arrows showing a long and winding path for transfer students seeking information and completing tasks necessary to transfer.">
            <a:extLst>
              <a:ext uri="{FF2B5EF4-FFF2-40B4-BE49-F238E27FC236}">
                <a16:creationId xmlns:a16="http://schemas.microsoft.com/office/drawing/2014/main" id="{2B9D2B83-2AD5-4011-9147-B8C5D38FEB87}"/>
              </a:ext>
            </a:extLst>
          </p:cNvPr>
          <p:cNvSpPr/>
          <p:nvPr/>
        </p:nvSpPr>
        <p:spPr>
          <a:xfrm>
            <a:off x="8382000" y="4147382"/>
            <a:ext cx="304800" cy="304800"/>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cxnSp>
        <p:nvCxnSpPr>
          <p:cNvPr id="39" name="Straight Arrow Connector 38" descr="A series of dots and arrows showing a long and winding path for transfer students seeking information and completing tasks necessary to transfer.">
            <a:extLst>
              <a:ext uri="{FF2B5EF4-FFF2-40B4-BE49-F238E27FC236}">
                <a16:creationId xmlns:a16="http://schemas.microsoft.com/office/drawing/2014/main" id="{BA54AA6E-8D98-4F9E-92BF-22ACABA62ECD}"/>
              </a:ext>
            </a:extLst>
          </p:cNvPr>
          <p:cNvCxnSpPr>
            <a:stCxn id="10" idx="0"/>
            <a:endCxn id="30" idx="4"/>
          </p:cNvCxnSpPr>
          <p:nvPr/>
        </p:nvCxnSpPr>
        <p:spPr>
          <a:xfrm rot="16200000" flipV="1">
            <a:off x="6400800" y="2699582"/>
            <a:ext cx="1447800" cy="990600"/>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descr="A series of dots and arrows showing a long and winding path for transfer students seeking information and completing tasks necessary to transfer.">
            <a:extLst>
              <a:ext uri="{FF2B5EF4-FFF2-40B4-BE49-F238E27FC236}">
                <a16:creationId xmlns:a16="http://schemas.microsoft.com/office/drawing/2014/main" id="{DE77C44E-9527-427C-BA71-B085A099F89E}"/>
              </a:ext>
            </a:extLst>
          </p:cNvPr>
          <p:cNvSpPr txBox="1"/>
          <p:nvPr/>
        </p:nvSpPr>
        <p:spPr>
          <a:xfrm>
            <a:off x="4114800" y="3300252"/>
            <a:ext cx="1828800" cy="584775"/>
          </a:xfrm>
          <a:prstGeom prst="rect">
            <a:avLst/>
          </a:prstGeom>
          <a:noFill/>
        </p:spPr>
        <p:txBody>
          <a:bodyPr wrap="square" rtlCol="0">
            <a:spAutoFit/>
          </a:bodyPr>
          <a:lstStyle/>
          <a:p>
            <a:pPr algn="ctr"/>
            <a:r>
              <a:rPr lang="en-US" sz="1600" b="1" dirty="0">
                <a:solidFill>
                  <a:srgbClr val="39471D"/>
                </a:solidFill>
              </a:rPr>
              <a:t>Explore transfer campus options</a:t>
            </a:r>
          </a:p>
        </p:txBody>
      </p:sp>
      <p:sp>
        <p:nvSpPr>
          <p:cNvPr id="41" name="TextBox 40" descr="A series of dots and arrows showing a long and winding path for transfer students seeking information and completing tasks necessary to transfer.">
            <a:extLst>
              <a:ext uri="{FF2B5EF4-FFF2-40B4-BE49-F238E27FC236}">
                <a16:creationId xmlns:a16="http://schemas.microsoft.com/office/drawing/2014/main" id="{8188C9D3-59E6-4EB6-9DB6-457D08019911}"/>
              </a:ext>
            </a:extLst>
          </p:cNvPr>
          <p:cNvSpPr txBox="1"/>
          <p:nvPr/>
        </p:nvSpPr>
        <p:spPr>
          <a:xfrm>
            <a:off x="9211104" y="4008436"/>
            <a:ext cx="1295400" cy="830997"/>
          </a:xfrm>
          <a:prstGeom prst="rect">
            <a:avLst/>
          </a:prstGeom>
          <a:noFill/>
        </p:spPr>
        <p:txBody>
          <a:bodyPr wrap="square" rtlCol="0">
            <a:spAutoFit/>
          </a:bodyPr>
          <a:lstStyle/>
          <a:p>
            <a:pPr algn="ctr"/>
            <a:r>
              <a:rPr lang="en-US" sz="1600" b="1" dirty="0">
                <a:solidFill>
                  <a:schemeClr val="tx2"/>
                </a:solidFill>
              </a:rPr>
              <a:t>Complete ADT, AS or AA</a:t>
            </a:r>
          </a:p>
        </p:txBody>
      </p:sp>
      <p:sp>
        <p:nvSpPr>
          <p:cNvPr id="42" name="TextBox 41" descr="A series of dots and arrows showing a long and winding path for transfer students seeking information and completing tasks necessary to transfer.">
            <a:extLst>
              <a:ext uri="{FF2B5EF4-FFF2-40B4-BE49-F238E27FC236}">
                <a16:creationId xmlns:a16="http://schemas.microsoft.com/office/drawing/2014/main" id="{DC9D9276-A806-4F27-B9DD-60951ECC26B6}"/>
              </a:ext>
            </a:extLst>
          </p:cNvPr>
          <p:cNvSpPr txBox="1"/>
          <p:nvPr/>
        </p:nvSpPr>
        <p:spPr>
          <a:xfrm>
            <a:off x="6019800" y="6204782"/>
            <a:ext cx="2286000" cy="584775"/>
          </a:xfrm>
          <a:prstGeom prst="rect">
            <a:avLst/>
          </a:prstGeom>
          <a:noFill/>
        </p:spPr>
        <p:txBody>
          <a:bodyPr wrap="square" rtlCol="0">
            <a:spAutoFit/>
          </a:bodyPr>
          <a:lstStyle/>
          <a:p>
            <a:r>
              <a:rPr lang="en-US" sz="1600" b="1" dirty="0">
                <a:solidFill>
                  <a:srgbClr val="9B2D1F">
                    <a:lumMod val="50000"/>
                  </a:srgbClr>
                </a:solidFill>
              </a:rPr>
              <a:t>Look at Degree with a Guarantee </a:t>
            </a:r>
          </a:p>
        </p:txBody>
      </p:sp>
      <p:sp>
        <p:nvSpPr>
          <p:cNvPr id="43" name="TextBox 42" descr="A series of dots and arrows showing a long and winding path for transfer students seeking information and completing tasks necessary to transfer.">
            <a:extLst>
              <a:ext uri="{FF2B5EF4-FFF2-40B4-BE49-F238E27FC236}">
                <a16:creationId xmlns:a16="http://schemas.microsoft.com/office/drawing/2014/main" id="{477AD79F-BDBD-4130-8745-A2147695EDDC}"/>
              </a:ext>
            </a:extLst>
          </p:cNvPr>
          <p:cNvSpPr txBox="1"/>
          <p:nvPr/>
        </p:nvSpPr>
        <p:spPr>
          <a:xfrm>
            <a:off x="3733799" y="5814852"/>
            <a:ext cx="1828801" cy="338554"/>
          </a:xfrm>
          <a:prstGeom prst="rect">
            <a:avLst/>
          </a:prstGeom>
          <a:noFill/>
        </p:spPr>
        <p:txBody>
          <a:bodyPr wrap="square" rtlCol="0">
            <a:spAutoFit/>
          </a:bodyPr>
          <a:lstStyle/>
          <a:p>
            <a:r>
              <a:rPr lang="en-US" sz="1600" b="1" dirty="0">
                <a:solidFill>
                  <a:srgbClr val="39471D"/>
                </a:solidFill>
              </a:rPr>
              <a:t>Major selection</a:t>
            </a:r>
          </a:p>
        </p:txBody>
      </p:sp>
      <p:sp>
        <p:nvSpPr>
          <p:cNvPr id="45" name="TextBox 44" descr="A series of dots and arrows showing a long and winding path for transfer students seeking information and completing tasks necessary to transfer.">
            <a:extLst>
              <a:ext uri="{FF2B5EF4-FFF2-40B4-BE49-F238E27FC236}">
                <a16:creationId xmlns:a16="http://schemas.microsoft.com/office/drawing/2014/main" id="{38F13206-A1C6-47E6-B941-61A81BBD1F50}"/>
              </a:ext>
            </a:extLst>
          </p:cNvPr>
          <p:cNvSpPr txBox="1"/>
          <p:nvPr/>
        </p:nvSpPr>
        <p:spPr>
          <a:xfrm>
            <a:off x="7507849" y="774668"/>
            <a:ext cx="1219200" cy="1077218"/>
          </a:xfrm>
          <a:prstGeom prst="rect">
            <a:avLst/>
          </a:prstGeom>
          <a:noFill/>
        </p:spPr>
        <p:txBody>
          <a:bodyPr wrap="square" rtlCol="0">
            <a:spAutoFit/>
          </a:bodyPr>
          <a:lstStyle/>
          <a:p>
            <a:r>
              <a:rPr lang="en-US" sz="1600" b="1" dirty="0">
                <a:solidFill>
                  <a:srgbClr val="9B2D1F">
                    <a:lumMod val="50000"/>
                  </a:srgbClr>
                </a:solidFill>
              </a:rPr>
              <a:t>Ensure completion of lower-division GE</a:t>
            </a:r>
          </a:p>
        </p:txBody>
      </p:sp>
      <p:sp>
        <p:nvSpPr>
          <p:cNvPr id="46" name="TextBox 45" descr="A series of dots and arrows showing a long and winding path for transfer students seeking information and completing tasks necessary to transfer.">
            <a:extLst>
              <a:ext uri="{FF2B5EF4-FFF2-40B4-BE49-F238E27FC236}">
                <a16:creationId xmlns:a16="http://schemas.microsoft.com/office/drawing/2014/main" id="{C8CF9BBD-8B87-4885-839F-30450F70C63D}"/>
              </a:ext>
            </a:extLst>
          </p:cNvPr>
          <p:cNvSpPr txBox="1"/>
          <p:nvPr/>
        </p:nvSpPr>
        <p:spPr>
          <a:xfrm>
            <a:off x="7467600" y="5205252"/>
            <a:ext cx="1828800" cy="584775"/>
          </a:xfrm>
          <a:prstGeom prst="rect">
            <a:avLst/>
          </a:prstGeom>
          <a:noFill/>
        </p:spPr>
        <p:txBody>
          <a:bodyPr wrap="square" rtlCol="0">
            <a:spAutoFit/>
          </a:bodyPr>
          <a:lstStyle/>
          <a:p>
            <a:pPr algn="ctr"/>
            <a:r>
              <a:rPr lang="en-US" sz="1600" b="1" dirty="0">
                <a:solidFill>
                  <a:srgbClr val="9B2D1F">
                    <a:lumMod val="50000"/>
                  </a:srgbClr>
                </a:solidFill>
              </a:rPr>
              <a:t>Consult with an ed planner</a:t>
            </a:r>
          </a:p>
        </p:txBody>
      </p:sp>
      <p:sp>
        <p:nvSpPr>
          <p:cNvPr id="47" name="TextBox 46" descr="A series of dots and arrows showing a long and winding path for transfer students seeking information and completing tasks necessary to transfer.">
            <a:extLst>
              <a:ext uri="{FF2B5EF4-FFF2-40B4-BE49-F238E27FC236}">
                <a16:creationId xmlns:a16="http://schemas.microsoft.com/office/drawing/2014/main" id="{F5DF019B-6B74-4AC5-8869-82F9035871AF}"/>
              </a:ext>
            </a:extLst>
          </p:cNvPr>
          <p:cNvSpPr txBox="1"/>
          <p:nvPr/>
        </p:nvSpPr>
        <p:spPr>
          <a:xfrm>
            <a:off x="3778438" y="11476"/>
            <a:ext cx="2057399" cy="830997"/>
          </a:xfrm>
          <a:prstGeom prst="rect">
            <a:avLst/>
          </a:prstGeom>
          <a:noFill/>
        </p:spPr>
        <p:txBody>
          <a:bodyPr wrap="square" rtlCol="0">
            <a:spAutoFit/>
          </a:bodyPr>
          <a:lstStyle/>
          <a:p>
            <a:pPr algn="ctr"/>
            <a:r>
              <a:rPr lang="en-US" sz="1600" b="1" dirty="0">
                <a:solidFill>
                  <a:srgbClr val="39471D"/>
                </a:solidFill>
              </a:rPr>
              <a:t>Timely completion of </a:t>
            </a:r>
          </a:p>
          <a:p>
            <a:pPr algn="ctr"/>
            <a:r>
              <a:rPr lang="en-US" sz="1600" b="1" dirty="0">
                <a:solidFill>
                  <a:srgbClr val="39471D"/>
                </a:solidFill>
              </a:rPr>
              <a:t>Math &amp; English general education</a:t>
            </a:r>
          </a:p>
        </p:txBody>
      </p:sp>
      <p:sp>
        <p:nvSpPr>
          <p:cNvPr id="48" name="TextBox 47" descr="A series of dots and arrows showing a long and winding path for transfer students seeking information and completing tasks necessary to transfer.">
            <a:extLst>
              <a:ext uri="{FF2B5EF4-FFF2-40B4-BE49-F238E27FC236}">
                <a16:creationId xmlns:a16="http://schemas.microsoft.com/office/drawing/2014/main" id="{A4FAF10B-098D-4D84-99FC-7A74AE6F18DA}"/>
              </a:ext>
            </a:extLst>
          </p:cNvPr>
          <p:cNvSpPr txBox="1"/>
          <p:nvPr/>
        </p:nvSpPr>
        <p:spPr>
          <a:xfrm>
            <a:off x="5410200" y="4680782"/>
            <a:ext cx="1905000" cy="584775"/>
          </a:xfrm>
          <a:prstGeom prst="rect">
            <a:avLst/>
          </a:prstGeom>
          <a:noFill/>
        </p:spPr>
        <p:txBody>
          <a:bodyPr wrap="square" rtlCol="0">
            <a:spAutoFit/>
          </a:bodyPr>
          <a:lstStyle/>
          <a:p>
            <a:r>
              <a:rPr lang="en-US" sz="1600" b="1" dirty="0">
                <a:solidFill>
                  <a:srgbClr val="9B2D1F">
                    <a:lumMod val="50000"/>
                  </a:srgbClr>
                </a:solidFill>
              </a:rPr>
              <a:t>Steady progress in major courses</a:t>
            </a:r>
          </a:p>
        </p:txBody>
      </p:sp>
      <p:cxnSp>
        <p:nvCxnSpPr>
          <p:cNvPr id="50" name="Straight Arrow Connector 49" descr="A series of dots and arrows showing a long and winding path for transfer students seeking information and completing tasks necessary to transfer.">
            <a:extLst>
              <a:ext uri="{FF2B5EF4-FFF2-40B4-BE49-F238E27FC236}">
                <a16:creationId xmlns:a16="http://schemas.microsoft.com/office/drawing/2014/main" id="{32D50B98-4965-44CC-9E89-867928C4571A}"/>
              </a:ext>
            </a:extLst>
          </p:cNvPr>
          <p:cNvCxnSpPr>
            <a:cxnSpLocks/>
          </p:cNvCxnSpPr>
          <p:nvPr/>
        </p:nvCxnSpPr>
        <p:spPr>
          <a:xfrm flipV="1">
            <a:off x="8762999" y="3613982"/>
            <a:ext cx="1524001" cy="609600"/>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descr="A series of dots and arrows showing a long and winding path for transfer students seeking information and completing tasks necessary to transfer.">
            <a:extLst>
              <a:ext uri="{FF2B5EF4-FFF2-40B4-BE49-F238E27FC236}">
                <a16:creationId xmlns:a16="http://schemas.microsoft.com/office/drawing/2014/main" id="{4556294A-3AC9-4709-9C16-97F04E8823D3}"/>
              </a:ext>
            </a:extLst>
          </p:cNvPr>
          <p:cNvSpPr txBox="1"/>
          <p:nvPr/>
        </p:nvSpPr>
        <p:spPr>
          <a:xfrm>
            <a:off x="1152097" y="5366582"/>
            <a:ext cx="2505504" cy="830997"/>
          </a:xfrm>
          <a:prstGeom prst="rect">
            <a:avLst/>
          </a:prstGeom>
          <a:noFill/>
        </p:spPr>
        <p:txBody>
          <a:bodyPr wrap="square" rtlCol="0">
            <a:spAutoFit/>
          </a:bodyPr>
          <a:lstStyle/>
          <a:p>
            <a:r>
              <a:rPr lang="en-US" sz="1600" b="1" dirty="0">
                <a:solidFill>
                  <a:srgbClr val="39471D"/>
                </a:solidFill>
              </a:rPr>
              <a:t>Successful community college application, enrollment &amp; attendance</a:t>
            </a:r>
          </a:p>
        </p:txBody>
      </p:sp>
      <p:sp>
        <p:nvSpPr>
          <p:cNvPr id="52" name="Rectangle 51" descr="A series of dots and arrows showing a long and winding path for transfer students seeking information and completing tasks necessary to transfer.">
            <a:extLst>
              <a:ext uri="{FF2B5EF4-FFF2-40B4-BE49-F238E27FC236}">
                <a16:creationId xmlns:a16="http://schemas.microsoft.com/office/drawing/2014/main" id="{427E37AB-C925-4A96-97EB-E054D10B86B8}"/>
              </a:ext>
            </a:extLst>
          </p:cNvPr>
          <p:cNvSpPr/>
          <p:nvPr/>
        </p:nvSpPr>
        <p:spPr>
          <a:xfrm>
            <a:off x="5321966" y="1069708"/>
            <a:ext cx="1826715" cy="882518"/>
          </a:xfrm>
          <a:prstGeom prst="rect">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rPr>
              <a:t>Community College Progress</a:t>
            </a:r>
          </a:p>
        </p:txBody>
      </p:sp>
      <p:sp>
        <p:nvSpPr>
          <p:cNvPr id="54" name="Rectangle 53" descr="A series of dots and arrows showing a long and winding path for transfer students seeking information and completing tasks necessary to transfer.">
            <a:extLst>
              <a:ext uri="{FF2B5EF4-FFF2-40B4-BE49-F238E27FC236}">
                <a16:creationId xmlns:a16="http://schemas.microsoft.com/office/drawing/2014/main" id="{25B9265E-8F8A-4638-B253-142E8F2F961C}"/>
              </a:ext>
            </a:extLst>
          </p:cNvPr>
          <p:cNvSpPr/>
          <p:nvPr/>
        </p:nvSpPr>
        <p:spPr>
          <a:xfrm>
            <a:off x="8821009" y="1327982"/>
            <a:ext cx="2075591" cy="884034"/>
          </a:xfrm>
          <a:prstGeom prst="rect">
            <a:avLst/>
          </a:prstGeom>
          <a:solidFill>
            <a:schemeClr val="tx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rPr>
              <a:t>Completion of Transfer Requirements</a:t>
            </a:r>
          </a:p>
        </p:txBody>
      </p:sp>
      <p:sp>
        <p:nvSpPr>
          <p:cNvPr id="55" name="TextBox 54" descr="A series of dots and arrows showing a long and winding path for transfer students seeking information and completing tasks necessary to transfer.">
            <a:extLst>
              <a:ext uri="{FF2B5EF4-FFF2-40B4-BE49-F238E27FC236}">
                <a16:creationId xmlns:a16="http://schemas.microsoft.com/office/drawing/2014/main" id="{749DF4DE-D59D-435B-9B37-CE7F0794308A}"/>
              </a:ext>
            </a:extLst>
          </p:cNvPr>
          <p:cNvSpPr txBox="1"/>
          <p:nvPr/>
        </p:nvSpPr>
        <p:spPr>
          <a:xfrm>
            <a:off x="862756" y="2569485"/>
            <a:ext cx="1550894" cy="1200329"/>
          </a:xfrm>
          <a:prstGeom prst="rect">
            <a:avLst/>
          </a:prstGeom>
          <a:noFill/>
        </p:spPr>
        <p:txBody>
          <a:bodyPr wrap="square" rtlCol="0">
            <a:spAutoFit/>
          </a:bodyPr>
          <a:lstStyle/>
          <a:p>
            <a:r>
              <a:rPr lang="en-US" b="1" dirty="0">
                <a:solidFill>
                  <a:srgbClr val="000000"/>
                </a:solidFill>
              </a:rPr>
              <a:t>Potential Transfer Student</a:t>
            </a:r>
          </a:p>
        </p:txBody>
      </p:sp>
      <p:sp>
        <p:nvSpPr>
          <p:cNvPr id="56" name="Rectangle 55" descr="A series of dots and arrows showing a long and winding path for transfer students seeking information and completing tasks necessary to transfer.">
            <a:extLst>
              <a:ext uri="{FF2B5EF4-FFF2-40B4-BE49-F238E27FC236}">
                <a16:creationId xmlns:a16="http://schemas.microsoft.com/office/drawing/2014/main" id="{6CB354F0-9B48-40D4-A633-29BD7791D253}"/>
              </a:ext>
            </a:extLst>
          </p:cNvPr>
          <p:cNvSpPr/>
          <p:nvPr/>
        </p:nvSpPr>
        <p:spPr>
          <a:xfrm>
            <a:off x="1904999" y="972615"/>
            <a:ext cx="2133599" cy="1353697"/>
          </a:xfrm>
          <a:prstGeom prst="rect">
            <a:avLst/>
          </a:prstGeom>
          <a:solidFill>
            <a:schemeClr val="accent3">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rPr>
              <a:t>Community College Enrollment &amp; Attendance </a:t>
            </a:r>
          </a:p>
        </p:txBody>
      </p:sp>
      <p:sp>
        <p:nvSpPr>
          <p:cNvPr id="57" name="Oval 56" descr="A series of dots and arrows showing a long and winding path for transfer students seeking information and completing tasks necessary to transfer.">
            <a:extLst>
              <a:ext uri="{FF2B5EF4-FFF2-40B4-BE49-F238E27FC236}">
                <a16:creationId xmlns:a16="http://schemas.microsoft.com/office/drawing/2014/main" id="{ED9D7A3B-52B9-4477-B552-6FA202DF633B}"/>
              </a:ext>
            </a:extLst>
          </p:cNvPr>
          <p:cNvSpPr/>
          <p:nvPr/>
        </p:nvSpPr>
        <p:spPr>
          <a:xfrm>
            <a:off x="10210800" y="3232982"/>
            <a:ext cx="304800" cy="304800"/>
          </a:xfrm>
          <a:prstGeom prst="ellipse">
            <a:avLst/>
          </a:prstGeom>
          <a:solidFill>
            <a:schemeClr val="accent1">
              <a:lumMod val="60000"/>
              <a:lumOff val="40000"/>
            </a:schemeClr>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Oval 57" descr="A series of dots and arrows showing a long and winding path for transfer students seeking information and completing tasks necessary to transfer.">
            <a:extLst>
              <a:ext uri="{FF2B5EF4-FFF2-40B4-BE49-F238E27FC236}">
                <a16:creationId xmlns:a16="http://schemas.microsoft.com/office/drawing/2014/main" id="{B3A88390-92F5-4B24-8392-17D35EB14C3D}"/>
              </a:ext>
            </a:extLst>
          </p:cNvPr>
          <p:cNvSpPr/>
          <p:nvPr/>
        </p:nvSpPr>
        <p:spPr>
          <a:xfrm>
            <a:off x="2057400" y="3232982"/>
            <a:ext cx="304800" cy="304800"/>
          </a:xfrm>
          <a:prstGeom prst="ellipse">
            <a:avLst/>
          </a:prstGeom>
          <a:solidFill>
            <a:schemeClr val="accent3">
              <a:lumMod val="60000"/>
              <a:lumOff val="40000"/>
            </a:schemeClr>
          </a:solid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9" name="TextBox 58" descr="A series of dots and arrows showing a long and winding path for transfer students seeking information and completing tasks necessary to transfer.">
            <a:extLst>
              <a:ext uri="{FF2B5EF4-FFF2-40B4-BE49-F238E27FC236}">
                <a16:creationId xmlns:a16="http://schemas.microsoft.com/office/drawing/2014/main" id="{4BA52DDD-3C61-4C5B-B5B1-0418CAE7E5C6}"/>
              </a:ext>
            </a:extLst>
          </p:cNvPr>
          <p:cNvSpPr txBox="1"/>
          <p:nvPr/>
        </p:nvSpPr>
        <p:spPr>
          <a:xfrm>
            <a:off x="7889328" y="2795809"/>
            <a:ext cx="1295400" cy="338554"/>
          </a:xfrm>
          <a:prstGeom prst="rect">
            <a:avLst/>
          </a:prstGeom>
          <a:noFill/>
        </p:spPr>
        <p:txBody>
          <a:bodyPr wrap="square" rtlCol="0">
            <a:spAutoFit/>
          </a:bodyPr>
          <a:lstStyle/>
          <a:p>
            <a:r>
              <a:rPr lang="en-US" sz="1600" b="1" dirty="0">
                <a:solidFill>
                  <a:schemeClr val="tx2">
                    <a:lumMod val="75000"/>
                  </a:schemeClr>
                </a:solidFill>
              </a:rPr>
              <a:t>Apply to CSU</a:t>
            </a:r>
          </a:p>
        </p:txBody>
      </p:sp>
      <p:sp>
        <p:nvSpPr>
          <p:cNvPr id="65" name="TextBox 64" descr="A series of dots and arrows showing a long and winding path for transfer students seeking information and completing tasks necessary to transfer.">
            <a:extLst>
              <a:ext uri="{FF2B5EF4-FFF2-40B4-BE49-F238E27FC236}">
                <a16:creationId xmlns:a16="http://schemas.microsoft.com/office/drawing/2014/main" id="{7756564C-D85A-4F47-BE36-0D8DC47D1C0D}"/>
              </a:ext>
            </a:extLst>
          </p:cNvPr>
          <p:cNvSpPr txBox="1"/>
          <p:nvPr/>
        </p:nvSpPr>
        <p:spPr>
          <a:xfrm>
            <a:off x="2611836" y="4109291"/>
            <a:ext cx="1828801" cy="584775"/>
          </a:xfrm>
          <a:prstGeom prst="rect">
            <a:avLst/>
          </a:prstGeom>
          <a:noFill/>
        </p:spPr>
        <p:txBody>
          <a:bodyPr wrap="square" rtlCol="0">
            <a:spAutoFit/>
          </a:bodyPr>
          <a:lstStyle/>
          <a:p>
            <a:r>
              <a:rPr lang="en-US" sz="1600" b="1" dirty="0">
                <a:solidFill>
                  <a:srgbClr val="39471D"/>
                </a:solidFill>
              </a:rPr>
              <a:t>Enrollment in relevant courses</a:t>
            </a:r>
          </a:p>
        </p:txBody>
      </p:sp>
      <p:cxnSp>
        <p:nvCxnSpPr>
          <p:cNvPr id="67" name="Straight Arrow Connector 66" descr="A series of dots and arrows showing a long and winding path for transfer students seeking information and completing tasks necessary to transfer.">
            <a:extLst>
              <a:ext uri="{FF2B5EF4-FFF2-40B4-BE49-F238E27FC236}">
                <a16:creationId xmlns:a16="http://schemas.microsoft.com/office/drawing/2014/main" id="{0DC0C501-682A-4FC4-8675-CACB3B7CFFA8}"/>
              </a:ext>
            </a:extLst>
          </p:cNvPr>
          <p:cNvCxnSpPr>
            <a:cxnSpLocks/>
          </p:cNvCxnSpPr>
          <p:nvPr/>
        </p:nvCxnSpPr>
        <p:spPr>
          <a:xfrm>
            <a:off x="4842815" y="1226129"/>
            <a:ext cx="33983" cy="1403163"/>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3" name="TextBox 72" descr="A series of dots and arrows showing a long and winding path for transfer students seeking information and completing tasks necessary to transfer.">
            <a:extLst>
              <a:ext uri="{FF2B5EF4-FFF2-40B4-BE49-F238E27FC236}">
                <a16:creationId xmlns:a16="http://schemas.microsoft.com/office/drawing/2014/main" id="{2626A7FF-1FC0-4E22-8958-001ED12EEBCF}"/>
              </a:ext>
            </a:extLst>
          </p:cNvPr>
          <p:cNvSpPr txBox="1"/>
          <p:nvPr/>
        </p:nvSpPr>
        <p:spPr>
          <a:xfrm>
            <a:off x="5806982" y="136731"/>
            <a:ext cx="2498818" cy="338554"/>
          </a:xfrm>
          <a:prstGeom prst="rect">
            <a:avLst/>
          </a:prstGeom>
          <a:noFill/>
        </p:spPr>
        <p:txBody>
          <a:bodyPr wrap="square" rtlCol="0">
            <a:spAutoFit/>
          </a:bodyPr>
          <a:lstStyle/>
          <a:p>
            <a:pPr algn="ctr"/>
            <a:r>
              <a:rPr lang="en-US" sz="1600" b="1" dirty="0">
                <a:solidFill>
                  <a:srgbClr val="9B2D1F">
                    <a:lumMod val="50000"/>
                  </a:srgbClr>
                </a:solidFill>
              </a:rPr>
              <a:t>Look at course catalog</a:t>
            </a:r>
          </a:p>
        </p:txBody>
      </p:sp>
      <p:sp>
        <p:nvSpPr>
          <p:cNvPr id="79" name="TextBox 78" descr="A series of dots and arrows showing a long and winding path for transfer students seeking information and completing tasks necessary to transfer.">
            <a:extLst>
              <a:ext uri="{FF2B5EF4-FFF2-40B4-BE49-F238E27FC236}">
                <a16:creationId xmlns:a16="http://schemas.microsoft.com/office/drawing/2014/main" id="{2E99907E-F9BE-4A2D-A0D4-56ED1BC15830}"/>
              </a:ext>
            </a:extLst>
          </p:cNvPr>
          <p:cNvSpPr txBox="1"/>
          <p:nvPr/>
        </p:nvSpPr>
        <p:spPr>
          <a:xfrm>
            <a:off x="10506504" y="2718864"/>
            <a:ext cx="1593044" cy="830997"/>
          </a:xfrm>
          <a:prstGeom prst="rect">
            <a:avLst/>
          </a:prstGeom>
          <a:noFill/>
        </p:spPr>
        <p:txBody>
          <a:bodyPr wrap="square" rtlCol="0">
            <a:spAutoFit/>
          </a:bodyPr>
          <a:lstStyle/>
          <a:p>
            <a:r>
              <a:rPr lang="en-US" b="1" dirty="0">
                <a:solidFill>
                  <a:srgbClr val="000000"/>
                </a:solidFill>
              </a:rPr>
              <a:t>Successful Transfer</a:t>
            </a:r>
          </a:p>
        </p:txBody>
      </p:sp>
      <p:sp>
        <p:nvSpPr>
          <p:cNvPr id="80" name="TextBox 79" descr="A series of dots and arrows showing a long and winding path for transfer students seeking information and completing tasks necessary to transfer.">
            <a:extLst>
              <a:ext uri="{FF2B5EF4-FFF2-40B4-BE49-F238E27FC236}">
                <a16:creationId xmlns:a16="http://schemas.microsoft.com/office/drawing/2014/main" id="{A6353C09-CF70-4FA4-BBCF-B33C0D41A5F4}"/>
              </a:ext>
            </a:extLst>
          </p:cNvPr>
          <p:cNvSpPr txBox="1"/>
          <p:nvPr/>
        </p:nvSpPr>
        <p:spPr>
          <a:xfrm>
            <a:off x="8906714" y="184131"/>
            <a:ext cx="1295400" cy="584775"/>
          </a:xfrm>
          <a:prstGeom prst="rect">
            <a:avLst/>
          </a:prstGeom>
          <a:noFill/>
        </p:spPr>
        <p:txBody>
          <a:bodyPr wrap="square" rtlCol="0">
            <a:spAutoFit/>
          </a:bodyPr>
          <a:lstStyle/>
          <a:p>
            <a:r>
              <a:rPr lang="en-US" sz="1600" b="1" dirty="0">
                <a:solidFill>
                  <a:schemeClr val="tx2">
                    <a:lumMod val="75000"/>
                  </a:schemeClr>
                </a:solidFill>
              </a:rPr>
              <a:t>Discuss Plans with Advisor</a:t>
            </a:r>
          </a:p>
        </p:txBody>
      </p:sp>
      <p:sp>
        <p:nvSpPr>
          <p:cNvPr id="81" name="Oval 80" descr="A series of dots and arrows showing a long and winding path for transfer students seeking information and completing tasks necessary to transfer.">
            <a:extLst>
              <a:ext uri="{FF2B5EF4-FFF2-40B4-BE49-F238E27FC236}">
                <a16:creationId xmlns:a16="http://schemas.microsoft.com/office/drawing/2014/main" id="{77159A43-5E0A-4372-985D-2E6A9A92CD39}"/>
              </a:ext>
            </a:extLst>
          </p:cNvPr>
          <p:cNvSpPr/>
          <p:nvPr/>
        </p:nvSpPr>
        <p:spPr>
          <a:xfrm>
            <a:off x="4606019" y="919137"/>
            <a:ext cx="304800" cy="304800"/>
          </a:xfrm>
          <a:prstGeom prst="ellips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prstClr val="white"/>
              </a:solidFill>
            </a:endParaRPr>
          </a:p>
        </p:txBody>
      </p:sp>
      <p:cxnSp>
        <p:nvCxnSpPr>
          <p:cNvPr id="82" name="Straight Arrow Connector 81" descr="A series of dots and arrows showing a long and winding path for transfer students seeking information and completing tasks necessary to transfer.">
            <a:extLst>
              <a:ext uri="{FF2B5EF4-FFF2-40B4-BE49-F238E27FC236}">
                <a16:creationId xmlns:a16="http://schemas.microsoft.com/office/drawing/2014/main" id="{7902E146-DFD7-469F-8AD9-C1CE21151977}"/>
              </a:ext>
            </a:extLst>
          </p:cNvPr>
          <p:cNvCxnSpPr>
            <a:cxnSpLocks/>
            <a:stCxn id="8" idx="0"/>
          </p:cNvCxnSpPr>
          <p:nvPr/>
        </p:nvCxnSpPr>
        <p:spPr>
          <a:xfrm flipV="1">
            <a:off x="3429000" y="1263448"/>
            <a:ext cx="1210320" cy="2579134"/>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descr="A series of dots and arrows showing a long and winding path for transfer students seeking information and completing tasks necessary to transfer.">
            <a:extLst>
              <a:ext uri="{FF2B5EF4-FFF2-40B4-BE49-F238E27FC236}">
                <a16:creationId xmlns:a16="http://schemas.microsoft.com/office/drawing/2014/main" id="{C9590214-9C63-4AA3-B74E-6F752B96CF4C}"/>
              </a:ext>
            </a:extLst>
          </p:cNvPr>
          <p:cNvSpPr txBox="1"/>
          <p:nvPr/>
        </p:nvSpPr>
        <p:spPr>
          <a:xfrm>
            <a:off x="7878980" y="4415645"/>
            <a:ext cx="1701184" cy="830997"/>
          </a:xfrm>
          <a:prstGeom prst="rect">
            <a:avLst/>
          </a:prstGeom>
          <a:noFill/>
        </p:spPr>
        <p:txBody>
          <a:bodyPr wrap="square" rtlCol="0">
            <a:spAutoFit/>
          </a:bodyPr>
          <a:lstStyle/>
          <a:p>
            <a:pPr algn="ctr"/>
            <a:r>
              <a:rPr lang="en-US" sz="1600" b="1" dirty="0">
                <a:solidFill>
                  <a:schemeClr val="tx2"/>
                </a:solidFill>
              </a:rPr>
              <a:t>Confirm graduation/ transfer timeline</a:t>
            </a:r>
          </a:p>
        </p:txBody>
      </p:sp>
    </p:spTree>
    <p:extLst>
      <p:ext uri="{BB962C8B-B14F-4D97-AF65-F5344CB8AC3E}">
        <p14:creationId xmlns:p14="http://schemas.microsoft.com/office/powerpoint/2010/main" val="169318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6"/>
                                        </p:tgtEl>
                                      </p:cBhvr>
                                    </p:animEffect>
                                    <p:anim calcmode="lin" valueType="num">
                                      <p:cBhvr>
                                        <p:cTn id="7" dur="1000"/>
                                        <p:tgtEl>
                                          <p:spTgt spid="56"/>
                                        </p:tgtEl>
                                        <p:attrNameLst>
                                          <p:attrName>ppt_x</p:attrName>
                                        </p:attrNameLst>
                                      </p:cBhvr>
                                      <p:tavLst>
                                        <p:tav tm="0">
                                          <p:val>
                                            <p:strVal val="ppt_x"/>
                                          </p:val>
                                        </p:tav>
                                        <p:tav tm="100000">
                                          <p:val>
                                            <p:strVal val="ppt_x"/>
                                          </p:val>
                                        </p:tav>
                                      </p:tavLst>
                                    </p:anim>
                                    <p:anim calcmode="lin" valueType="num">
                                      <p:cBhvr>
                                        <p:cTn id="8" dur="1000"/>
                                        <p:tgtEl>
                                          <p:spTgt spid="56"/>
                                        </p:tgtEl>
                                        <p:attrNameLst>
                                          <p:attrName>ppt_y</p:attrName>
                                        </p:attrNameLst>
                                      </p:cBhvr>
                                      <p:tavLst>
                                        <p:tav tm="0">
                                          <p:val>
                                            <p:strVal val="ppt_y"/>
                                          </p:val>
                                        </p:tav>
                                        <p:tav tm="100000">
                                          <p:val>
                                            <p:strVal val="ppt_y+.1"/>
                                          </p:val>
                                        </p:tav>
                                      </p:tavLst>
                                    </p:anim>
                                    <p:set>
                                      <p:cBhvr>
                                        <p:cTn id="9" dur="1" fill="hold">
                                          <p:stCondLst>
                                            <p:cond delay="999"/>
                                          </p:stCondLst>
                                        </p:cTn>
                                        <p:tgtEl>
                                          <p:spTgt spid="56"/>
                                        </p:tgtEl>
                                        <p:attrNameLst>
                                          <p:attrName>style.visibility</p:attrName>
                                        </p:attrNameLst>
                                      </p:cBhvr>
                                      <p:to>
                                        <p:strVal val="hidden"/>
                                      </p:to>
                                    </p:set>
                                  </p:childTnLst>
                                </p:cTn>
                              </p:par>
                              <p:par>
                                <p:cTn id="10" presetID="6"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circle(in)">
                                      <p:cBhvr>
                                        <p:cTn id="15" dur="2000"/>
                                        <p:tgtEl>
                                          <p:spTgt spid="4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circle(in)">
                                      <p:cBhvr>
                                        <p:cTn id="21" dur="2000"/>
                                        <p:tgtEl>
                                          <p:spTgt spid="51"/>
                                        </p:tgtEl>
                                      </p:cBhvr>
                                    </p:animEffect>
                                  </p:childTnLst>
                                </p:cTn>
                              </p:par>
                              <p:par>
                                <p:cTn id="22" presetID="6" presetClass="entr" presetSubtype="16"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ircle(in)">
                                      <p:cBhvr>
                                        <p:cTn id="24" dur="2000"/>
                                        <p:tgtEl>
                                          <p:spTgt spid="2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circle(in)">
                                      <p:cBhvr>
                                        <p:cTn id="27" dur="2000"/>
                                        <p:tgtEl>
                                          <p:spTgt spid="43"/>
                                        </p:tgtEl>
                                      </p:cBhvr>
                                    </p:animEffect>
                                  </p:childTnLst>
                                </p:cTn>
                              </p:par>
                              <p:par>
                                <p:cTn id="28" presetID="6" presetClass="entr" presetSubtype="16" fill="hold"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circle(in)">
                                      <p:cBhvr>
                                        <p:cTn id="30" dur="2000"/>
                                        <p:tgtEl>
                                          <p:spTgt spid="82"/>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circle(in)">
                                      <p:cBhvr>
                                        <p:cTn id="33" dur="2000"/>
                                        <p:tgtEl>
                                          <p:spTgt spid="17"/>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circle(in)">
                                      <p:cBhvr>
                                        <p:cTn id="36" dur="2000"/>
                                        <p:tgtEl>
                                          <p:spTgt spid="65"/>
                                        </p:tgtEl>
                                      </p:cBhvr>
                                    </p:animEffect>
                                  </p:childTnLst>
                                </p:cTn>
                              </p:par>
                              <p:par>
                                <p:cTn id="37" presetID="6" presetClass="entr" presetSubtype="16"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circle(in)">
                                      <p:cBhvr>
                                        <p:cTn id="39" dur="2000"/>
                                        <p:tgtEl>
                                          <p:spTgt spid="20"/>
                                        </p:tgtEl>
                                      </p:cBhvr>
                                    </p:animEffect>
                                  </p:childTnLst>
                                </p:cTn>
                              </p:par>
                              <p:par>
                                <p:cTn id="40" presetID="6" presetClass="entr" presetSubtype="16" fill="hold"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circle(in)">
                                      <p:cBhvr>
                                        <p:cTn id="42" dur="2000"/>
                                        <p:tgtEl>
                                          <p:spTgt spid="67"/>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circle(in)">
                                      <p:cBhvr>
                                        <p:cTn id="45" dur="2000"/>
                                        <p:tgtEl>
                                          <p:spTgt spid="18"/>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81"/>
                                        </p:tgtEl>
                                        <p:attrNameLst>
                                          <p:attrName>style.visibility</p:attrName>
                                        </p:attrNameLst>
                                      </p:cBhvr>
                                      <p:to>
                                        <p:strVal val="visible"/>
                                      </p:to>
                                    </p:set>
                                    <p:animEffect transition="in" filter="circle(in)">
                                      <p:cBhvr>
                                        <p:cTn id="48" dur="2000"/>
                                        <p:tgtEl>
                                          <p:spTgt spid="81"/>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circle(in)">
                                      <p:cBhvr>
                                        <p:cTn id="51" dur="2000"/>
                                        <p:tgtEl>
                                          <p:spTgt spid="40"/>
                                        </p:tgtEl>
                                      </p:cBhvr>
                                    </p:animEffect>
                                  </p:childTnLst>
                                </p:cTn>
                              </p:par>
                              <p:par>
                                <p:cTn id="52" presetID="6"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circle(in)">
                                      <p:cBhvr>
                                        <p:cTn id="54" dur="2000"/>
                                        <p:tgtEl>
                                          <p:spTgt spid="22"/>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circle(in)">
                                      <p:cBhvr>
                                        <p:cTn id="57" dur="20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xit" presetSubtype="0" fill="hold" grpId="0" nodeType="clickEffect">
                                  <p:stCondLst>
                                    <p:cond delay="0"/>
                                  </p:stCondLst>
                                  <p:childTnLst>
                                    <p:animEffect transition="out" filter="fade">
                                      <p:cBhvr>
                                        <p:cTn id="61" dur="1000"/>
                                        <p:tgtEl>
                                          <p:spTgt spid="52"/>
                                        </p:tgtEl>
                                      </p:cBhvr>
                                    </p:animEffect>
                                    <p:anim calcmode="lin" valueType="num">
                                      <p:cBhvr>
                                        <p:cTn id="62" dur="1000"/>
                                        <p:tgtEl>
                                          <p:spTgt spid="52"/>
                                        </p:tgtEl>
                                        <p:attrNameLst>
                                          <p:attrName>ppt_x</p:attrName>
                                        </p:attrNameLst>
                                      </p:cBhvr>
                                      <p:tavLst>
                                        <p:tav tm="0">
                                          <p:val>
                                            <p:strVal val="ppt_x"/>
                                          </p:val>
                                        </p:tav>
                                        <p:tav tm="100000">
                                          <p:val>
                                            <p:strVal val="ppt_x"/>
                                          </p:val>
                                        </p:tav>
                                      </p:tavLst>
                                    </p:anim>
                                    <p:anim calcmode="lin" valueType="num">
                                      <p:cBhvr>
                                        <p:cTn id="63" dur="1000"/>
                                        <p:tgtEl>
                                          <p:spTgt spid="52"/>
                                        </p:tgtEl>
                                        <p:attrNameLst>
                                          <p:attrName>ppt_y</p:attrName>
                                        </p:attrNameLst>
                                      </p:cBhvr>
                                      <p:tavLst>
                                        <p:tav tm="0">
                                          <p:val>
                                            <p:strVal val="ppt_y"/>
                                          </p:val>
                                        </p:tav>
                                        <p:tav tm="100000">
                                          <p:val>
                                            <p:strVal val="ppt_y+.1"/>
                                          </p:val>
                                        </p:tav>
                                      </p:tavLst>
                                    </p:anim>
                                    <p:set>
                                      <p:cBhvr>
                                        <p:cTn id="64" dur="1" fill="hold">
                                          <p:stCondLst>
                                            <p:cond delay="999"/>
                                          </p:stCondLst>
                                        </p:cTn>
                                        <p:tgtEl>
                                          <p:spTgt spid="52"/>
                                        </p:tgtEl>
                                        <p:attrNameLst>
                                          <p:attrName>style.visibility</p:attrName>
                                        </p:attrNameLst>
                                      </p:cBhvr>
                                      <p:to>
                                        <p:strVal val="hidden"/>
                                      </p:to>
                                    </p:set>
                                  </p:childTnLst>
                                </p:cTn>
                              </p:par>
                              <p:par>
                                <p:cTn id="65" presetID="6" presetClass="entr" presetSubtype="16" fill="hold" grpId="0" nodeType="with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circle(in)">
                                      <p:cBhvr>
                                        <p:cTn id="67" dur="2000"/>
                                        <p:tgtEl>
                                          <p:spTgt spid="7"/>
                                        </p:tgtEl>
                                      </p:cBhvr>
                                    </p:animEffect>
                                  </p:childTnLst>
                                </p:cTn>
                              </p:par>
                              <p:par>
                                <p:cTn id="68" presetID="6" presetClass="entr" presetSubtype="16"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circle(in)">
                                      <p:cBhvr>
                                        <p:cTn id="70" dur="2000"/>
                                        <p:tgtEl>
                                          <p:spTgt spid="14"/>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circle(in)">
                                      <p:cBhvr>
                                        <p:cTn id="73" dur="2000"/>
                                        <p:tgtEl>
                                          <p:spTgt spid="5"/>
                                        </p:tgtEl>
                                      </p:cBhvr>
                                    </p:animEffect>
                                  </p:childTnLst>
                                </p:cTn>
                              </p:par>
                              <p:par>
                                <p:cTn id="74" presetID="6" presetClass="entr" presetSubtype="16" fill="hold" nodeType="with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circle(in)">
                                      <p:cBhvr>
                                        <p:cTn id="76" dur="2000"/>
                                        <p:tgtEl>
                                          <p:spTgt spid="15"/>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circle(in)">
                                      <p:cBhvr>
                                        <p:cTn id="79" dur="2000"/>
                                        <p:tgtEl>
                                          <p:spTgt spid="25"/>
                                        </p:tgtEl>
                                      </p:cBhvr>
                                    </p:animEffect>
                                  </p:childTnLst>
                                </p:cTn>
                              </p:par>
                              <p:par>
                                <p:cTn id="80" presetID="6" presetClass="entr" presetSubtype="16" fill="hold"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circle(in)">
                                      <p:cBhvr>
                                        <p:cTn id="82" dur="2000"/>
                                        <p:tgtEl>
                                          <p:spTgt spid="27"/>
                                        </p:tgtEl>
                                      </p:cBhvr>
                                    </p:animEffect>
                                  </p:childTnLst>
                                </p:cTn>
                              </p:par>
                              <p:par>
                                <p:cTn id="83" presetID="6" presetClass="entr" presetSubtype="16"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circle(in)">
                                      <p:cBhvr>
                                        <p:cTn id="85" dur="2000"/>
                                        <p:tgtEl>
                                          <p:spTgt spid="26"/>
                                        </p:tgtEl>
                                      </p:cBhvr>
                                    </p:animEffect>
                                  </p:childTnLst>
                                </p:cTn>
                              </p:par>
                              <p:par>
                                <p:cTn id="86" presetID="6" presetClass="entr" presetSubtype="16" fill="hold" nodeType="with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circle(in)">
                                      <p:cBhvr>
                                        <p:cTn id="88" dur="2000"/>
                                        <p:tgtEl>
                                          <p:spTgt spid="29"/>
                                        </p:tgtEl>
                                      </p:cBhvr>
                                    </p:animEffect>
                                  </p:childTnLst>
                                </p:cTn>
                              </p:par>
                              <p:par>
                                <p:cTn id="89" presetID="6" presetClass="entr" presetSubtype="16"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circle(in)">
                                      <p:cBhvr>
                                        <p:cTn id="91" dur="2000"/>
                                        <p:tgtEl>
                                          <p:spTgt spid="46"/>
                                        </p:tgtEl>
                                      </p:cBhvr>
                                    </p:animEffect>
                                  </p:childTnLst>
                                </p:cTn>
                              </p:par>
                              <p:par>
                                <p:cTn id="92" presetID="6" presetClass="entr" presetSubtype="16" fill="hold" grpId="0"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circle(in)">
                                      <p:cBhvr>
                                        <p:cTn id="94" dur="2000"/>
                                        <p:tgtEl>
                                          <p:spTgt spid="28"/>
                                        </p:tgtEl>
                                      </p:cBhvr>
                                    </p:animEffect>
                                  </p:childTnLst>
                                </p:cTn>
                              </p:par>
                              <p:par>
                                <p:cTn id="95" presetID="6" presetClass="entr" presetSubtype="16" fill="hold" nodeType="with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circle(in)">
                                      <p:cBhvr>
                                        <p:cTn id="97" dur="2000"/>
                                        <p:tgtEl>
                                          <p:spTgt spid="31"/>
                                        </p:tgtEl>
                                      </p:cBhvr>
                                    </p:animEffect>
                                  </p:childTnLst>
                                </p:cTn>
                              </p:par>
                              <p:par>
                                <p:cTn id="98" presetID="6" presetClass="entr" presetSubtype="16" fill="hold" grpId="0" nodeType="withEffect">
                                  <p:stCondLst>
                                    <p:cond delay="0"/>
                                  </p:stCondLst>
                                  <p:childTnLst>
                                    <p:set>
                                      <p:cBhvr>
                                        <p:cTn id="99" dur="1" fill="hold">
                                          <p:stCondLst>
                                            <p:cond delay="0"/>
                                          </p:stCondLst>
                                        </p:cTn>
                                        <p:tgtEl>
                                          <p:spTgt spid="10"/>
                                        </p:tgtEl>
                                        <p:attrNameLst>
                                          <p:attrName>style.visibility</p:attrName>
                                        </p:attrNameLst>
                                      </p:cBhvr>
                                      <p:to>
                                        <p:strVal val="visible"/>
                                      </p:to>
                                    </p:set>
                                    <p:animEffect transition="in" filter="circle(in)">
                                      <p:cBhvr>
                                        <p:cTn id="100" dur="2000"/>
                                        <p:tgtEl>
                                          <p:spTgt spid="10"/>
                                        </p:tgtEl>
                                      </p:cBhvr>
                                    </p:animEffect>
                                  </p:childTnLst>
                                </p:cTn>
                              </p:par>
                              <p:par>
                                <p:cTn id="101" presetID="6" presetClass="entr" presetSubtype="16" fill="hold"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circle(in)">
                                      <p:cBhvr>
                                        <p:cTn id="103" dur="2000"/>
                                        <p:tgtEl>
                                          <p:spTgt spid="39"/>
                                        </p:tgtEl>
                                      </p:cBhvr>
                                    </p:animEffect>
                                  </p:childTnLst>
                                </p:cTn>
                              </p:par>
                              <p:par>
                                <p:cTn id="104" presetID="6" presetClass="entr" presetSubtype="16" fill="hold" grpId="0" nodeType="with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circle(in)">
                                      <p:cBhvr>
                                        <p:cTn id="106" dur="2000"/>
                                        <p:tgtEl>
                                          <p:spTgt spid="30"/>
                                        </p:tgtEl>
                                      </p:cBhvr>
                                    </p:animEffect>
                                  </p:childTnLst>
                                </p:cTn>
                              </p:par>
                              <p:par>
                                <p:cTn id="107" presetID="6" presetClass="entr" presetSubtype="16" fill="hold" nodeType="with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circle(in)">
                                      <p:cBhvr>
                                        <p:cTn id="109" dur="2000"/>
                                        <p:tgtEl>
                                          <p:spTgt spid="35"/>
                                        </p:tgtEl>
                                      </p:cBhvr>
                                    </p:animEffect>
                                  </p:childTnLst>
                                </p:cTn>
                              </p:par>
                              <p:par>
                                <p:cTn id="110" presetID="6" presetClass="entr" presetSubtype="16" fill="hold" grpId="0" nodeType="with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circle(in)">
                                      <p:cBhvr>
                                        <p:cTn id="112" dur="2000"/>
                                        <p:tgtEl>
                                          <p:spTgt spid="32"/>
                                        </p:tgtEl>
                                      </p:cBhvr>
                                    </p:animEffect>
                                  </p:childTnLst>
                                </p:cTn>
                              </p:par>
                              <p:par>
                                <p:cTn id="113" presetID="6" presetClass="entr" presetSubtype="16" fill="hold" nodeType="with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circle(in)">
                                      <p:cBhvr>
                                        <p:cTn id="115" dur="2000"/>
                                        <p:tgtEl>
                                          <p:spTgt spid="36"/>
                                        </p:tgtEl>
                                      </p:cBhvr>
                                    </p:animEffect>
                                  </p:childTnLst>
                                </p:cTn>
                              </p:par>
                              <p:par>
                                <p:cTn id="116" presetID="6" presetClass="entr" presetSubtype="16" fill="hold" grpId="0" nodeType="with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circle(in)">
                                      <p:cBhvr>
                                        <p:cTn id="118" dur="2000"/>
                                        <p:tgtEl>
                                          <p:spTgt spid="33"/>
                                        </p:tgtEl>
                                      </p:cBhvr>
                                    </p:animEffect>
                                  </p:childTnLst>
                                </p:cTn>
                              </p:par>
                              <p:par>
                                <p:cTn id="119" presetID="6" presetClass="entr" presetSubtype="16" fill="hold" grpId="0"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circle(in)">
                                      <p:cBhvr>
                                        <p:cTn id="121" dur="2000"/>
                                        <p:tgtEl>
                                          <p:spTgt spid="45"/>
                                        </p:tgtEl>
                                      </p:cBhvr>
                                    </p:animEffect>
                                  </p:childTnLst>
                                </p:cTn>
                              </p:par>
                              <p:par>
                                <p:cTn id="122" presetID="6" presetClass="entr" presetSubtype="16"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circle(in)">
                                      <p:cBhvr>
                                        <p:cTn id="124" dur="2000"/>
                                        <p:tgtEl>
                                          <p:spTgt spid="9"/>
                                        </p:tgtEl>
                                      </p:cBhvr>
                                    </p:animEffect>
                                  </p:childTnLst>
                                </p:cTn>
                              </p:par>
                              <p:par>
                                <p:cTn id="125" presetID="6"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circle(in)">
                                      <p:cBhvr>
                                        <p:cTn id="127" dur="2000"/>
                                        <p:tgtEl>
                                          <p:spTgt spid="42"/>
                                        </p:tgtEl>
                                      </p:cBhvr>
                                    </p:animEffect>
                                  </p:childTnLst>
                                </p:cTn>
                              </p:par>
                              <p:par>
                                <p:cTn id="128" presetID="6" presetClass="entr" presetSubtype="16" fill="hold" grpId="0" nodeType="with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circle(in)">
                                      <p:cBhvr>
                                        <p:cTn id="130" dur="2000"/>
                                        <p:tgtEl>
                                          <p:spTgt spid="48"/>
                                        </p:tgtEl>
                                      </p:cBhvr>
                                    </p:animEffect>
                                  </p:childTnLst>
                                </p:cTn>
                              </p:par>
                              <p:par>
                                <p:cTn id="131" presetID="6" presetClass="entr" presetSubtype="16" fill="hold" grpId="0" nodeType="withEffect">
                                  <p:stCondLst>
                                    <p:cond delay="0"/>
                                  </p:stCondLst>
                                  <p:childTnLst>
                                    <p:set>
                                      <p:cBhvr>
                                        <p:cTn id="132" dur="1" fill="hold">
                                          <p:stCondLst>
                                            <p:cond delay="0"/>
                                          </p:stCondLst>
                                        </p:cTn>
                                        <p:tgtEl>
                                          <p:spTgt spid="73"/>
                                        </p:tgtEl>
                                        <p:attrNameLst>
                                          <p:attrName>style.visibility</p:attrName>
                                        </p:attrNameLst>
                                      </p:cBhvr>
                                      <p:to>
                                        <p:strVal val="visible"/>
                                      </p:to>
                                    </p:set>
                                    <p:animEffect transition="in" filter="circle(in)">
                                      <p:cBhvr>
                                        <p:cTn id="133" dur="2000"/>
                                        <p:tgtEl>
                                          <p:spTgt spid="73"/>
                                        </p:tgtEl>
                                      </p:cBhvr>
                                    </p:animEffect>
                                  </p:childTnLst>
                                </p:cTn>
                              </p:par>
                              <p:par>
                                <p:cTn id="134" presetID="6" presetClass="entr" presetSubtype="16" fill="hold" grpId="0" nodeType="withEffect">
                                  <p:stCondLst>
                                    <p:cond delay="0"/>
                                  </p:stCondLst>
                                  <p:childTnLst>
                                    <p:set>
                                      <p:cBhvr>
                                        <p:cTn id="135" dur="1" fill="hold">
                                          <p:stCondLst>
                                            <p:cond delay="0"/>
                                          </p:stCondLst>
                                        </p:cTn>
                                        <p:tgtEl>
                                          <p:spTgt spid="6"/>
                                        </p:tgtEl>
                                        <p:attrNameLst>
                                          <p:attrName>style.visibility</p:attrName>
                                        </p:attrNameLst>
                                      </p:cBhvr>
                                      <p:to>
                                        <p:strVal val="visible"/>
                                      </p:to>
                                    </p:set>
                                    <p:animEffect transition="in" filter="circle(in)">
                                      <p:cBhvr>
                                        <p:cTn id="136" dur="2000"/>
                                        <p:tgtEl>
                                          <p:spTgt spid="6"/>
                                        </p:tgtEl>
                                      </p:cBhvr>
                                    </p:animEffect>
                                  </p:childTnLst>
                                </p:cTn>
                              </p:par>
                            </p:childTnLst>
                          </p:cTn>
                        </p:par>
                      </p:childTnLst>
                    </p:cTn>
                  </p:par>
                  <p:par>
                    <p:cTn id="137" fill="hold">
                      <p:stCondLst>
                        <p:cond delay="indefinite"/>
                      </p:stCondLst>
                      <p:childTnLst>
                        <p:par>
                          <p:cTn id="138" fill="hold">
                            <p:stCondLst>
                              <p:cond delay="0"/>
                            </p:stCondLst>
                            <p:childTnLst>
                              <p:par>
                                <p:cTn id="139" presetID="42" presetClass="exit" presetSubtype="0" fill="hold" grpId="0" nodeType="clickEffect">
                                  <p:stCondLst>
                                    <p:cond delay="0"/>
                                  </p:stCondLst>
                                  <p:childTnLst>
                                    <p:animEffect transition="out" filter="fade">
                                      <p:cBhvr>
                                        <p:cTn id="140" dur="1000"/>
                                        <p:tgtEl>
                                          <p:spTgt spid="54"/>
                                        </p:tgtEl>
                                      </p:cBhvr>
                                    </p:animEffect>
                                    <p:anim calcmode="lin" valueType="num">
                                      <p:cBhvr>
                                        <p:cTn id="141" dur="1000"/>
                                        <p:tgtEl>
                                          <p:spTgt spid="54"/>
                                        </p:tgtEl>
                                        <p:attrNameLst>
                                          <p:attrName>ppt_x</p:attrName>
                                        </p:attrNameLst>
                                      </p:cBhvr>
                                      <p:tavLst>
                                        <p:tav tm="0">
                                          <p:val>
                                            <p:strVal val="ppt_x"/>
                                          </p:val>
                                        </p:tav>
                                        <p:tav tm="100000">
                                          <p:val>
                                            <p:strVal val="ppt_x"/>
                                          </p:val>
                                        </p:tav>
                                      </p:tavLst>
                                    </p:anim>
                                    <p:anim calcmode="lin" valueType="num">
                                      <p:cBhvr>
                                        <p:cTn id="142" dur="1000"/>
                                        <p:tgtEl>
                                          <p:spTgt spid="54"/>
                                        </p:tgtEl>
                                        <p:attrNameLst>
                                          <p:attrName>ppt_y</p:attrName>
                                        </p:attrNameLst>
                                      </p:cBhvr>
                                      <p:tavLst>
                                        <p:tav tm="0">
                                          <p:val>
                                            <p:strVal val="ppt_y"/>
                                          </p:val>
                                        </p:tav>
                                        <p:tav tm="100000">
                                          <p:val>
                                            <p:strVal val="ppt_y+.1"/>
                                          </p:val>
                                        </p:tav>
                                      </p:tavLst>
                                    </p:anim>
                                    <p:set>
                                      <p:cBhvr>
                                        <p:cTn id="143" dur="1" fill="hold">
                                          <p:stCondLst>
                                            <p:cond delay="999"/>
                                          </p:stCondLst>
                                        </p:cTn>
                                        <p:tgtEl>
                                          <p:spTgt spid="54"/>
                                        </p:tgtEl>
                                        <p:attrNameLst>
                                          <p:attrName>style.visibility</p:attrName>
                                        </p:attrNameLst>
                                      </p:cBhvr>
                                      <p:to>
                                        <p:strVal val="hidden"/>
                                      </p:to>
                                    </p:set>
                                  </p:childTnLst>
                                </p:cTn>
                              </p:par>
                              <p:par>
                                <p:cTn id="144" presetID="6" presetClass="entr" presetSubtype="16" fill="hold" nodeType="withEffect">
                                  <p:stCondLst>
                                    <p:cond delay="0"/>
                                  </p:stCondLst>
                                  <p:childTnLst>
                                    <p:set>
                                      <p:cBhvr>
                                        <p:cTn id="145" dur="1" fill="hold">
                                          <p:stCondLst>
                                            <p:cond delay="0"/>
                                          </p:stCondLst>
                                        </p:cTn>
                                        <p:tgtEl>
                                          <p:spTgt spid="37"/>
                                        </p:tgtEl>
                                        <p:attrNameLst>
                                          <p:attrName>style.visibility</p:attrName>
                                        </p:attrNameLst>
                                      </p:cBhvr>
                                      <p:to>
                                        <p:strVal val="visible"/>
                                      </p:to>
                                    </p:set>
                                    <p:animEffect transition="in" filter="circle(in)">
                                      <p:cBhvr>
                                        <p:cTn id="146" dur="2000"/>
                                        <p:tgtEl>
                                          <p:spTgt spid="37"/>
                                        </p:tgtEl>
                                      </p:cBhvr>
                                    </p:animEffect>
                                  </p:childTnLst>
                                </p:cTn>
                              </p:par>
                              <p:par>
                                <p:cTn id="147" presetID="6" presetClass="entr" presetSubtype="16" fill="hold" grpId="0" nodeType="with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circle(in)">
                                      <p:cBhvr>
                                        <p:cTn id="149" dur="2000"/>
                                        <p:tgtEl>
                                          <p:spTgt spid="34"/>
                                        </p:tgtEl>
                                      </p:cBhvr>
                                    </p:animEffect>
                                  </p:childTnLst>
                                </p:cTn>
                              </p:par>
                              <p:par>
                                <p:cTn id="150" presetID="6" presetClass="entr" presetSubtype="16" fill="hold" nodeType="withEffect">
                                  <p:stCondLst>
                                    <p:cond delay="0"/>
                                  </p:stCondLst>
                                  <p:childTnLst>
                                    <p:set>
                                      <p:cBhvr>
                                        <p:cTn id="151" dur="1" fill="hold">
                                          <p:stCondLst>
                                            <p:cond delay="0"/>
                                          </p:stCondLst>
                                        </p:cTn>
                                        <p:tgtEl>
                                          <p:spTgt spid="12"/>
                                        </p:tgtEl>
                                        <p:attrNameLst>
                                          <p:attrName>style.visibility</p:attrName>
                                        </p:attrNameLst>
                                      </p:cBhvr>
                                      <p:to>
                                        <p:strVal val="visible"/>
                                      </p:to>
                                    </p:set>
                                    <p:animEffect transition="in" filter="circle(in)">
                                      <p:cBhvr>
                                        <p:cTn id="152" dur="2000"/>
                                        <p:tgtEl>
                                          <p:spTgt spid="12"/>
                                        </p:tgtEl>
                                      </p:cBhvr>
                                    </p:animEffect>
                                  </p:childTnLst>
                                </p:cTn>
                              </p:par>
                              <p:par>
                                <p:cTn id="153" presetID="6" presetClass="entr" presetSubtype="16" fill="hold" grpId="0" nodeType="withEffect">
                                  <p:stCondLst>
                                    <p:cond delay="0"/>
                                  </p:stCondLst>
                                  <p:childTnLst>
                                    <p:set>
                                      <p:cBhvr>
                                        <p:cTn id="154" dur="1" fill="hold">
                                          <p:stCondLst>
                                            <p:cond delay="0"/>
                                          </p:stCondLst>
                                        </p:cTn>
                                        <p:tgtEl>
                                          <p:spTgt spid="38"/>
                                        </p:tgtEl>
                                        <p:attrNameLst>
                                          <p:attrName>style.visibility</p:attrName>
                                        </p:attrNameLst>
                                      </p:cBhvr>
                                      <p:to>
                                        <p:strVal val="visible"/>
                                      </p:to>
                                    </p:set>
                                    <p:animEffect transition="in" filter="circle(in)">
                                      <p:cBhvr>
                                        <p:cTn id="155" dur="2000"/>
                                        <p:tgtEl>
                                          <p:spTgt spid="38"/>
                                        </p:tgtEl>
                                      </p:cBhvr>
                                    </p:animEffect>
                                  </p:childTnLst>
                                </p:cTn>
                              </p:par>
                              <p:par>
                                <p:cTn id="156" presetID="6" presetClass="entr" presetSubtype="16" fill="hold" nodeType="withEffect">
                                  <p:stCondLst>
                                    <p:cond delay="0"/>
                                  </p:stCondLst>
                                  <p:childTnLst>
                                    <p:set>
                                      <p:cBhvr>
                                        <p:cTn id="157" dur="1" fill="hold">
                                          <p:stCondLst>
                                            <p:cond delay="0"/>
                                          </p:stCondLst>
                                        </p:cTn>
                                        <p:tgtEl>
                                          <p:spTgt spid="50"/>
                                        </p:tgtEl>
                                        <p:attrNameLst>
                                          <p:attrName>style.visibility</p:attrName>
                                        </p:attrNameLst>
                                      </p:cBhvr>
                                      <p:to>
                                        <p:strVal val="visible"/>
                                      </p:to>
                                    </p:set>
                                    <p:animEffect transition="in" filter="circle(in)">
                                      <p:cBhvr>
                                        <p:cTn id="158" dur="2000"/>
                                        <p:tgtEl>
                                          <p:spTgt spid="50"/>
                                        </p:tgtEl>
                                      </p:cBhvr>
                                    </p:animEffect>
                                  </p:childTnLst>
                                </p:cTn>
                              </p:par>
                              <p:par>
                                <p:cTn id="159" presetID="6" presetClass="entr" presetSubtype="16" fill="hold" grpId="0" nodeType="withEffect">
                                  <p:stCondLst>
                                    <p:cond delay="0"/>
                                  </p:stCondLst>
                                  <p:childTnLst>
                                    <p:set>
                                      <p:cBhvr>
                                        <p:cTn id="160" dur="1" fill="hold">
                                          <p:stCondLst>
                                            <p:cond delay="0"/>
                                          </p:stCondLst>
                                        </p:cTn>
                                        <p:tgtEl>
                                          <p:spTgt spid="41"/>
                                        </p:tgtEl>
                                        <p:attrNameLst>
                                          <p:attrName>style.visibility</p:attrName>
                                        </p:attrNameLst>
                                      </p:cBhvr>
                                      <p:to>
                                        <p:strVal val="visible"/>
                                      </p:to>
                                    </p:set>
                                    <p:animEffect transition="in" filter="circle(in)">
                                      <p:cBhvr>
                                        <p:cTn id="161" dur="2000"/>
                                        <p:tgtEl>
                                          <p:spTgt spid="41"/>
                                        </p:tgtEl>
                                      </p:cBhvr>
                                    </p:animEffect>
                                  </p:childTnLst>
                                </p:cTn>
                              </p:par>
                              <p:par>
                                <p:cTn id="162" presetID="6" presetClass="entr" presetSubtype="16" fill="hold" grpId="0" nodeType="withEffect">
                                  <p:stCondLst>
                                    <p:cond delay="0"/>
                                  </p:stCondLst>
                                  <p:childTnLst>
                                    <p:set>
                                      <p:cBhvr>
                                        <p:cTn id="163" dur="1" fill="hold">
                                          <p:stCondLst>
                                            <p:cond delay="0"/>
                                          </p:stCondLst>
                                        </p:cTn>
                                        <p:tgtEl>
                                          <p:spTgt spid="59"/>
                                        </p:tgtEl>
                                        <p:attrNameLst>
                                          <p:attrName>style.visibility</p:attrName>
                                        </p:attrNameLst>
                                      </p:cBhvr>
                                      <p:to>
                                        <p:strVal val="visible"/>
                                      </p:to>
                                    </p:set>
                                    <p:animEffect transition="in" filter="circle(in)">
                                      <p:cBhvr>
                                        <p:cTn id="164" dur="2000"/>
                                        <p:tgtEl>
                                          <p:spTgt spid="59"/>
                                        </p:tgtEl>
                                      </p:cBhvr>
                                    </p:animEffect>
                                  </p:childTnLst>
                                </p:cTn>
                              </p:par>
                              <p:par>
                                <p:cTn id="165" presetID="6" presetClass="entr" presetSubtype="16" fill="hold" grpId="0" nodeType="withEffect">
                                  <p:stCondLst>
                                    <p:cond delay="0"/>
                                  </p:stCondLst>
                                  <p:childTnLst>
                                    <p:set>
                                      <p:cBhvr>
                                        <p:cTn id="166" dur="1" fill="hold">
                                          <p:stCondLst>
                                            <p:cond delay="0"/>
                                          </p:stCondLst>
                                        </p:cTn>
                                        <p:tgtEl>
                                          <p:spTgt spid="80"/>
                                        </p:tgtEl>
                                        <p:attrNameLst>
                                          <p:attrName>style.visibility</p:attrName>
                                        </p:attrNameLst>
                                      </p:cBhvr>
                                      <p:to>
                                        <p:strVal val="visible"/>
                                      </p:to>
                                    </p:set>
                                    <p:animEffect transition="in" filter="circle(in)">
                                      <p:cBhvr>
                                        <p:cTn id="167" dur="2000"/>
                                        <p:tgtEl>
                                          <p:spTgt spid="80"/>
                                        </p:tgtEl>
                                      </p:cBhvr>
                                    </p:animEffect>
                                  </p:childTnLst>
                                </p:cTn>
                              </p:par>
                              <p:par>
                                <p:cTn id="168" presetID="6" presetClass="entr" presetSubtype="16" fill="hold" grpId="0" nodeType="withEffect">
                                  <p:stCondLst>
                                    <p:cond delay="0"/>
                                  </p:stCondLst>
                                  <p:childTnLst>
                                    <p:set>
                                      <p:cBhvr>
                                        <p:cTn id="169" dur="1" fill="hold">
                                          <p:stCondLst>
                                            <p:cond delay="0"/>
                                          </p:stCondLst>
                                        </p:cTn>
                                        <p:tgtEl>
                                          <p:spTgt spid="85"/>
                                        </p:tgtEl>
                                        <p:attrNameLst>
                                          <p:attrName>style.visibility</p:attrName>
                                        </p:attrNameLst>
                                      </p:cBhvr>
                                      <p:to>
                                        <p:strVal val="visible"/>
                                      </p:to>
                                    </p:set>
                                    <p:animEffect transition="in" filter="circle(in)">
                                      <p:cBhvr>
                                        <p:cTn id="170" dur="2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p:bldP spid="10" grpId="0" animBg="1"/>
      <p:bldP spid="16" grpId="0" animBg="1"/>
      <p:bldP spid="17" grpId="0" animBg="1"/>
      <p:bldP spid="18" grpId="0" animBg="1"/>
      <p:bldP spid="25" grpId="0" animBg="1"/>
      <p:bldP spid="26" grpId="0" animBg="1"/>
      <p:bldP spid="28" grpId="0" animBg="1"/>
      <p:bldP spid="30" grpId="0" animBg="1"/>
      <p:bldP spid="32" grpId="0" animBg="1"/>
      <p:bldP spid="33" grpId="0" animBg="1"/>
      <p:bldP spid="34" grpId="0" animBg="1"/>
      <p:bldP spid="38" grpId="0" animBg="1"/>
      <p:bldP spid="40" grpId="0"/>
      <p:bldP spid="41" grpId="0"/>
      <p:bldP spid="42" grpId="0"/>
      <p:bldP spid="43" grpId="0"/>
      <p:bldP spid="45" grpId="0"/>
      <p:bldP spid="46" grpId="0"/>
      <p:bldP spid="47" grpId="0"/>
      <p:bldP spid="48" grpId="0"/>
      <p:bldP spid="51" grpId="0"/>
      <p:bldP spid="52" grpId="0" animBg="1"/>
      <p:bldP spid="54" grpId="0" animBg="1"/>
      <p:bldP spid="56" grpId="0" animBg="1"/>
      <p:bldP spid="59" grpId="0"/>
      <p:bldP spid="65" grpId="0"/>
      <p:bldP spid="73" grpId="0"/>
      <p:bldP spid="80" grpId="0"/>
      <p:bldP spid="81"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A51EA3B9-D621-4472-8C9C-EB1A3DEA3E91}"/>
              </a:ext>
            </a:extLst>
          </p:cNvPr>
          <p:cNvSpPr txBox="1">
            <a:spLocks/>
          </p:cNvSpPr>
          <p:nvPr/>
        </p:nvSpPr>
        <p:spPr bwMode="auto">
          <a:xfrm>
            <a:off x="1834296" y="195012"/>
            <a:ext cx="8833705" cy="646331"/>
          </a:xfrm>
          <a:prstGeom prst="rect">
            <a:avLst/>
          </a:prstGeom>
          <a:solidFill>
            <a:srgbClr val="FFFFFF">
              <a:alpha val="40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91440" rIns="274320" bIns="0" numCol="1" anchor="b" anchorCtr="0" compatLnSpc="1">
            <a:prstTxWarp prst="textNoShape">
              <a:avLst/>
            </a:prstTxWarp>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kern="1200" baseline="0">
                <a:solidFill>
                  <a:schemeClr val="tx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defRPr/>
            </a:pPr>
            <a:r>
              <a:rPr lang="en-US" sz="3600" dirty="0">
                <a:solidFill>
                  <a:srgbClr val="CC0B2A"/>
                </a:solidFill>
              </a:rPr>
              <a:t>Removing Barriers to Student Success</a:t>
            </a:r>
          </a:p>
        </p:txBody>
      </p:sp>
      <p:sp>
        <p:nvSpPr>
          <p:cNvPr id="11" name="Text Placeholder 7">
            <a:extLst>
              <a:ext uri="{FF2B5EF4-FFF2-40B4-BE49-F238E27FC236}">
                <a16:creationId xmlns:a16="http://schemas.microsoft.com/office/drawing/2014/main" id="{B72AB7B8-AF7D-4FB6-BC95-2D7046AB3C58}"/>
              </a:ext>
            </a:extLst>
          </p:cNvPr>
          <p:cNvSpPr txBox="1">
            <a:spLocks/>
          </p:cNvSpPr>
          <p:nvPr/>
        </p:nvSpPr>
        <p:spPr bwMode="auto">
          <a:xfrm>
            <a:off x="1849044" y="735068"/>
            <a:ext cx="8233951"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182880" rIns="457200" bIns="182880" numCol="1" anchor="t" anchorCtr="0" compatLnSpc="1">
            <a:prstTxWarp prst="textNoShape">
              <a:avLst/>
            </a:prstTxWarp>
            <a:noAutofit/>
          </a:bodyPr>
          <a:lstStyle>
            <a:lvl1pPr marL="0" marR="0" indent="0" algn="l" defTabSz="1125444" rtl="0" eaLnBrk="0" fontAlgn="base" latinLnBrk="0" hangingPunct="0">
              <a:lnSpc>
                <a:spcPct val="100000"/>
              </a:lnSpc>
              <a:spcBef>
                <a:spcPct val="20000"/>
              </a:spcBef>
              <a:spcAft>
                <a:spcPct val="0"/>
              </a:spcAft>
              <a:buClr>
                <a:schemeClr val="accent1"/>
              </a:buClr>
              <a:buSzTx/>
              <a:buFont typeface="Wingdings" charset="2"/>
              <a:buNone/>
              <a:tabLst/>
              <a:defRPr sz="3400" b="1" kern="1200" baseline="0">
                <a:solidFill>
                  <a:schemeClr val="accent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buClr>
                <a:srgbClr val="677E38"/>
              </a:buClr>
              <a:defRPr/>
            </a:pPr>
            <a:r>
              <a:rPr lang="en-US" sz="2800" dirty="0">
                <a:solidFill>
                  <a:srgbClr val="002060"/>
                </a:solidFill>
              </a:rPr>
              <a:t>Transfer Pathway Mapping to CSUs</a:t>
            </a:r>
          </a:p>
        </p:txBody>
      </p:sp>
      <p:pic>
        <p:nvPicPr>
          <p:cNvPr id="13" name="Picture 12" descr="A close up of a logo&#10;&#10;Description automatically generated">
            <a:extLst>
              <a:ext uri="{FF2B5EF4-FFF2-40B4-BE49-F238E27FC236}">
                <a16:creationId xmlns:a16="http://schemas.microsoft.com/office/drawing/2014/main" id="{8F44099A-D862-49F1-9EB4-4A7DA1979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6278" y="6385354"/>
            <a:ext cx="2752350" cy="344425"/>
          </a:xfrm>
          <a:prstGeom prst="rect">
            <a:avLst/>
          </a:prstGeom>
        </p:spPr>
      </p:pic>
      <p:sp>
        <p:nvSpPr>
          <p:cNvPr id="7" name="TextBox 6">
            <a:extLst>
              <a:ext uri="{FF2B5EF4-FFF2-40B4-BE49-F238E27FC236}">
                <a16:creationId xmlns:a16="http://schemas.microsoft.com/office/drawing/2014/main" id="{6A9FF80B-145F-4B38-BC7C-C7BDDF6250E5}"/>
              </a:ext>
            </a:extLst>
          </p:cNvPr>
          <p:cNvSpPr txBox="1"/>
          <p:nvPr/>
        </p:nvSpPr>
        <p:spPr>
          <a:xfrm>
            <a:off x="1819547" y="1430151"/>
            <a:ext cx="8263448" cy="4955203"/>
          </a:xfrm>
          <a:prstGeom prst="rect">
            <a:avLst/>
          </a:prstGeom>
          <a:noFill/>
        </p:spPr>
        <p:txBody>
          <a:bodyPr wrap="square" rtlCol="0">
            <a:spAutoFit/>
          </a:bodyPr>
          <a:lstStyle/>
          <a:p>
            <a:pPr defTabSz="457200"/>
            <a:r>
              <a:rPr lang="en-US" sz="3200" b="1" dirty="0">
                <a:solidFill>
                  <a:prstClr val="black"/>
                </a:solidFill>
                <a:latin typeface="Calibri" panose="020F0502020204030204"/>
              </a:rPr>
              <a:t>Timeline of the Pilot Project</a:t>
            </a:r>
          </a:p>
          <a:p>
            <a:pPr marL="457200" indent="-457200" defTabSz="457200">
              <a:buFont typeface="Arial" panose="020B0604020202020204" pitchFamily="34" charset="0"/>
              <a:buChar char="•"/>
            </a:pPr>
            <a:r>
              <a:rPr lang="en-US" sz="2800" dirty="0">
                <a:solidFill>
                  <a:prstClr val="black"/>
                </a:solidFill>
                <a:latin typeface="Calibri" panose="020F0502020204030204"/>
              </a:rPr>
              <a:t>March 2020 – </a:t>
            </a:r>
            <a:r>
              <a:rPr lang="en-US" sz="2800" strike="sngStrike" dirty="0">
                <a:solidFill>
                  <a:prstClr val="black"/>
                </a:solidFill>
                <a:latin typeface="Calibri" panose="020F0502020204030204"/>
              </a:rPr>
              <a:t>December 2020</a:t>
            </a:r>
            <a:r>
              <a:rPr lang="en-US" sz="2800" dirty="0">
                <a:solidFill>
                  <a:prstClr val="black"/>
                </a:solidFill>
                <a:latin typeface="Calibri" panose="020F0502020204030204"/>
              </a:rPr>
              <a:t> March 2021</a:t>
            </a:r>
            <a:endParaRPr lang="en-US" sz="2800" strike="sngStrike" dirty="0">
              <a:solidFill>
                <a:prstClr val="black"/>
              </a:solidFill>
              <a:latin typeface="Calibri" panose="020F0502020204030204"/>
            </a:endParaRPr>
          </a:p>
          <a:p>
            <a:pPr defTabSz="457200"/>
            <a:r>
              <a:rPr lang="en-US" sz="3200" b="1" dirty="0">
                <a:solidFill>
                  <a:prstClr val="black"/>
                </a:solidFill>
                <a:latin typeface="Calibri" panose="020F0502020204030204"/>
              </a:rPr>
              <a:t>Goals of the Pilot Project </a:t>
            </a:r>
          </a:p>
          <a:p>
            <a:pPr marL="457200" indent="-457200" defTabSz="457200">
              <a:buFont typeface="Arial" panose="020B0604020202020204" pitchFamily="34" charset="0"/>
              <a:buChar char="•"/>
            </a:pPr>
            <a:r>
              <a:rPr lang="en-US" sz="2800" dirty="0">
                <a:solidFill>
                  <a:prstClr val="black"/>
                </a:solidFill>
                <a:latin typeface="Calibri" panose="020F0502020204030204"/>
              </a:rPr>
              <a:t>Strengthen CCC and CSU partnerships through program pathway mapping</a:t>
            </a:r>
          </a:p>
          <a:p>
            <a:pPr marL="457200" indent="-457200" defTabSz="457200">
              <a:buFont typeface="Arial" panose="020B0604020202020204" pitchFamily="34" charset="0"/>
              <a:buChar char="•"/>
            </a:pPr>
            <a:r>
              <a:rPr lang="en-US" sz="2800" dirty="0">
                <a:solidFill>
                  <a:prstClr val="black"/>
                </a:solidFill>
                <a:latin typeface="Calibri" panose="020F0502020204030204"/>
              </a:rPr>
              <a:t>Refine and clarify Associate Degree for Transfer pathways</a:t>
            </a:r>
          </a:p>
          <a:p>
            <a:pPr marL="457200" indent="-457200" defTabSz="457200">
              <a:buFont typeface="Arial" panose="020B0604020202020204" pitchFamily="34" charset="0"/>
              <a:buChar char="•"/>
            </a:pPr>
            <a:r>
              <a:rPr lang="en-US" sz="2800" dirty="0">
                <a:solidFill>
                  <a:prstClr val="black"/>
                </a:solidFill>
                <a:latin typeface="Calibri" panose="020F0502020204030204"/>
              </a:rPr>
              <a:t>Produce the digital mapping tool for at least 10 ADT pathways per partnership </a:t>
            </a:r>
          </a:p>
          <a:p>
            <a:pPr marL="457200" indent="-457200" defTabSz="457200">
              <a:buFont typeface="Arial" panose="020B0604020202020204" pitchFamily="34" charset="0"/>
              <a:buChar char="•"/>
            </a:pPr>
            <a:r>
              <a:rPr lang="en-US" sz="2800" dirty="0">
                <a:solidFill>
                  <a:prstClr val="black"/>
                </a:solidFill>
                <a:latin typeface="Calibri" panose="020F0502020204030204"/>
              </a:rPr>
              <a:t>Increase the percentage of students transferring with an ADT and remaining on a similar pathway </a:t>
            </a:r>
          </a:p>
        </p:txBody>
      </p:sp>
    </p:spTree>
    <p:extLst>
      <p:ext uri="{BB962C8B-B14F-4D97-AF65-F5344CB8AC3E}">
        <p14:creationId xmlns:p14="http://schemas.microsoft.com/office/powerpoint/2010/main" val="1834523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6">
            <a:extLst>
              <a:ext uri="{FF2B5EF4-FFF2-40B4-BE49-F238E27FC236}">
                <a16:creationId xmlns:a16="http://schemas.microsoft.com/office/drawing/2014/main" id="{A51EA3B9-D621-4472-8C9C-EB1A3DEA3E91}"/>
              </a:ext>
            </a:extLst>
          </p:cNvPr>
          <p:cNvSpPr txBox="1">
            <a:spLocks/>
          </p:cNvSpPr>
          <p:nvPr/>
        </p:nvSpPr>
        <p:spPr bwMode="auto">
          <a:xfrm>
            <a:off x="1834296" y="415123"/>
            <a:ext cx="8833705" cy="646331"/>
          </a:xfrm>
          <a:prstGeom prst="rect">
            <a:avLst/>
          </a:prstGeom>
          <a:solidFill>
            <a:srgbClr val="FFFFFF">
              <a:alpha val="40000"/>
            </a:srgb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91440" rIns="274320" bIns="0" numCol="1" anchor="b" anchorCtr="0" compatLnSpc="1">
            <a:prstTxWarp prst="textNoShape">
              <a:avLst/>
            </a:prstTxWarp>
            <a:spAutoFit/>
          </a:bodyPr>
          <a:lstStyle>
            <a:lvl1pPr marL="0" marR="0" indent="0" algn="l" defTabSz="1125444" rtl="0" eaLnBrk="0" fontAlgn="base" latinLnBrk="0" hangingPunct="0">
              <a:lnSpc>
                <a:spcPct val="100000"/>
              </a:lnSpc>
              <a:spcBef>
                <a:spcPct val="20000"/>
              </a:spcBef>
              <a:spcAft>
                <a:spcPct val="0"/>
              </a:spcAft>
              <a:buClrTx/>
              <a:buSzTx/>
              <a:buFont typeface="Times" charset="0"/>
              <a:buNone/>
              <a:tabLst/>
              <a:defRPr sz="5400" b="1" kern="1200" baseline="0">
                <a:solidFill>
                  <a:schemeClr val="tx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2800" kern="1200">
                <a:solidFill>
                  <a:schemeClr val="tx1"/>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2600" kern="1200">
                <a:solidFill>
                  <a:schemeClr val="tx1"/>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2400" kern="1200">
                <a:solidFill>
                  <a:schemeClr val="tx1"/>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2200" kern="1200">
                <a:solidFill>
                  <a:schemeClr val="tx1"/>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defRPr/>
            </a:pPr>
            <a:r>
              <a:rPr lang="en-US" sz="3600" dirty="0">
                <a:solidFill>
                  <a:srgbClr val="CC0B2A"/>
                </a:solidFill>
              </a:rPr>
              <a:t>Five Campus Partnerships</a:t>
            </a:r>
          </a:p>
        </p:txBody>
      </p:sp>
      <p:pic>
        <p:nvPicPr>
          <p:cNvPr id="13" name="Picture 12" descr="A close up of a logo&#10;&#10;Description automatically generated">
            <a:extLst>
              <a:ext uri="{FF2B5EF4-FFF2-40B4-BE49-F238E27FC236}">
                <a16:creationId xmlns:a16="http://schemas.microsoft.com/office/drawing/2014/main" id="{8F44099A-D862-49F1-9EB4-4A7DA1979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9675" y="6393776"/>
            <a:ext cx="2752350" cy="344425"/>
          </a:xfrm>
          <a:prstGeom prst="rect">
            <a:avLst/>
          </a:prstGeom>
        </p:spPr>
      </p:pic>
      <p:sp>
        <p:nvSpPr>
          <p:cNvPr id="6" name="Text Placeholder 7">
            <a:extLst>
              <a:ext uri="{FF2B5EF4-FFF2-40B4-BE49-F238E27FC236}">
                <a16:creationId xmlns:a16="http://schemas.microsoft.com/office/drawing/2014/main" id="{1985018A-BC34-45D8-A2A5-49A504B6512F}"/>
              </a:ext>
            </a:extLst>
          </p:cNvPr>
          <p:cNvSpPr txBox="1">
            <a:spLocks/>
          </p:cNvSpPr>
          <p:nvPr/>
        </p:nvSpPr>
        <p:spPr bwMode="auto">
          <a:xfrm>
            <a:off x="1084729" y="1260093"/>
            <a:ext cx="10470777" cy="459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182880" rIns="457200" bIns="182880" numCol="1" anchor="t" anchorCtr="0" compatLnSpc="1">
            <a:prstTxWarp prst="textNoShape">
              <a:avLst/>
            </a:prstTxWarp>
            <a:noAutofit/>
          </a:bodyPr>
          <a:lstStyle>
            <a:lvl1pPr marL="0" marR="0" indent="0" algn="l" defTabSz="1125444" rtl="0" eaLnBrk="0" fontAlgn="base" latinLnBrk="0" hangingPunct="0">
              <a:lnSpc>
                <a:spcPct val="100000"/>
              </a:lnSpc>
              <a:spcBef>
                <a:spcPct val="20000"/>
              </a:spcBef>
              <a:spcAft>
                <a:spcPct val="0"/>
              </a:spcAft>
              <a:buClr>
                <a:schemeClr val="accent1"/>
              </a:buClr>
              <a:buSzTx/>
              <a:buFont typeface="Wingdings" charset="2"/>
              <a:buNone/>
              <a:tabLst/>
              <a:defRPr sz="3400" b="1" kern="1200" baseline="0">
                <a:solidFill>
                  <a:schemeClr val="accent2"/>
                </a:solidFill>
                <a:latin typeface="Arial" charset="0"/>
                <a:ea typeface="Arial" charset="0"/>
                <a:cs typeface="Arial" charset="0"/>
              </a:defRPr>
            </a:lvl1pPr>
            <a:lvl2pPr marL="822325"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2pPr>
            <a:lvl3pPr marL="1371600"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3pPr>
            <a:lvl4pPr marL="1919288"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4pPr>
            <a:lvl5pPr marL="2468563" indent="-273050" algn="l" defTabSz="1096963" rtl="0" eaLnBrk="1" fontAlgn="base" hangingPunct="1">
              <a:lnSpc>
                <a:spcPct val="120000"/>
              </a:lnSpc>
              <a:spcBef>
                <a:spcPts val="600"/>
              </a:spcBef>
              <a:spcAft>
                <a:spcPct val="0"/>
              </a:spcAft>
              <a:buClr>
                <a:schemeClr val="tx2"/>
              </a:buClr>
              <a:buFont typeface="Arial" charset="0"/>
              <a:buChar char="•"/>
              <a:defRPr sz="3692" kern="1200">
                <a:solidFill>
                  <a:schemeClr val="accent2"/>
                </a:solidFill>
                <a:latin typeface="Arial" charset="0"/>
                <a:ea typeface="Arial" charset="0"/>
                <a:cs typeface="Arial" charset="0"/>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buClr>
                <a:srgbClr val="677E38"/>
              </a:buClr>
              <a:defRPr/>
            </a:pPr>
            <a:r>
              <a:rPr lang="en-US" sz="2400" dirty="0">
                <a:solidFill>
                  <a:srgbClr val="000000"/>
                </a:solidFill>
              </a:rPr>
              <a:t>Chaffey College </a:t>
            </a:r>
            <a:r>
              <a:rPr lang="en-US" sz="2400" dirty="0">
                <a:solidFill>
                  <a:srgbClr val="767679"/>
                </a:solidFill>
              </a:rPr>
              <a:t>and </a:t>
            </a:r>
            <a:r>
              <a:rPr lang="en-US" sz="2400" dirty="0">
                <a:solidFill>
                  <a:srgbClr val="CC0B2A"/>
                </a:solidFill>
              </a:rPr>
              <a:t>California State University, San Bernardino</a:t>
            </a:r>
            <a:endParaRPr lang="en-US" sz="2400" dirty="0">
              <a:solidFill>
                <a:srgbClr val="767679"/>
              </a:solidFill>
            </a:endParaRPr>
          </a:p>
          <a:p>
            <a:pPr>
              <a:buClr>
                <a:srgbClr val="677E38"/>
              </a:buClr>
              <a:defRPr/>
            </a:pPr>
            <a:r>
              <a:rPr lang="en-US" sz="2400" dirty="0">
                <a:solidFill>
                  <a:srgbClr val="000000"/>
                </a:solidFill>
              </a:rPr>
              <a:t>Compton College </a:t>
            </a:r>
            <a:r>
              <a:rPr lang="en-US" sz="2400" dirty="0">
                <a:solidFill>
                  <a:srgbClr val="767679"/>
                </a:solidFill>
              </a:rPr>
              <a:t>and </a:t>
            </a:r>
            <a:r>
              <a:rPr lang="en-US" sz="2400" dirty="0">
                <a:solidFill>
                  <a:srgbClr val="CC0B2A"/>
                </a:solidFill>
              </a:rPr>
              <a:t>California State University, Dominguez Hills</a:t>
            </a:r>
            <a:endParaRPr lang="en-US" sz="2400" dirty="0">
              <a:solidFill>
                <a:srgbClr val="767679"/>
              </a:solidFill>
            </a:endParaRPr>
          </a:p>
          <a:p>
            <a:pPr>
              <a:buClr>
                <a:srgbClr val="677E38"/>
              </a:buClr>
              <a:defRPr/>
            </a:pPr>
            <a:r>
              <a:rPr lang="en-US" sz="2400" dirty="0">
                <a:solidFill>
                  <a:srgbClr val="000000"/>
                </a:solidFill>
              </a:rPr>
              <a:t>Long Beach City College </a:t>
            </a:r>
            <a:r>
              <a:rPr lang="en-US" sz="2400" dirty="0">
                <a:solidFill>
                  <a:srgbClr val="767679"/>
                </a:solidFill>
              </a:rPr>
              <a:t>and </a:t>
            </a:r>
            <a:r>
              <a:rPr lang="en-US" sz="2400" dirty="0">
                <a:solidFill>
                  <a:srgbClr val="CC0B2A"/>
                </a:solidFill>
              </a:rPr>
              <a:t>California State University, Long Beach</a:t>
            </a:r>
            <a:endParaRPr lang="en-US" sz="2400" dirty="0">
              <a:solidFill>
                <a:srgbClr val="767679"/>
              </a:solidFill>
            </a:endParaRPr>
          </a:p>
          <a:p>
            <a:pPr>
              <a:buClr>
                <a:srgbClr val="677E38"/>
              </a:buClr>
              <a:defRPr/>
            </a:pPr>
            <a:r>
              <a:rPr lang="en-US" sz="2400" dirty="0">
                <a:solidFill>
                  <a:srgbClr val="000000"/>
                </a:solidFill>
              </a:rPr>
              <a:t>Los </a:t>
            </a:r>
            <a:r>
              <a:rPr lang="en-US" sz="2400" dirty="0" err="1">
                <a:solidFill>
                  <a:srgbClr val="000000"/>
                </a:solidFill>
              </a:rPr>
              <a:t>Medanos</a:t>
            </a:r>
            <a:r>
              <a:rPr lang="en-US" sz="2400" dirty="0">
                <a:solidFill>
                  <a:srgbClr val="000000"/>
                </a:solidFill>
              </a:rPr>
              <a:t> College </a:t>
            </a:r>
            <a:r>
              <a:rPr lang="en-US" sz="2400" dirty="0">
                <a:solidFill>
                  <a:srgbClr val="767679"/>
                </a:solidFill>
              </a:rPr>
              <a:t>and </a:t>
            </a:r>
            <a:r>
              <a:rPr lang="en-US" sz="2400" dirty="0">
                <a:solidFill>
                  <a:srgbClr val="CC0B2A"/>
                </a:solidFill>
              </a:rPr>
              <a:t>California State University, East Bay</a:t>
            </a:r>
            <a:endParaRPr lang="en-US" sz="2400" dirty="0">
              <a:solidFill>
                <a:srgbClr val="767679"/>
              </a:solidFill>
            </a:endParaRPr>
          </a:p>
          <a:p>
            <a:pPr>
              <a:buClr>
                <a:srgbClr val="677E38"/>
              </a:buClr>
              <a:defRPr/>
            </a:pPr>
            <a:r>
              <a:rPr lang="en-US" sz="2400" dirty="0">
                <a:solidFill>
                  <a:srgbClr val="000000"/>
                </a:solidFill>
              </a:rPr>
              <a:t>Palomar College </a:t>
            </a:r>
            <a:r>
              <a:rPr lang="en-US" sz="2400" dirty="0">
                <a:solidFill>
                  <a:srgbClr val="767679"/>
                </a:solidFill>
              </a:rPr>
              <a:t>and </a:t>
            </a:r>
            <a:r>
              <a:rPr lang="en-US" sz="2400" dirty="0">
                <a:solidFill>
                  <a:srgbClr val="CC0B2A"/>
                </a:solidFill>
              </a:rPr>
              <a:t>California State University, San Marcos</a:t>
            </a:r>
          </a:p>
          <a:p>
            <a:pPr>
              <a:buClr>
                <a:srgbClr val="677E38"/>
              </a:buClr>
              <a:defRPr/>
            </a:pPr>
            <a:endParaRPr lang="en-US" sz="2800" dirty="0">
              <a:solidFill>
                <a:srgbClr val="767679"/>
              </a:solidFill>
            </a:endParaRPr>
          </a:p>
        </p:txBody>
      </p:sp>
    </p:spTree>
    <p:extLst>
      <p:ext uri="{BB962C8B-B14F-4D97-AF65-F5344CB8AC3E}">
        <p14:creationId xmlns:p14="http://schemas.microsoft.com/office/powerpoint/2010/main" val="3188707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logo&#10;&#10;Description automatically generated">
            <a:extLst>
              <a:ext uri="{FF2B5EF4-FFF2-40B4-BE49-F238E27FC236}">
                <a16:creationId xmlns:a16="http://schemas.microsoft.com/office/drawing/2014/main" id="{8F44099A-D862-49F1-9EB4-4A7DA1979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9675" y="6393776"/>
            <a:ext cx="2752350" cy="344425"/>
          </a:xfrm>
          <a:prstGeom prst="rect">
            <a:avLst/>
          </a:prstGeom>
        </p:spPr>
      </p:pic>
      <p:sp>
        <p:nvSpPr>
          <p:cNvPr id="6" name="Title 1">
            <a:extLst>
              <a:ext uri="{FF2B5EF4-FFF2-40B4-BE49-F238E27FC236}">
                <a16:creationId xmlns:a16="http://schemas.microsoft.com/office/drawing/2014/main" id="{5B4365BA-87D7-494D-AD0D-A299B40483E3}"/>
              </a:ext>
            </a:extLst>
          </p:cNvPr>
          <p:cNvSpPr txBox="1">
            <a:spLocks/>
          </p:cNvSpPr>
          <p:nvPr/>
        </p:nvSpPr>
        <p:spPr>
          <a:xfrm>
            <a:off x="1759975" y="188700"/>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C00000"/>
                </a:solidFill>
                <a:latin typeface="Arial" panose="020B0604020202020204" pitchFamily="34" charset="0"/>
                <a:cs typeface="Arial" panose="020B0604020202020204" pitchFamily="34" charset="0"/>
              </a:rPr>
              <a:t>It Takes a College!</a:t>
            </a:r>
          </a:p>
        </p:txBody>
      </p:sp>
      <p:graphicFrame>
        <p:nvGraphicFramePr>
          <p:cNvPr id="2" name="Diagram 1" descr="Image of pieces of Transfer Pathways">
            <a:extLst>
              <a:ext uri="{FF2B5EF4-FFF2-40B4-BE49-F238E27FC236}">
                <a16:creationId xmlns:a16="http://schemas.microsoft.com/office/drawing/2014/main" id="{8C7EA24C-01E9-45B4-B4E3-9473EA8A78F7}"/>
              </a:ext>
            </a:extLst>
          </p:cNvPr>
          <p:cNvGraphicFramePr/>
          <p:nvPr>
            <p:extLst>
              <p:ext uri="{D42A27DB-BD31-4B8C-83A1-F6EECF244321}">
                <p14:modId xmlns:p14="http://schemas.microsoft.com/office/powerpoint/2010/main" val="3392194926"/>
              </p:ext>
            </p:extLst>
          </p:nvPr>
        </p:nvGraphicFramePr>
        <p:xfrm>
          <a:off x="2072035" y="912684"/>
          <a:ext cx="8047931" cy="5825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0020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C500E-CD57-4A00-B5FE-8F530C6657CD}"/>
              </a:ext>
            </a:extLst>
          </p:cNvPr>
          <p:cNvSpPr>
            <a:spLocks noGrp="1"/>
          </p:cNvSpPr>
          <p:nvPr>
            <p:ph type="title"/>
          </p:nvPr>
        </p:nvSpPr>
        <p:spPr>
          <a:xfrm>
            <a:off x="1003061" y="-247135"/>
            <a:ext cx="9895597" cy="1325563"/>
          </a:xfrm>
        </p:spPr>
        <p:txBody>
          <a:bodyPr/>
          <a:lstStyle/>
          <a:p>
            <a:r>
              <a:rPr lang="en-US" b="1" dirty="0">
                <a:solidFill>
                  <a:srgbClr val="C00000"/>
                </a:solidFill>
                <a:latin typeface="Arial" panose="020B0604020202020204" pitchFamily="34" charset="0"/>
                <a:cs typeface="Arial" panose="020B0604020202020204" pitchFamily="34" charset="0"/>
              </a:rPr>
              <a:t>Project Timeline: Momentum Points </a:t>
            </a:r>
          </a:p>
        </p:txBody>
      </p:sp>
      <p:sp>
        <p:nvSpPr>
          <p:cNvPr id="6" name="Rectangle 5">
            <a:extLst>
              <a:ext uri="{FF2B5EF4-FFF2-40B4-BE49-F238E27FC236}">
                <a16:creationId xmlns:a16="http://schemas.microsoft.com/office/drawing/2014/main" id="{41DBA870-B9EA-484A-A6BE-0B873D29574E}"/>
              </a:ext>
            </a:extLst>
          </p:cNvPr>
          <p:cNvSpPr/>
          <p:nvPr/>
        </p:nvSpPr>
        <p:spPr>
          <a:xfrm>
            <a:off x="1672196" y="971710"/>
            <a:ext cx="8847608" cy="6417141"/>
          </a:xfrm>
          <a:prstGeom prst="rect">
            <a:avLst/>
          </a:prstGeom>
        </p:spPr>
        <p:txBody>
          <a:bodyPr wrap="square">
            <a:spAutoFit/>
          </a:bodyPr>
          <a:lstStyle/>
          <a:p>
            <a:pPr defTabSz="457200"/>
            <a:r>
              <a:rPr lang="en-US" sz="2100" b="1" dirty="0">
                <a:solidFill>
                  <a:srgbClr val="C00000"/>
                </a:solidFill>
                <a:latin typeface="Calibri" panose="020F0502020204030204"/>
                <a:ea typeface="Calibri" panose="020F0502020204030204" pitchFamily="34" charset="0"/>
                <a:cs typeface="Times New Roman" panose="02020603050405020304" pitchFamily="18" charset="0"/>
              </a:rPr>
              <a:t>March 2020</a:t>
            </a:r>
          </a:p>
          <a:p>
            <a:pPr marL="800100" lvl="1" indent="-342900" defTabSz="457200">
              <a:buFont typeface="Symbol" pitchFamily="2" charset="2"/>
              <a:buChar char=""/>
            </a:pPr>
            <a:r>
              <a:rPr lang="en-US" sz="2100" dirty="0">
                <a:solidFill>
                  <a:prstClr val="black"/>
                </a:solidFill>
                <a:latin typeface="Calibri" panose="020F0502020204030204"/>
                <a:ea typeface="Calibri" panose="020F0502020204030204" pitchFamily="34" charset="0"/>
                <a:cs typeface="Times New Roman" panose="02020603050405020304" pitchFamily="18" charset="0"/>
              </a:rPr>
              <a:t>Project kick-off meeting</a:t>
            </a:r>
          </a:p>
          <a:p>
            <a:pPr defTabSz="457200"/>
            <a:r>
              <a:rPr lang="en-US" sz="2100" b="1" dirty="0">
                <a:solidFill>
                  <a:srgbClr val="C00000"/>
                </a:solidFill>
                <a:latin typeface="Calibri" panose="020F0502020204030204"/>
                <a:ea typeface="Calibri" panose="020F0502020204030204" pitchFamily="34" charset="0"/>
                <a:cs typeface="Times New Roman" panose="02020603050405020304" pitchFamily="18" charset="0"/>
              </a:rPr>
              <a:t>April to June 2020</a:t>
            </a:r>
          </a:p>
          <a:p>
            <a:pPr marL="800100" lvl="1" indent="-342900" defTabSz="457200">
              <a:buFont typeface="Symbol" pitchFamily="2" charset="2"/>
              <a:buChar char=""/>
            </a:pPr>
            <a:r>
              <a:rPr lang="en-US" sz="2100" dirty="0">
                <a:solidFill>
                  <a:prstClr val="black"/>
                </a:solidFill>
                <a:latin typeface="Calibri" panose="020F0502020204030204"/>
                <a:ea typeface="Calibri" panose="020F0502020204030204" pitchFamily="34" charset="0"/>
                <a:cs typeface="Times New Roman" panose="02020603050405020304" pitchFamily="18" charset="0"/>
              </a:rPr>
              <a:t>Individual campuses work to create 2-year sequenced maps</a:t>
            </a:r>
          </a:p>
          <a:p>
            <a:pPr defTabSz="457200"/>
            <a:r>
              <a:rPr lang="en-US" sz="2100" b="1" dirty="0">
                <a:solidFill>
                  <a:srgbClr val="C00000"/>
                </a:solidFill>
                <a:latin typeface="Calibri" panose="020F0502020204030204"/>
                <a:ea typeface="Calibri" panose="020F0502020204030204" pitchFamily="34" charset="0"/>
                <a:cs typeface="Times New Roman" panose="02020603050405020304" pitchFamily="18" charset="0"/>
              </a:rPr>
              <a:t>June to October 2020 </a:t>
            </a:r>
          </a:p>
          <a:p>
            <a:pPr marL="800100" lvl="1" indent="-342900" defTabSz="457200">
              <a:buFont typeface="Symbol" pitchFamily="2" charset="2"/>
              <a:buChar char=""/>
            </a:pPr>
            <a:r>
              <a:rPr lang="en-US" sz="2100" dirty="0">
                <a:solidFill>
                  <a:prstClr val="black"/>
                </a:solidFill>
                <a:latin typeface="Calibri" panose="020F0502020204030204"/>
                <a:ea typeface="Calibri" panose="020F0502020204030204" pitchFamily="34" charset="0"/>
                <a:cs typeface="Times New Roman" panose="02020603050405020304" pitchFamily="18" charset="0"/>
              </a:rPr>
              <a:t>Partnership meeting #2</a:t>
            </a:r>
          </a:p>
          <a:p>
            <a:pPr marL="800100" lvl="1" indent="-342900" defTabSz="457200">
              <a:buFont typeface="Symbol" pitchFamily="2" charset="2"/>
              <a:buChar char=""/>
            </a:pPr>
            <a:r>
              <a:rPr lang="en-US" sz="2100" dirty="0">
                <a:solidFill>
                  <a:prstClr val="black"/>
                </a:solidFill>
                <a:latin typeface="Calibri" panose="020F0502020204030204"/>
                <a:ea typeface="Calibri" panose="020F0502020204030204" pitchFamily="34" charset="0"/>
                <a:cs typeface="Times New Roman" panose="02020603050405020304" pitchFamily="18" charset="0"/>
              </a:rPr>
              <a:t>Align maps to create intersegmental 4-year sequenced maps</a:t>
            </a:r>
          </a:p>
          <a:p>
            <a:pPr defTabSz="457200"/>
            <a:r>
              <a:rPr lang="en-US" sz="2100" b="1" dirty="0">
                <a:solidFill>
                  <a:srgbClr val="C00000"/>
                </a:solidFill>
                <a:latin typeface="Calibri" panose="020F0502020204030204"/>
                <a:ea typeface="Calibri" panose="020F0502020204030204" pitchFamily="34" charset="0"/>
                <a:cs typeface="Times New Roman" panose="02020603050405020304" pitchFamily="18" charset="0"/>
              </a:rPr>
              <a:t>October to December 2020</a:t>
            </a:r>
          </a:p>
          <a:p>
            <a:pPr marL="800100" lvl="1" indent="-342900" defTabSz="457200">
              <a:buFont typeface="Symbol" pitchFamily="2" charset="2"/>
              <a:buChar char=""/>
            </a:pPr>
            <a:r>
              <a:rPr lang="en-US" sz="2100" dirty="0">
                <a:solidFill>
                  <a:prstClr val="black"/>
                </a:solidFill>
                <a:latin typeface="Calibri" panose="020F0502020204030204"/>
                <a:ea typeface="Calibri" panose="020F0502020204030204" pitchFamily="34" charset="0"/>
                <a:cs typeface="Times New Roman" panose="02020603050405020304" pitchFamily="18" charset="0"/>
              </a:rPr>
              <a:t>Technology and training with Concentric Sky (data cleanup tool, authoring tool, mapper customization)</a:t>
            </a:r>
          </a:p>
          <a:p>
            <a:pPr marL="800100" lvl="1" indent="-342900" defTabSz="457200">
              <a:buFont typeface="Symbol" pitchFamily="2" charset="2"/>
              <a:buChar char=""/>
            </a:pPr>
            <a:r>
              <a:rPr lang="en-US" sz="2100" dirty="0">
                <a:solidFill>
                  <a:prstClr val="black"/>
                </a:solidFill>
                <a:latin typeface="Calibri" panose="020F0502020204030204"/>
                <a:ea typeface="Calibri" panose="020F0502020204030204" pitchFamily="34" charset="0"/>
                <a:cs typeface="Times New Roman" panose="02020603050405020304" pitchFamily="18" charset="0"/>
              </a:rPr>
              <a:t>Review and upload maps to Program Pathways Mapper</a:t>
            </a:r>
          </a:p>
          <a:p>
            <a:pPr marL="800100" lvl="1" indent="-342900" defTabSz="457200">
              <a:buFont typeface="Symbol" pitchFamily="2" charset="2"/>
              <a:buChar char=""/>
            </a:pPr>
            <a:r>
              <a:rPr lang="en-US" sz="2100" dirty="0">
                <a:solidFill>
                  <a:prstClr val="black"/>
                </a:solidFill>
                <a:latin typeface="Calibri" panose="020F0502020204030204"/>
                <a:ea typeface="Calibri" panose="020F0502020204030204" pitchFamily="34" charset="0"/>
                <a:cs typeface="Times New Roman" panose="02020603050405020304" pitchFamily="18" charset="0"/>
              </a:rPr>
              <a:t>10 ADTs mapped “on paper”</a:t>
            </a:r>
          </a:p>
          <a:p>
            <a:pPr defTabSz="457200"/>
            <a:r>
              <a:rPr lang="en-US" sz="2100" b="1" dirty="0">
                <a:solidFill>
                  <a:srgbClr val="C00000"/>
                </a:solidFill>
                <a:latin typeface="Calibri" panose="020F0502020204030204"/>
                <a:ea typeface="Calibri" panose="020F0502020204030204" pitchFamily="34" charset="0"/>
                <a:cs typeface="Times New Roman" panose="02020603050405020304" pitchFamily="18" charset="0"/>
              </a:rPr>
              <a:t>January to March 2021</a:t>
            </a:r>
            <a:endParaRPr lang="en-US" sz="2100" dirty="0">
              <a:solidFill>
                <a:prstClr val="black"/>
              </a:solidFill>
              <a:latin typeface="Calibri" panose="020F0502020204030204"/>
              <a:ea typeface="Calibri" panose="020F0502020204030204" pitchFamily="34" charset="0"/>
              <a:cs typeface="Times New Roman" panose="02020603050405020304" pitchFamily="18" charset="0"/>
            </a:endParaRPr>
          </a:p>
          <a:p>
            <a:pPr marL="800100" lvl="1" indent="-342900" defTabSz="457200">
              <a:buFont typeface="Symbol" pitchFamily="2" charset="2"/>
              <a:buChar char=""/>
            </a:pPr>
            <a:r>
              <a:rPr lang="en-US" sz="2100" dirty="0">
                <a:solidFill>
                  <a:prstClr val="black"/>
                </a:solidFill>
                <a:latin typeface="Calibri" panose="020F0502020204030204"/>
                <a:ea typeface="Calibri" panose="020F0502020204030204" pitchFamily="34" charset="0"/>
                <a:cs typeface="Times New Roman" panose="02020603050405020304" pitchFamily="18" charset="0"/>
              </a:rPr>
              <a:t>Unveil Transfer Pathways Maps</a:t>
            </a:r>
          </a:p>
          <a:p>
            <a:pPr marL="800100" lvl="1" indent="-342900" defTabSz="457200">
              <a:buFont typeface="Symbol" pitchFamily="2" charset="2"/>
              <a:buChar char=""/>
            </a:pPr>
            <a:r>
              <a:rPr lang="en-US" sz="2100" dirty="0">
                <a:solidFill>
                  <a:prstClr val="black"/>
                </a:solidFill>
                <a:latin typeface="Calibri" panose="020F0502020204030204"/>
                <a:ea typeface="Calibri" panose="020F0502020204030204" pitchFamily="34" charset="0"/>
                <a:cs typeface="Times New Roman" panose="02020603050405020304" pitchFamily="18" charset="0"/>
              </a:rPr>
              <a:t>Develop plan to communicate and market digital mapper to campus stakeholders</a:t>
            </a:r>
          </a:p>
          <a:p>
            <a:pPr marL="800100" lvl="1" indent="-342900" defTabSz="457200">
              <a:buFont typeface="Symbol" pitchFamily="2" charset="2"/>
              <a:buChar char=""/>
            </a:pPr>
            <a:r>
              <a:rPr lang="en-US" sz="2100" dirty="0">
                <a:solidFill>
                  <a:prstClr val="black"/>
                </a:solidFill>
                <a:latin typeface="Calibri" panose="020F0502020204030204"/>
                <a:ea typeface="Calibri" panose="020F0502020204030204" pitchFamily="34" charset="0"/>
                <a:cs typeface="Times New Roman" panose="02020603050405020304" pitchFamily="18" charset="0"/>
              </a:rPr>
              <a:t>Next steps: Ensure institutionalization and sustainability</a:t>
            </a:r>
          </a:p>
          <a:p>
            <a:pPr defTabSz="457200"/>
            <a:endParaRPr lang="en-US" sz="1800" dirty="0">
              <a:solidFill>
                <a:prstClr val="black"/>
              </a:solidFill>
              <a:latin typeface="Calibri" panose="020F0502020204030204"/>
              <a:ea typeface="Calibri" panose="020F0502020204030204" pitchFamily="34" charset="0"/>
              <a:cs typeface="Times New Roman" panose="02020603050405020304" pitchFamily="18" charset="0"/>
            </a:endParaRPr>
          </a:p>
          <a:p>
            <a:pPr defTabSz="457200"/>
            <a:endParaRPr lang="en-US" sz="1800" dirty="0">
              <a:solidFill>
                <a:prstClr val="black"/>
              </a:solidFill>
              <a:latin typeface="Calibri" panose="020F0502020204030204"/>
              <a:ea typeface="Calibri" panose="020F0502020204030204" pitchFamily="34" charset="0"/>
              <a:cs typeface="Times New Roman" panose="02020603050405020304" pitchFamily="18" charset="0"/>
            </a:endParaRPr>
          </a:p>
          <a:p>
            <a:pPr defTabSz="457200"/>
            <a:endParaRPr lang="en-US" sz="1800" dirty="0">
              <a:solidFill>
                <a:prstClr val="black"/>
              </a:solidFill>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9657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nfographic showing a process for developing transfer program maps collaboratively.">
            <a:extLst>
              <a:ext uri="{FF2B5EF4-FFF2-40B4-BE49-F238E27FC236}">
                <a16:creationId xmlns:a16="http://schemas.microsoft.com/office/drawing/2014/main" id="{D3037CA6-36A3-4ABA-A34A-495FB18AF494}"/>
              </a:ext>
            </a:extLst>
          </p:cNvPr>
          <p:cNvPicPr>
            <a:picLocks noChangeAspect="1"/>
          </p:cNvPicPr>
          <p:nvPr/>
        </p:nvPicPr>
        <p:blipFill rotWithShape="1">
          <a:blip r:embed="rId2">
            <a:extLst>
              <a:ext uri="{28A0092B-C50C-407E-A947-70E740481C1C}">
                <a14:useLocalDpi xmlns:a14="http://schemas.microsoft.com/office/drawing/2010/main" val="0"/>
              </a:ext>
            </a:extLst>
          </a:blip>
          <a:srcRect t="19944" b="3048"/>
          <a:stretch/>
        </p:blipFill>
        <p:spPr>
          <a:xfrm>
            <a:off x="2695661" y="42860"/>
            <a:ext cx="6800681" cy="6780036"/>
          </a:xfrm>
          <a:prstGeom prst="rect">
            <a:avLst/>
          </a:prstGeom>
          <a:ln>
            <a:solidFill>
              <a:schemeClr val="tx1"/>
            </a:solidFill>
          </a:ln>
        </p:spPr>
      </p:pic>
    </p:spTree>
    <p:extLst>
      <p:ext uri="{BB962C8B-B14F-4D97-AF65-F5344CB8AC3E}">
        <p14:creationId xmlns:p14="http://schemas.microsoft.com/office/powerpoint/2010/main" val="3913901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C500E-CD57-4A00-B5FE-8F530C6657CD}"/>
              </a:ext>
            </a:extLst>
          </p:cNvPr>
          <p:cNvSpPr>
            <a:spLocks noGrp="1"/>
          </p:cNvSpPr>
          <p:nvPr>
            <p:ph type="title"/>
          </p:nvPr>
        </p:nvSpPr>
        <p:spPr>
          <a:xfrm>
            <a:off x="1868035" y="39757"/>
            <a:ext cx="7886700" cy="868016"/>
          </a:xfrm>
        </p:spPr>
        <p:txBody>
          <a:bodyPr/>
          <a:lstStyle/>
          <a:p>
            <a:r>
              <a:rPr lang="en-US" b="1" dirty="0">
                <a:solidFill>
                  <a:srgbClr val="C00000"/>
                </a:solidFill>
                <a:latin typeface="Arial" panose="020B0604020202020204" pitchFamily="34" charset="0"/>
                <a:cs typeface="Arial" panose="020B0604020202020204" pitchFamily="34" charset="0"/>
              </a:rPr>
              <a:t>The Paper Maps</a:t>
            </a:r>
          </a:p>
        </p:txBody>
      </p:sp>
      <p:pic>
        <p:nvPicPr>
          <p:cNvPr id="4" name="Picture 3">
            <a:extLst>
              <a:ext uri="{FF2B5EF4-FFF2-40B4-BE49-F238E27FC236}">
                <a16:creationId xmlns:a16="http://schemas.microsoft.com/office/drawing/2014/main" id="{48C887B1-01B4-4976-99AF-924AE96258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51" b="4211"/>
          <a:stretch/>
        </p:blipFill>
        <p:spPr>
          <a:xfrm>
            <a:off x="1602995" y="1173896"/>
            <a:ext cx="4315204" cy="5463491"/>
          </a:xfrm>
          <a:prstGeom prst="rect">
            <a:avLst/>
          </a:prstGeom>
        </p:spPr>
      </p:pic>
      <p:pic>
        <p:nvPicPr>
          <p:cNvPr id="5" name="Picture 4">
            <a:extLst>
              <a:ext uri="{FF2B5EF4-FFF2-40B4-BE49-F238E27FC236}">
                <a16:creationId xmlns:a16="http://schemas.microsoft.com/office/drawing/2014/main" id="{6773B6AA-14B6-428C-A092-2B62F272B223}"/>
              </a:ext>
            </a:extLst>
          </p:cNvPr>
          <p:cNvPicPr>
            <a:picLocks noChangeAspect="1"/>
          </p:cNvPicPr>
          <p:nvPr/>
        </p:nvPicPr>
        <p:blipFill rotWithShape="1">
          <a:blip r:embed="rId3"/>
          <a:srcRect t="3035" b="5544"/>
          <a:stretch/>
        </p:blipFill>
        <p:spPr>
          <a:xfrm>
            <a:off x="6092505" y="1173896"/>
            <a:ext cx="4491811" cy="5452853"/>
          </a:xfrm>
          <a:prstGeom prst="rect">
            <a:avLst/>
          </a:prstGeom>
        </p:spPr>
      </p:pic>
      <p:pic>
        <p:nvPicPr>
          <p:cNvPr id="8" name="Picture 7" descr="Criminal Justice upper division two-year program map in Excel.">
            <a:extLst>
              <a:ext uri="{FF2B5EF4-FFF2-40B4-BE49-F238E27FC236}">
                <a16:creationId xmlns:a16="http://schemas.microsoft.com/office/drawing/2014/main" id="{5B2CB32E-8A3E-40CF-9AC5-AF65D29B4F9B}"/>
              </a:ext>
            </a:extLst>
          </p:cNvPr>
          <p:cNvPicPr>
            <a:picLocks noChangeAspect="1"/>
          </p:cNvPicPr>
          <p:nvPr/>
        </p:nvPicPr>
        <p:blipFill rotWithShape="1">
          <a:blip r:embed="rId3"/>
          <a:srcRect t="3035" b="5544"/>
          <a:stretch/>
        </p:blipFill>
        <p:spPr>
          <a:xfrm>
            <a:off x="5918200" y="1003476"/>
            <a:ext cx="4679366" cy="5680536"/>
          </a:xfrm>
          <a:prstGeom prst="rect">
            <a:avLst/>
          </a:prstGeom>
          <a:ln>
            <a:solidFill>
              <a:schemeClr val="tx1"/>
            </a:solidFill>
          </a:ln>
        </p:spPr>
      </p:pic>
      <p:pic>
        <p:nvPicPr>
          <p:cNvPr id="7" name="Picture 6" descr="Administration of Justice lower division two-year program map in Excel.">
            <a:extLst>
              <a:ext uri="{FF2B5EF4-FFF2-40B4-BE49-F238E27FC236}">
                <a16:creationId xmlns:a16="http://schemas.microsoft.com/office/drawing/2014/main" id="{C9D9C951-81B4-4386-926A-FA2B5E48C6F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51" b="4211"/>
          <a:stretch/>
        </p:blipFill>
        <p:spPr>
          <a:xfrm>
            <a:off x="1321876" y="1003476"/>
            <a:ext cx="4489509" cy="5684179"/>
          </a:xfrm>
          <a:prstGeom prst="rect">
            <a:avLst/>
          </a:prstGeom>
          <a:ln>
            <a:solidFill>
              <a:schemeClr val="tx1"/>
            </a:solidFill>
          </a:ln>
        </p:spPr>
      </p:pic>
    </p:spTree>
    <p:extLst>
      <p:ext uri="{BB962C8B-B14F-4D97-AF65-F5344CB8AC3E}">
        <p14:creationId xmlns:p14="http://schemas.microsoft.com/office/powerpoint/2010/main" val="411787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EE300D-EFF9-45DA-B78B-6C3343BBFF32}"/>
              </a:ext>
            </a:extLst>
          </p:cNvPr>
          <p:cNvSpPr>
            <a:spLocks noGrp="1"/>
          </p:cNvSpPr>
          <p:nvPr>
            <p:ph type="title"/>
          </p:nvPr>
        </p:nvSpPr>
        <p:spPr/>
        <p:txBody>
          <a:bodyPr/>
          <a:lstStyle/>
          <a:p>
            <a:r>
              <a:rPr lang="en-US" sz="5000" dirty="0"/>
              <a:t>Program Pathways Mapper:</a:t>
            </a:r>
            <a:r>
              <a:rPr lang="en-US" dirty="0"/>
              <a:t> Impact</a:t>
            </a:r>
          </a:p>
        </p:txBody>
      </p:sp>
      <p:sp>
        <p:nvSpPr>
          <p:cNvPr id="4" name="Slide Number Placeholder 3">
            <a:extLst>
              <a:ext uri="{FF2B5EF4-FFF2-40B4-BE49-F238E27FC236}">
                <a16:creationId xmlns:a16="http://schemas.microsoft.com/office/drawing/2014/main" id="{1AB49DBA-4257-4196-843B-A9DD1605AA4C}"/>
              </a:ext>
            </a:extLst>
          </p:cNvPr>
          <p:cNvSpPr>
            <a:spLocks noGrp="1"/>
          </p:cNvSpPr>
          <p:nvPr>
            <p:ph type="sldNum" sz="quarter" idx="12"/>
          </p:nvPr>
        </p:nvSpPr>
        <p:spPr/>
        <p:txBody>
          <a:bodyPr/>
          <a:lstStyle/>
          <a:p>
            <a:pPr algn="r"/>
            <a:fld id="{00000000-1234-1234-1234-123412341234}" type="slidenum">
              <a:rPr lang="en" smtClean="0"/>
              <a:pPr algn="r"/>
              <a:t>28</a:t>
            </a:fld>
            <a:endParaRPr lang="en"/>
          </a:p>
        </p:txBody>
      </p:sp>
    </p:spTree>
    <p:extLst>
      <p:ext uri="{BB962C8B-B14F-4D97-AF65-F5344CB8AC3E}">
        <p14:creationId xmlns:p14="http://schemas.microsoft.com/office/powerpoint/2010/main" val="212805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D5DA40-C1EE-4719-B766-0CD729E77967}"/>
              </a:ext>
            </a:extLst>
          </p:cNvPr>
          <p:cNvSpPr>
            <a:spLocks noGrp="1"/>
          </p:cNvSpPr>
          <p:nvPr>
            <p:ph type="sldNum" sz="quarter" idx="12"/>
          </p:nvPr>
        </p:nvSpPr>
        <p:spPr/>
        <p:txBody>
          <a:bodyPr/>
          <a:lstStyle/>
          <a:p>
            <a:fld id="{48F63A3B-78C7-47BE-AE5E-E10140E04643}" type="slidenum">
              <a:rPr lang="en-US" smtClean="0"/>
              <a:t>29</a:t>
            </a:fld>
            <a:endParaRPr lang="en-US" dirty="0"/>
          </a:p>
        </p:txBody>
      </p:sp>
      <p:pic>
        <p:nvPicPr>
          <p:cNvPr id="5" name="Picture 4" descr="Image of Google Analytic dashboard for the Program Pathways Mapper showing increasing usage over time.">
            <a:extLst>
              <a:ext uri="{FF2B5EF4-FFF2-40B4-BE49-F238E27FC236}">
                <a16:creationId xmlns:a16="http://schemas.microsoft.com/office/drawing/2014/main" id="{CB6EC255-33F5-4507-9414-D60B0BAEC3FE}"/>
              </a:ext>
            </a:extLst>
          </p:cNvPr>
          <p:cNvPicPr>
            <a:picLocks noChangeAspect="1"/>
          </p:cNvPicPr>
          <p:nvPr/>
        </p:nvPicPr>
        <p:blipFill>
          <a:blip r:embed="rId3"/>
          <a:stretch>
            <a:fillRect/>
          </a:stretch>
        </p:blipFill>
        <p:spPr>
          <a:xfrm>
            <a:off x="704335" y="0"/>
            <a:ext cx="10824519" cy="6858000"/>
          </a:xfrm>
          <a:prstGeom prst="rect">
            <a:avLst/>
          </a:prstGeom>
          <a:ln>
            <a:solidFill>
              <a:schemeClr val="tx1"/>
            </a:solidFill>
          </a:ln>
        </p:spPr>
      </p:pic>
      <p:sp>
        <p:nvSpPr>
          <p:cNvPr id="2" name="Oval 1">
            <a:extLst>
              <a:ext uri="{FF2B5EF4-FFF2-40B4-BE49-F238E27FC236}">
                <a16:creationId xmlns:a16="http://schemas.microsoft.com/office/drawing/2014/main" id="{3BE22EE2-EF46-457D-8E27-F29A5EFB1CAA}"/>
              </a:ext>
            </a:extLst>
          </p:cNvPr>
          <p:cNvSpPr/>
          <p:nvPr/>
        </p:nvSpPr>
        <p:spPr>
          <a:xfrm>
            <a:off x="5464366" y="4572000"/>
            <a:ext cx="947451" cy="1762699"/>
          </a:xfrm>
          <a:prstGeom prst="ellipse">
            <a:avLst/>
          </a:prstGeom>
          <a:noFill/>
          <a:ln w="38100">
            <a:solidFill>
              <a:srgbClr val="B60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14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416028" y="593580"/>
            <a:ext cx="11359944" cy="763543"/>
          </a:xfrm>
          <a:prstGeom prst="rect">
            <a:avLst/>
          </a:prstGeom>
        </p:spPr>
        <p:txBody>
          <a:bodyPr spcFirstLastPara="1" vert="horz" wrap="square" lIns="121890" tIns="121890" rIns="121890" bIns="121890" rtlCol="0" anchor="t" anchorCtr="0">
            <a:noAutofit/>
          </a:bodyPr>
          <a:lstStyle/>
          <a:p>
            <a:pPr algn="l"/>
            <a:r>
              <a:rPr lang="en" dirty="0"/>
              <a:t>Who we are</a:t>
            </a:r>
            <a:endParaRPr dirty="0"/>
          </a:p>
        </p:txBody>
      </p:sp>
      <p:sp>
        <p:nvSpPr>
          <p:cNvPr id="7" name="TextBox 6">
            <a:extLst>
              <a:ext uri="{FF2B5EF4-FFF2-40B4-BE49-F238E27FC236}">
                <a16:creationId xmlns:a16="http://schemas.microsoft.com/office/drawing/2014/main" id="{F85DB6F3-427A-4B25-95A1-543DE72D953D}"/>
              </a:ext>
            </a:extLst>
          </p:cNvPr>
          <p:cNvSpPr txBox="1"/>
          <p:nvPr/>
        </p:nvSpPr>
        <p:spPr>
          <a:xfrm>
            <a:off x="2782998" y="3950350"/>
            <a:ext cx="5567527" cy="1384995"/>
          </a:xfrm>
          <a:prstGeom prst="rect">
            <a:avLst/>
          </a:prstGeom>
          <a:noFill/>
        </p:spPr>
        <p:txBody>
          <a:bodyPr wrap="square" rtlCol="0">
            <a:spAutoFit/>
          </a:bodyPr>
          <a:lstStyle/>
          <a:p>
            <a:pPr algn="r"/>
            <a:r>
              <a:rPr lang="en-US" sz="2800" dirty="0"/>
              <a:t>Craig Hayward, Ph.D.</a:t>
            </a:r>
          </a:p>
          <a:p>
            <a:pPr algn="r"/>
            <a:r>
              <a:rPr lang="en-US" sz="2800" dirty="0"/>
              <a:t>Dean of Institutional Effectiveness</a:t>
            </a:r>
          </a:p>
          <a:p>
            <a:pPr algn="r"/>
            <a:r>
              <a:rPr lang="en-US" sz="2800" dirty="0"/>
              <a:t>Bakersfield College</a:t>
            </a:r>
          </a:p>
        </p:txBody>
      </p:sp>
      <p:sp>
        <p:nvSpPr>
          <p:cNvPr id="8" name="TextBox 7">
            <a:extLst>
              <a:ext uri="{FF2B5EF4-FFF2-40B4-BE49-F238E27FC236}">
                <a16:creationId xmlns:a16="http://schemas.microsoft.com/office/drawing/2014/main" id="{48C1CD5F-D38E-4DA1-ABB5-558151C554EE}"/>
              </a:ext>
            </a:extLst>
          </p:cNvPr>
          <p:cNvSpPr txBox="1"/>
          <p:nvPr/>
        </p:nvSpPr>
        <p:spPr>
          <a:xfrm>
            <a:off x="2722895" y="1702117"/>
            <a:ext cx="7893029" cy="1384995"/>
          </a:xfrm>
          <a:prstGeom prst="rect">
            <a:avLst/>
          </a:prstGeom>
          <a:noFill/>
        </p:spPr>
        <p:txBody>
          <a:bodyPr wrap="square" rtlCol="0">
            <a:spAutoFit/>
          </a:bodyPr>
          <a:lstStyle/>
          <a:p>
            <a:r>
              <a:rPr lang="en-US" sz="2800" dirty="0"/>
              <a:t>Chenoa S. Woods, Ph.D.</a:t>
            </a:r>
          </a:p>
          <a:p>
            <a:r>
              <a:rPr lang="en-US" sz="2800" dirty="0"/>
              <a:t>Assistant Director of Research and Programs</a:t>
            </a:r>
          </a:p>
          <a:p>
            <a:r>
              <a:rPr lang="en-US" sz="2800" dirty="0"/>
              <a:t>CSU Chancellor’s Office</a:t>
            </a:r>
          </a:p>
        </p:txBody>
      </p:sp>
      <p:pic>
        <p:nvPicPr>
          <p:cNvPr id="3" name="Picture 2" descr="Presenter Chenoa Woods smiling for the camera.">
            <a:extLst>
              <a:ext uri="{FF2B5EF4-FFF2-40B4-BE49-F238E27FC236}">
                <a16:creationId xmlns:a16="http://schemas.microsoft.com/office/drawing/2014/main" id="{084677D1-2309-4D5D-B9E5-A616B7362A2F}"/>
              </a:ext>
            </a:extLst>
          </p:cNvPr>
          <p:cNvPicPr>
            <a:picLocks noChangeAspect="1"/>
          </p:cNvPicPr>
          <p:nvPr/>
        </p:nvPicPr>
        <p:blipFill>
          <a:blip r:embed="rId3"/>
          <a:stretch>
            <a:fillRect/>
          </a:stretch>
        </p:blipFill>
        <p:spPr>
          <a:xfrm>
            <a:off x="583031" y="1702117"/>
            <a:ext cx="1986090" cy="2089862"/>
          </a:xfrm>
          <a:prstGeom prst="rect">
            <a:avLst/>
          </a:prstGeom>
          <a:ln>
            <a:solidFill>
              <a:schemeClr val="tx1"/>
            </a:solidFill>
          </a:ln>
        </p:spPr>
      </p:pic>
      <p:pic>
        <p:nvPicPr>
          <p:cNvPr id="4" name="Picture 3" descr="A picture of Craig Hayward wearing glasses and looking at the camera.">
            <a:extLst>
              <a:ext uri="{FF2B5EF4-FFF2-40B4-BE49-F238E27FC236}">
                <a16:creationId xmlns:a16="http://schemas.microsoft.com/office/drawing/2014/main" id="{2967D2D2-187C-4F3A-8F56-42AF8CCCDA9C}"/>
              </a:ext>
            </a:extLst>
          </p:cNvPr>
          <p:cNvPicPr>
            <a:picLocks noChangeAspect="1"/>
          </p:cNvPicPr>
          <p:nvPr/>
        </p:nvPicPr>
        <p:blipFill>
          <a:blip r:embed="rId4"/>
          <a:stretch>
            <a:fillRect/>
          </a:stretch>
        </p:blipFill>
        <p:spPr>
          <a:xfrm>
            <a:off x="8350524" y="3429001"/>
            <a:ext cx="1738666" cy="215594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5ED20-E322-4994-B350-02D158EE2E10}"/>
              </a:ext>
            </a:extLst>
          </p:cNvPr>
          <p:cNvSpPr>
            <a:spLocks noGrp="1"/>
          </p:cNvSpPr>
          <p:nvPr>
            <p:ph type="title"/>
          </p:nvPr>
        </p:nvSpPr>
        <p:spPr>
          <a:xfrm>
            <a:off x="3288505" y="3095625"/>
            <a:ext cx="5614987" cy="1600200"/>
          </a:xfrm>
        </p:spPr>
        <p:txBody>
          <a:bodyPr/>
          <a:lstStyle/>
          <a:p>
            <a:r>
              <a:rPr lang="en-US" dirty="0"/>
              <a:t>On-Path Percentage</a:t>
            </a:r>
          </a:p>
        </p:txBody>
      </p:sp>
      <p:sp>
        <p:nvSpPr>
          <p:cNvPr id="5" name="Text Placeholder 4">
            <a:extLst>
              <a:ext uri="{FF2B5EF4-FFF2-40B4-BE49-F238E27FC236}">
                <a16:creationId xmlns:a16="http://schemas.microsoft.com/office/drawing/2014/main" id="{C6AF57E6-B79C-46DC-966E-CF4326A2BECD}"/>
              </a:ext>
            </a:extLst>
          </p:cNvPr>
          <p:cNvSpPr>
            <a:spLocks noGrp="1"/>
          </p:cNvSpPr>
          <p:nvPr>
            <p:ph type="body" sz="half" idx="2"/>
          </p:nvPr>
        </p:nvSpPr>
        <p:spPr>
          <a:xfrm>
            <a:off x="3500435" y="4413420"/>
            <a:ext cx="5191125" cy="904875"/>
          </a:xfrm>
        </p:spPr>
        <p:txBody>
          <a:bodyPr>
            <a:normAutofit fontScale="85000" lnSpcReduction="20000"/>
          </a:bodyPr>
          <a:lstStyle/>
          <a:p>
            <a:endParaRPr lang="en-US" dirty="0"/>
          </a:p>
          <a:p>
            <a:pPr algn="ctr">
              <a:lnSpc>
                <a:spcPct val="120000"/>
              </a:lnSpc>
              <a:spcBef>
                <a:spcPts val="0"/>
              </a:spcBef>
            </a:pPr>
            <a:r>
              <a:rPr lang="en-US" sz="2400" i="1" dirty="0"/>
              <a:t>Leading Indicator of Completion Momentum and Efficiency</a:t>
            </a:r>
          </a:p>
        </p:txBody>
      </p:sp>
      <p:sp>
        <p:nvSpPr>
          <p:cNvPr id="4" name="Slide Number Placeholder 3">
            <a:extLst>
              <a:ext uri="{FF2B5EF4-FFF2-40B4-BE49-F238E27FC236}">
                <a16:creationId xmlns:a16="http://schemas.microsoft.com/office/drawing/2014/main" id="{2BFE4B5C-F13E-47CC-B429-80556F7D20B7}"/>
              </a:ext>
            </a:extLst>
          </p:cNvPr>
          <p:cNvSpPr>
            <a:spLocks noGrp="1"/>
          </p:cNvSpPr>
          <p:nvPr>
            <p:ph type="sldNum" sz="quarter" idx="12"/>
          </p:nvPr>
        </p:nvSpPr>
        <p:spPr/>
        <p:txBody>
          <a:bodyPr/>
          <a:lstStyle/>
          <a:p>
            <a:fld id="{48F63A3B-78C7-47BE-AE5E-E10140E04643}" type="slidenum">
              <a:rPr lang="en-US" smtClean="0"/>
              <a:t>30</a:t>
            </a:fld>
            <a:endParaRPr lang="en-US" dirty="0"/>
          </a:p>
        </p:txBody>
      </p:sp>
      <p:pic>
        <p:nvPicPr>
          <p:cNvPr id="9" name="Picture 8" descr="A diverse group of people celebrating.">
            <a:extLst>
              <a:ext uri="{FF2B5EF4-FFF2-40B4-BE49-F238E27FC236}">
                <a16:creationId xmlns:a16="http://schemas.microsoft.com/office/drawing/2014/main" id="{D8F53F15-12F3-42D2-86A0-83CE9875E6FF}"/>
              </a:ext>
            </a:extLst>
          </p:cNvPr>
          <p:cNvPicPr>
            <a:picLocks noChangeAspect="1"/>
          </p:cNvPicPr>
          <p:nvPr/>
        </p:nvPicPr>
        <p:blipFill>
          <a:blip r:embed="rId2"/>
          <a:stretch>
            <a:fillRect/>
          </a:stretch>
        </p:blipFill>
        <p:spPr>
          <a:xfrm>
            <a:off x="3500435" y="783970"/>
            <a:ext cx="5005386" cy="3321220"/>
          </a:xfrm>
          <a:prstGeom prst="rect">
            <a:avLst/>
          </a:prstGeom>
          <a:ln>
            <a:solidFill>
              <a:schemeClr val="tx1"/>
            </a:solidFill>
          </a:ln>
        </p:spPr>
      </p:pic>
    </p:spTree>
    <p:extLst>
      <p:ext uri="{BB962C8B-B14F-4D97-AF65-F5344CB8AC3E}">
        <p14:creationId xmlns:p14="http://schemas.microsoft.com/office/powerpoint/2010/main" val="49966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0BC3C-2B97-494D-886D-732CF6B598EF}"/>
              </a:ext>
            </a:extLst>
          </p:cNvPr>
          <p:cNvSpPr>
            <a:spLocks noGrp="1"/>
          </p:cNvSpPr>
          <p:nvPr>
            <p:ph type="title"/>
          </p:nvPr>
        </p:nvSpPr>
        <p:spPr>
          <a:xfrm>
            <a:off x="-1" y="259"/>
            <a:ext cx="12192001" cy="1325463"/>
          </a:xfrm>
        </p:spPr>
        <p:txBody>
          <a:bodyPr>
            <a:noAutofit/>
          </a:bodyPr>
          <a:lstStyle/>
          <a:p>
            <a:pPr lvl="0" eaLnBrk="0" fontAlgn="base" hangingPunct="0">
              <a:lnSpc>
                <a:spcPct val="100000"/>
              </a:lnSpc>
              <a:spcAft>
                <a:spcPct val="0"/>
              </a:spcAft>
            </a:pPr>
            <a:r>
              <a:rPr lang="en-US" altLang="en-US" sz="3750" dirty="0">
                <a:latin typeface="Arial" panose="020B0604020202020204" pitchFamily="34" charset="0"/>
                <a:ea typeface="Cambria" panose="02040503050406030204" pitchFamily="18" charset="0"/>
                <a:cs typeface="Cambria" panose="02040503050406030204" pitchFamily="18" charset="0"/>
              </a:rPr>
              <a:t>Student Course-Taking Becomes More Focused</a:t>
            </a:r>
            <a:endParaRPr lang="en-US" sz="3750" dirty="0"/>
          </a:p>
        </p:txBody>
      </p:sp>
      <p:sp>
        <p:nvSpPr>
          <p:cNvPr id="7" name="Rectangle 6">
            <a:extLst>
              <a:ext uri="{FF2B5EF4-FFF2-40B4-BE49-F238E27FC236}">
                <a16:creationId xmlns:a16="http://schemas.microsoft.com/office/drawing/2014/main" id="{921B0B9F-C6AB-4F4C-8797-A9C1F644D6C7}"/>
              </a:ext>
            </a:extLst>
          </p:cNvPr>
          <p:cNvSpPr>
            <a:spLocks noChangeArrowheads="1"/>
          </p:cNvSpPr>
          <p:nvPr/>
        </p:nvSpPr>
        <p:spPr bwMode="auto">
          <a:xfrm>
            <a:off x="461" y="3891296"/>
            <a:ext cx="184719" cy="316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3" tIns="45716" rIns="91433" bIns="45716" numCol="1" anchor="ctr" anchorCtr="0" compatLnSpc="1">
            <a:prstTxWarp prst="textNoShape">
              <a:avLst/>
            </a:prstTxWarp>
            <a:spAutoFit/>
          </a:bodyPr>
          <a:lstStyle/>
          <a:p>
            <a:endParaRPr lang="en-US" sz="1400"/>
          </a:p>
        </p:txBody>
      </p:sp>
      <p:pic>
        <p:nvPicPr>
          <p:cNvPr id="10" name="Picture 6" descr="Graphic showing students' on-path percentage increasing from 63% in 2016 to 78% in 2019.">
            <a:extLst>
              <a:ext uri="{FF2B5EF4-FFF2-40B4-BE49-F238E27FC236}">
                <a16:creationId xmlns:a16="http://schemas.microsoft.com/office/drawing/2014/main" id="{878AA6CE-ED1F-45C3-9CC3-647331149C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2539" y="1325722"/>
            <a:ext cx="7566919" cy="457268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9D1249F3-B8D8-452D-BC91-68F897CF6277}"/>
              </a:ext>
            </a:extLst>
          </p:cNvPr>
          <p:cNvSpPr/>
          <p:nvPr/>
        </p:nvSpPr>
        <p:spPr>
          <a:xfrm>
            <a:off x="2368735" y="1064735"/>
            <a:ext cx="6453498" cy="879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p>
        </p:txBody>
      </p:sp>
    </p:spTree>
    <p:extLst>
      <p:ext uri="{BB962C8B-B14F-4D97-AF65-F5344CB8AC3E}">
        <p14:creationId xmlns:p14="http://schemas.microsoft.com/office/powerpoint/2010/main" val="344507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1A1E-DD7F-4792-B142-EA5F9243CA97}"/>
              </a:ext>
            </a:extLst>
          </p:cNvPr>
          <p:cNvSpPr>
            <a:spLocks noGrp="1"/>
          </p:cNvSpPr>
          <p:nvPr>
            <p:ph type="title"/>
          </p:nvPr>
        </p:nvSpPr>
        <p:spPr>
          <a:xfrm>
            <a:off x="415600" y="328573"/>
            <a:ext cx="11360800" cy="763543"/>
          </a:xfrm>
        </p:spPr>
        <p:txBody>
          <a:bodyPr>
            <a:normAutofit fontScale="90000"/>
          </a:bodyPr>
          <a:lstStyle/>
          <a:p>
            <a:r>
              <a:rPr lang="en-US" dirty="0"/>
              <a:t>Student Voice on Program Maps</a:t>
            </a:r>
          </a:p>
        </p:txBody>
      </p:sp>
      <p:sp>
        <p:nvSpPr>
          <p:cNvPr id="4" name="Slide Number Placeholder 3">
            <a:extLst>
              <a:ext uri="{FF2B5EF4-FFF2-40B4-BE49-F238E27FC236}">
                <a16:creationId xmlns:a16="http://schemas.microsoft.com/office/drawing/2014/main" id="{C8E550CB-F50B-4DA5-A277-F7635DD3FB2A}"/>
              </a:ext>
            </a:extLst>
          </p:cNvPr>
          <p:cNvSpPr>
            <a:spLocks noGrp="1"/>
          </p:cNvSpPr>
          <p:nvPr>
            <p:ph type="sldNum" idx="12"/>
          </p:nvPr>
        </p:nvSpPr>
        <p:spPr/>
        <p:txBody>
          <a:bodyPr/>
          <a:lstStyle/>
          <a:p>
            <a:pPr algn="r"/>
            <a:fld id="{00000000-1234-1234-1234-123412341234}" type="slidenum">
              <a:rPr lang="en" smtClean="0"/>
              <a:pPr algn="r"/>
              <a:t>32</a:t>
            </a:fld>
            <a:endParaRPr lang="en"/>
          </a:p>
        </p:txBody>
      </p:sp>
      <p:sp>
        <p:nvSpPr>
          <p:cNvPr id="7" name="Rectangle: Rounded Corners 6" descr="Image of a student quote on green">
            <a:extLst>
              <a:ext uri="{FF2B5EF4-FFF2-40B4-BE49-F238E27FC236}">
                <a16:creationId xmlns:a16="http://schemas.microsoft.com/office/drawing/2014/main" id="{97147370-FBB8-44E6-B9E2-674AD0D734F3}"/>
              </a:ext>
            </a:extLst>
          </p:cNvPr>
          <p:cNvSpPr/>
          <p:nvPr/>
        </p:nvSpPr>
        <p:spPr>
          <a:xfrm>
            <a:off x="284907" y="2845387"/>
            <a:ext cx="3467340" cy="161615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58" b="1" i="1" dirty="0">
                <a:solidFill>
                  <a:srgbClr val="538135"/>
                </a:solidFill>
                <a:latin typeface="Calibri" panose="020F0502020204030204" pitchFamily="34" charset="0"/>
                <a:ea typeface="Times New Roman" panose="02020603050405020304" pitchFamily="18" charset="0"/>
              </a:rPr>
              <a:t>[Program Mapper] puts you at ease </a:t>
            </a:r>
            <a:r>
              <a:rPr lang="en-US" sz="1458" i="1" dirty="0">
                <a:solidFill>
                  <a:srgbClr val="538135"/>
                </a:solidFill>
                <a:latin typeface="Calibri" panose="020F0502020204030204" pitchFamily="34" charset="0"/>
                <a:ea typeface="Times New Roman" panose="02020603050405020304" pitchFamily="18" charset="0"/>
              </a:rPr>
              <a:t>as a college student, like, okay, this is what I need to do. This is what has to happen next. . . .[I like] just </a:t>
            </a:r>
            <a:r>
              <a:rPr lang="en-US" sz="1458" b="1" i="1" dirty="0">
                <a:solidFill>
                  <a:srgbClr val="538135"/>
                </a:solidFill>
                <a:latin typeface="Calibri" panose="020F0502020204030204" pitchFamily="34" charset="0"/>
                <a:ea typeface="Times New Roman" panose="02020603050405020304" pitchFamily="18" charset="0"/>
              </a:rPr>
              <a:t>how simple it is </a:t>
            </a:r>
            <a:r>
              <a:rPr lang="en-US" sz="1458" i="1" dirty="0">
                <a:solidFill>
                  <a:srgbClr val="538135"/>
                </a:solidFill>
                <a:latin typeface="Calibri" panose="020F0502020204030204" pitchFamily="34" charset="0"/>
                <a:ea typeface="Times New Roman" panose="02020603050405020304" pitchFamily="18" charset="0"/>
              </a:rPr>
              <a:t>and how organized it is. I think that's my favorite part.</a:t>
            </a:r>
            <a:endParaRPr lang="en-US" sz="1458" i="1" dirty="0">
              <a:solidFill>
                <a:srgbClr val="C45911"/>
              </a:solidFill>
              <a:latin typeface="Calibri" panose="020F0502020204030204" pitchFamily="34" charset="0"/>
              <a:ea typeface="Calibri" panose="020F0502020204030204" pitchFamily="34" charset="0"/>
            </a:endParaRPr>
          </a:p>
        </p:txBody>
      </p:sp>
      <p:sp>
        <p:nvSpPr>
          <p:cNvPr id="9" name="Rectangle: Rounded Corners 8" descr="Image of a student quote on green">
            <a:extLst>
              <a:ext uri="{FF2B5EF4-FFF2-40B4-BE49-F238E27FC236}">
                <a16:creationId xmlns:a16="http://schemas.microsoft.com/office/drawing/2014/main" id="{BD4379B3-9579-40AE-90C4-1589063FE92D}"/>
              </a:ext>
            </a:extLst>
          </p:cNvPr>
          <p:cNvSpPr/>
          <p:nvPr/>
        </p:nvSpPr>
        <p:spPr>
          <a:xfrm>
            <a:off x="220174" y="4707805"/>
            <a:ext cx="3941907" cy="135379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58" i="1" dirty="0">
                <a:solidFill>
                  <a:srgbClr val="538135"/>
                </a:solidFill>
                <a:latin typeface="Calibri" panose="020F0502020204030204" pitchFamily="34" charset="0"/>
                <a:ea typeface="Times New Roman" panose="02020603050405020304" pitchFamily="18" charset="0"/>
              </a:rPr>
              <a:t>If you follow Program Mapper or the pathways, you probably could have gotten everything out of the way and then been done on time. . . So it helps you with efficiency and </a:t>
            </a:r>
            <a:r>
              <a:rPr lang="en-US" sz="1458" b="1" i="1" dirty="0">
                <a:solidFill>
                  <a:srgbClr val="538135"/>
                </a:solidFill>
                <a:latin typeface="Calibri" panose="020F0502020204030204" pitchFamily="34" charset="0"/>
                <a:ea typeface="Times New Roman" panose="02020603050405020304" pitchFamily="18" charset="0"/>
              </a:rPr>
              <a:t>being clear about how to get out as quickly as possible.</a:t>
            </a:r>
            <a:endParaRPr lang="en-US" sz="2500" b="1" dirty="0"/>
          </a:p>
        </p:txBody>
      </p:sp>
      <p:sp>
        <p:nvSpPr>
          <p:cNvPr id="11" name="Rectangle: Rounded Corners 10" descr="Image of a student quote on green">
            <a:extLst>
              <a:ext uri="{FF2B5EF4-FFF2-40B4-BE49-F238E27FC236}">
                <a16:creationId xmlns:a16="http://schemas.microsoft.com/office/drawing/2014/main" id="{5E110EFF-C51E-4590-B6BF-F9355E43F2C2}"/>
              </a:ext>
            </a:extLst>
          </p:cNvPr>
          <p:cNvSpPr/>
          <p:nvPr/>
        </p:nvSpPr>
        <p:spPr>
          <a:xfrm>
            <a:off x="3910157" y="1473297"/>
            <a:ext cx="4633702" cy="297785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58" i="1" dirty="0">
                <a:solidFill>
                  <a:srgbClr val="538135"/>
                </a:solidFill>
                <a:latin typeface="Calibri" panose="020F0502020204030204" pitchFamily="34" charset="0"/>
                <a:ea typeface="Calibri" panose="020F0502020204030204" pitchFamily="34" charset="0"/>
              </a:rPr>
              <a:t>The counseling department . . . [has] become very busy and high volume with a lot of students. So I think that because of that, the program mapper is very helpful…because [students] don't have to worry about waiting for a counselor to show them what to do. And some students want to be hands-on and be independent and do [education planning] on their own. So, it kind of </a:t>
            </a:r>
            <a:r>
              <a:rPr lang="en-US" sz="1458" b="1" i="1" dirty="0">
                <a:solidFill>
                  <a:srgbClr val="538135"/>
                </a:solidFill>
                <a:latin typeface="Calibri" panose="020F0502020204030204" pitchFamily="34" charset="0"/>
                <a:ea typeface="Calibri" panose="020F0502020204030204" pitchFamily="34" charset="0"/>
              </a:rPr>
              <a:t>gives them the ability to map out exactly what they want to do and how they want to do it. </a:t>
            </a:r>
            <a:r>
              <a:rPr lang="en-US" sz="1458" i="1" dirty="0">
                <a:solidFill>
                  <a:srgbClr val="538135"/>
                </a:solidFill>
                <a:latin typeface="Calibri" panose="020F0502020204030204" pitchFamily="34" charset="0"/>
                <a:ea typeface="Calibri" panose="020F0502020204030204" pitchFamily="34" charset="0"/>
              </a:rPr>
              <a:t>And if they want to change it, they don't have to worry about asking a counselor what classes that they need to take for their new route.</a:t>
            </a:r>
          </a:p>
        </p:txBody>
      </p:sp>
      <p:sp>
        <p:nvSpPr>
          <p:cNvPr id="12" name="Rectangle: Rounded Corners 11" descr="Image of a student quote on red">
            <a:extLst>
              <a:ext uri="{FF2B5EF4-FFF2-40B4-BE49-F238E27FC236}">
                <a16:creationId xmlns:a16="http://schemas.microsoft.com/office/drawing/2014/main" id="{DC36DDED-A4CD-4604-A11E-31FA347440EC}"/>
              </a:ext>
            </a:extLst>
          </p:cNvPr>
          <p:cNvSpPr/>
          <p:nvPr/>
        </p:nvSpPr>
        <p:spPr>
          <a:xfrm>
            <a:off x="284906" y="1492514"/>
            <a:ext cx="3467340" cy="952474"/>
          </a:xfrm>
          <a:prstGeom prst="roundRect">
            <a:avLst/>
          </a:prstGeom>
          <a:solidFill>
            <a:srgbClr val="B60717"/>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58" i="1" dirty="0">
                <a:solidFill>
                  <a:schemeClr val="bg2"/>
                </a:solidFill>
                <a:latin typeface="Calibri" panose="020F0502020204030204" pitchFamily="34" charset="0"/>
                <a:ea typeface="Calibri" panose="020F0502020204030204" pitchFamily="34" charset="0"/>
              </a:rPr>
              <a:t>The salary growth and career section </a:t>
            </a:r>
            <a:r>
              <a:rPr lang="en-US" sz="1458" b="1" i="1" dirty="0">
                <a:solidFill>
                  <a:schemeClr val="bg2"/>
                </a:solidFill>
                <a:latin typeface="Calibri" panose="020F0502020204030204" pitchFamily="34" charset="0"/>
                <a:ea typeface="Calibri" panose="020F0502020204030204" pitchFamily="34" charset="0"/>
              </a:rPr>
              <a:t>helped me to get a stepping-stone into researching </a:t>
            </a:r>
            <a:r>
              <a:rPr lang="en-US" sz="1458" i="1" dirty="0">
                <a:solidFill>
                  <a:schemeClr val="bg2"/>
                </a:solidFill>
                <a:latin typeface="Calibri" panose="020F0502020204030204" pitchFamily="34" charset="0"/>
                <a:ea typeface="Calibri" panose="020F0502020204030204" pitchFamily="34" charset="0"/>
              </a:rPr>
              <a:t>more specifics about what I wanted to start a career in.</a:t>
            </a:r>
          </a:p>
        </p:txBody>
      </p:sp>
      <p:sp>
        <p:nvSpPr>
          <p:cNvPr id="14" name="Rectangle: Rounded Corners 13" descr="Image of a student quote on red">
            <a:extLst>
              <a:ext uri="{FF2B5EF4-FFF2-40B4-BE49-F238E27FC236}">
                <a16:creationId xmlns:a16="http://schemas.microsoft.com/office/drawing/2014/main" id="{C6E48D4B-C62B-4149-8B52-74FB6E6D4D59}"/>
              </a:ext>
            </a:extLst>
          </p:cNvPr>
          <p:cNvSpPr/>
          <p:nvPr/>
        </p:nvSpPr>
        <p:spPr>
          <a:xfrm>
            <a:off x="4562903" y="4707804"/>
            <a:ext cx="3738043" cy="1353799"/>
          </a:xfrm>
          <a:prstGeom prst="roundRect">
            <a:avLst/>
          </a:prstGeom>
          <a:solidFill>
            <a:srgbClr val="B60717"/>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58" i="1" dirty="0">
                <a:solidFill>
                  <a:schemeClr val="bg2"/>
                </a:solidFill>
                <a:latin typeface="Calibri" panose="020F0502020204030204" pitchFamily="34" charset="0"/>
                <a:ea typeface="Calibri" panose="020F0502020204030204" pitchFamily="34" charset="0"/>
              </a:rPr>
              <a:t>It's really useful to figure out which [classes] can transfer over into your certain area to the certain [transfer destination] because </a:t>
            </a:r>
            <a:r>
              <a:rPr lang="en-US" sz="1458" b="1" i="1" dirty="0">
                <a:solidFill>
                  <a:schemeClr val="bg2"/>
                </a:solidFill>
                <a:latin typeface="Calibri" panose="020F0502020204030204" pitchFamily="34" charset="0"/>
                <a:ea typeface="Calibri" panose="020F0502020204030204" pitchFamily="34" charset="0"/>
              </a:rPr>
              <a:t>you don't want to take a class that's not going to mean anything.</a:t>
            </a:r>
          </a:p>
        </p:txBody>
      </p:sp>
      <p:sp>
        <p:nvSpPr>
          <p:cNvPr id="16" name="Rectangle: Rounded Corners 15" descr="Image of a student quote on red">
            <a:extLst>
              <a:ext uri="{FF2B5EF4-FFF2-40B4-BE49-F238E27FC236}">
                <a16:creationId xmlns:a16="http://schemas.microsoft.com/office/drawing/2014/main" id="{BCB24DEC-9240-4679-8C85-D97B0628719B}"/>
              </a:ext>
            </a:extLst>
          </p:cNvPr>
          <p:cNvSpPr/>
          <p:nvPr/>
        </p:nvSpPr>
        <p:spPr>
          <a:xfrm>
            <a:off x="8701768" y="2016175"/>
            <a:ext cx="3175214" cy="3079358"/>
          </a:xfrm>
          <a:prstGeom prst="roundRect">
            <a:avLst/>
          </a:prstGeom>
          <a:solidFill>
            <a:srgbClr val="B60717"/>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58" i="1" dirty="0">
                <a:solidFill>
                  <a:schemeClr val="bg2"/>
                </a:solidFill>
                <a:latin typeface="Calibri" panose="020F0502020204030204" pitchFamily="34" charset="0"/>
                <a:ea typeface="Calibri" panose="020F0502020204030204" pitchFamily="34" charset="0"/>
              </a:rPr>
              <a:t>When I was still debating on what to major in, it gave me like an understanding of what courses I would be taking. So that was helpful in </a:t>
            </a:r>
            <a:r>
              <a:rPr lang="en-US" sz="1458" b="1" i="1" dirty="0">
                <a:solidFill>
                  <a:schemeClr val="bg2"/>
                </a:solidFill>
                <a:latin typeface="Calibri" panose="020F0502020204030204" pitchFamily="34" charset="0"/>
                <a:ea typeface="Calibri" panose="020F0502020204030204" pitchFamily="34" charset="0"/>
              </a:rPr>
              <a:t>helping me make my decision</a:t>
            </a:r>
            <a:r>
              <a:rPr lang="en-US" sz="1458" i="1" dirty="0">
                <a:solidFill>
                  <a:schemeClr val="bg2"/>
                </a:solidFill>
                <a:latin typeface="Calibri" panose="020F0502020204030204" pitchFamily="34" charset="0"/>
                <a:ea typeface="Calibri" panose="020F0502020204030204" pitchFamily="34" charset="0"/>
              </a:rPr>
              <a:t>. . . . And when I was told to double major, I could go [to the maps] and check . . . comparisons of [the] overlap between my current major. . . . I was still able to go back and forth. </a:t>
            </a:r>
          </a:p>
        </p:txBody>
      </p:sp>
    </p:spTree>
    <p:extLst>
      <p:ext uri="{BB962C8B-B14F-4D97-AF65-F5344CB8AC3E}">
        <p14:creationId xmlns:p14="http://schemas.microsoft.com/office/powerpoint/2010/main" val="2078652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56"/>
          <p:cNvSpPr txBox="1">
            <a:spLocks noGrp="1"/>
          </p:cNvSpPr>
          <p:nvPr>
            <p:ph type="title"/>
          </p:nvPr>
        </p:nvSpPr>
        <p:spPr>
          <a:xfrm>
            <a:off x="838200" y="365125"/>
            <a:ext cx="10515600" cy="1132203"/>
          </a:xfrm>
          <a:prstGeom prst="rect">
            <a:avLst/>
          </a:prstGeom>
          <a:noFill/>
          <a:ln>
            <a:noFill/>
          </a:ln>
        </p:spPr>
        <p:txBody>
          <a:bodyPr spcFirstLastPara="1" wrap="square" lIns="91425" tIns="45700" rIns="91425" bIns="45700" anchor="ctr" anchorCtr="0">
            <a:normAutofit/>
          </a:bodyPr>
          <a:lstStyle/>
          <a:p>
            <a:pPr lvl="0">
              <a:spcBef>
                <a:spcPts val="0"/>
              </a:spcBef>
              <a:buClr>
                <a:schemeClr val="dk1"/>
              </a:buClr>
              <a:buSzPts val="4400"/>
            </a:pPr>
            <a:r>
              <a:rPr lang="en-US" sz="3200" dirty="0"/>
              <a:t>The PPM has already advanced </a:t>
            </a:r>
            <a:br>
              <a:rPr lang="en-US" sz="3200" dirty="0"/>
            </a:br>
            <a:r>
              <a:rPr lang="en-US" sz="3200" dirty="0"/>
              <a:t>our equity agenda</a:t>
            </a:r>
            <a:endParaRPr sz="3200" dirty="0"/>
          </a:p>
        </p:txBody>
      </p:sp>
      <p:graphicFrame>
        <p:nvGraphicFramePr>
          <p:cNvPr id="742" name="Google Shape;742;p56"/>
          <p:cNvGraphicFramePr/>
          <p:nvPr/>
        </p:nvGraphicFramePr>
        <p:xfrm>
          <a:off x="838200" y="1497329"/>
          <a:ext cx="10515599" cy="4658921"/>
        </p:xfrm>
        <a:graphic>
          <a:graphicData uri="http://schemas.openxmlformats.org/drawingml/2006/chart">
            <c:chart xmlns:c="http://schemas.openxmlformats.org/drawingml/2006/chart" xmlns:r="http://schemas.openxmlformats.org/officeDocument/2006/relationships" r:id="rId3"/>
          </a:graphicData>
        </a:graphic>
      </p:graphicFrame>
      <p:sp>
        <p:nvSpPr>
          <p:cNvPr id="743" name="Google Shape;74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26034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F50B7-5D5D-482C-8952-B6366FF822FA}"/>
              </a:ext>
            </a:extLst>
          </p:cNvPr>
          <p:cNvSpPr>
            <a:spLocks noGrp="1"/>
          </p:cNvSpPr>
          <p:nvPr>
            <p:ph type="title"/>
          </p:nvPr>
        </p:nvSpPr>
        <p:spPr/>
        <p:txBody>
          <a:bodyPr/>
          <a:lstStyle/>
          <a:p>
            <a:r>
              <a:rPr lang="en-US" dirty="0"/>
              <a:t>Getting On The Path</a:t>
            </a:r>
          </a:p>
        </p:txBody>
      </p:sp>
      <p:sp>
        <p:nvSpPr>
          <p:cNvPr id="5" name="Content Placeholder 4"/>
          <p:cNvSpPr>
            <a:spLocks noGrp="1"/>
          </p:cNvSpPr>
          <p:nvPr>
            <p:ph type="body" idx="1"/>
          </p:nvPr>
        </p:nvSpPr>
        <p:spPr/>
        <p:txBody>
          <a:bodyPr>
            <a:normAutofit/>
          </a:bodyPr>
          <a:lstStyle/>
          <a:p>
            <a:pPr algn="ctr"/>
            <a:r>
              <a:rPr lang="en-US" sz="2800" dirty="0">
                <a:solidFill>
                  <a:srgbClr val="002060"/>
                </a:solidFill>
              </a:rPr>
              <a:t>Program Mapper Onboarding</a:t>
            </a:r>
          </a:p>
        </p:txBody>
      </p:sp>
    </p:spTree>
    <p:extLst>
      <p:ext uri="{BB962C8B-B14F-4D97-AF65-F5344CB8AC3E}">
        <p14:creationId xmlns:p14="http://schemas.microsoft.com/office/powerpoint/2010/main" val="212521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D716893-4A4D-418F-95E0-8FDFD8EC4004}"/>
              </a:ext>
            </a:extLst>
          </p:cNvPr>
          <p:cNvSpPr>
            <a:spLocks noGrp="1"/>
          </p:cNvSpPr>
          <p:nvPr>
            <p:ph type="title"/>
          </p:nvPr>
        </p:nvSpPr>
        <p:spPr>
          <a:xfrm>
            <a:off x="838200" y="957262"/>
            <a:ext cx="10515600" cy="1325563"/>
          </a:xfrm>
        </p:spPr>
        <p:txBody>
          <a:bodyPr/>
          <a:lstStyle/>
          <a:p>
            <a:r>
              <a:rPr lang="en-US" dirty="0"/>
              <a:t>Getting on the Path</a:t>
            </a:r>
          </a:p>
        </p:txBody>
      </p:sp>
      <p:sp>
        <p:nvSpPr>
          <p:cNvPr id="3" name="Content Placeholder 2">
            <a:extLst>
              <a:ext uri="{FF2B5EF4-FFF2-40B4-BE49-F238E27FC236}">
                <a16:creationId xmlns:a16="http://schemas.microsoft.com/office/drawing/2014/main" id="{5EBF8A43-7255-4BF2-A15E-7CE784DDE3D0}"/>
              </a:ext>
            </a:extLst>
          </p:cNvPr>
          <p:cNvSpPr>
            <a:spLocks noGrp="1"/>
          </p:cNvSpPr>
          <p:nvPr>
            <p:ph sz="quarter" idx="4294967295"/>
          </p:nvPr>
        </p:nvSpPr>
        <p:spPr>
          <a:xfrm>
            <a:off x="1388269" y="2282825"/>
            <a:ext cx="9415462" cy="3043238"/>
          </a:xfrm>
        </p:spPr>
        <p:txBody>
          <a:bodyPr/>
          <a:lstStyle/>
          <a:p>
            <a:r>
              <a:rPr lang="en-US" dirty="0">
                <a:solidFill>
                  <a:schemeClr val="tx1"/>
                </a:solidFill>
              </a:rPr>
              <a:t>To learn more about getting on path with the program mapper, complete the Program Pathways Mapper readiness assessment:</a:t>
            </a:r>
            <a:r>
              <a:rPr lang="en-US" sz="1400" dirty="0">
                <a:solidFill>
                  <a:schemeClr val="tx1"/>
                </a:solidFill>
              </a:rPr>
              <a:t>  </a:t>
            </a:r>
            <a:r>
              <a:rPr lang="en-US" dirty="0">
                <a:hlinkClick r:id="rId2"/>
              </a:rPr>
              <a:t>http://bit.ly/PM-readiness</a:t>
            </a:r>
            <a:r>
              <a:rPr lang="en-US" dirty="0"/>
              <a:t>   </a:t>
            </a:r>
          </a:p>
          <a:p>
            <a:r>
              <a:rPr lang="en-US" dirty="0"/>
              <a:t>Check out Bakersfield College’s Program Pathways Mapper site here: </a:t>
            </a:r>
            <a:r>
              <a:rPr lang="en-US" dirty="0">
                <a:hlinkClick r:id="rId3"/>
              </a:rPr>
              <a:t>http://bit.ly/CS-map</a:t>
            </a:r>
            <a:r>
              <a:rPr lang="en-US" dirty="0"/>
              <a:t> </a:t>
            </a:r>
          </a:p>
          <a:p>
            <a:r>
              <a:rPr lang="en-US" dirty="0"/>
              <a:t>Participate in the Community of Practice on the Vision Resource Center: </a:t>
            </a:r>
            <a:r>
              <a:rPr lang="en-US" dirty="0">
                <a:hlinkClick r:id="rId4"/>
              </a:rPr>
              <a:t>http://bit.ly/VRC-Login</a:t>
            </a:r>
            <a:r>
              <a:rPr lang="en-US" dirty="0"/>
              <a:t> </a:t>
            </a:r>
          </a:p>
          <a:p>
            <a:endParaRPr lang="en-US" dirty="0"/>
          </a:p>
          <a:p>
            <a:endParaRPr lang="en-US" dirty="0"/>
          </a:p>
        </p:txBody>
      </p:sp>
    </p:spTree>
    <p:extLst>
      <p:ext uri="{BB962C8B-B14F-4D97-AF65-F5344CB8AC3E}">
        <p14:creationId xmlns:p14="http://schemas.microsoft.com/office/powerpoint/2010/main" val="305605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0"/>
          <p:cNvSpPr txBox="1">
            <a:spLocks noGrp="1"/>
          </p:cNvSpPr>
          <p:nvPr>
            <p:ph type="ctrTitle"/>
          </p:nvPr>
        </p:nvSpPr>
        <p:spPr>
          <a:xfrm>
            <a:off x="416038" y="992951"/>
            <a:ext cx="11359944" cy="2736593"/>
          </a:xfrm>
          <a:prstGeom prst="rect">
            <a:avLst/>
          </a:prstGeom>
        </p:spPr>
        <p:txBody>
          <a:bodyPr spcFirstLastPara="1" vert="horz" wrap="square" lIns="121890" tIns="121890" rIns="121890" bIns="121890" rtlCol="0" anchor="b" anchorCtr="0">
            <a:noAutofit/>
          </a:bodyPr>
          <a:lstStyle/>
          <a:p>
            <a:pPr algn="ctr"/>
            <a:r>
              <a:rPr lang="en" dirty="0"/>
              <a:t>Q &amp; A</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8" name="Google Shape;238;p41"/>
          <p:cNvSpPr txBox="1">
            <a:spLocks noGrp="1"/>
          </p:cNvSpPr>
          <p:nvPr>
            <p:ph type="body" idx="1"/>
          </p:nvPr>
        </p:nvSpPr>
        <p:spPr>
          <a:xfrm>
            <a:off x="862424" y="1690688"/>
            <a:ext cx="5181600" cy="4351338"/>
          </a:xfrm>
          <a:prstGeom prst="rect">
            <a:avLst/>
          </a:prstGeom>
        </p:spPr>
        <p:txBody>
          <a:bodyPr spcFirstLastPara="1" vert="horz" wrap="square" lIns="121890" tIns="121890" rIns="121890" bIns="121890" rtlCol="0" anchor="t" anchorCtr="0">
            <a:noAutofit/>
          </a:bodyPr>
          <a:lstStyle/>
          <a:p>
            <a:pPr marL="0" indent="0">
              <a:spcBef>
                <a:spcPts val="0"/>
              </a:spcBef>
              <a:buNone/>
            </a:pPr>
            <a:r>
              <a:rPr lang="en-US" dirty="0"/>
              <a:t>Chenoa S. Woods</a:t>
            </a:r>
          </a:p>
          <a:p>
            <a:pPr marL="0" indent="0">
              <a:spcBef>
                <a:spcPts val="0"/>
              </a:spcBef>
              <a:buNone/>
            </a:pPr>
            <a:r>
              <a:rPr lang="en-US" dirty="0">
                <a:hlinkClick r:id="rId3"/>
              </a:rPr>
              <a:t>cswoods@calstate.edu</a:t>
            </a:r>
            <a:r>
              <a:rPr lang="en-US" dirty="0"/>
              <a:t> </a:t>
            </a:r>
          </a:p>
          <a:p>
            <a:pPr marL="0" indent="0">
              <a:spcAft>
                <a:spcPts val="2133"/>
              </a:spcAft>
              <a:buNone/>
            </a:pPr>
            <a:r>
              <a:rPr lang="en-US" dirty="0"/>
              <a:t>       @</a:t>
            </a:r>
            <a:r>
              <a:rPr lang="en-US" dirty="0" err="1"/>
              <a:t>CSWoodsPhD</a:t>
            </a:r>
            <a:endParaRPr lang="en-US" dirty="0"/>
          </a:p>
          <a:p>
            <a:pPr marL="0" indent="0">
              <a:spcAft>
                <a:spcPts val="2133"/>
              </a:spcAft>
              <a:buNone/>
            </a:pPr>
            <a:endParaRPr lang="en-US" dirty="0"/>
          </a:p>
          <a:p>
            <a:pPr marL="0" indent="0">
              <a:spcAft>
                <a:spcPts val="2133"/>
              </a:spcAft>
              <a:buNone/>
            </a:pPr>
            <a:endParaRPr dirty="0"/>
          </a:p>
        </p:txBody>
      </p:sp>
      <p:sp>
        <p:nvSpPr>
          <p:cNvPr id="237" name="Google Shape;237;p41"/>
          <p:cNvSpPr txBox="1">
            <a:spLocks noGrp="1"/>
          </p:cNvSpPr>
          <p:nvPr>
            <p:ph type="title"/>
          </p:nvPr>
        </p:nvSpPr>
        <p:spPr>
          <a:prstGeom prst="rect">
            <a:avLst/>
          </a:prstGeom>
        </p:spPr>
        <p:txBody>
          <a:bodyPr spcFirstLastPara="1" vert="horz" wrap="square" lIns="121890" tIns="121890" rIns="121890" bIns="121890" rtlCol="0" anchor="t" anchorCtr="0">
            <a:noAutofit/>
          </a:bodyPr>
          <a:lstStyle/>
          <a:p>
            <a:pPr algn="l"/>
            <a:r>
              <a:rPr lang="en" dirty="0"/>
              <a:t>Contact Info</a:t>
            </a:r>
            <a:endParaRPr dirty="0"/>
          </a:p>
        </p:txBody>
      </p:sp>
      <p:sp>
        <p:nvSpPr>
          <p:cNvPr id="2" name="Text Placeholder 1">
            <a:extLst>
              <a:ext uri="{FF2B5EF4-FFF2-40B4-BE49-F238E27FC236}">
                <a16:creationId xmlns:a16="http://schemas.microsoft.com/office/drawing/2014/main" id="{6072BFC5-308F-4F3C-9192-AA2ABFD7FB6E}"/>
              </a:ext>
            </a:extLst>
          </p:cNvPr>
          <p:cNvSpPr>
            <a:spLocks noGrp="1"/>
          </p:cNvSpPr>
          <p:nvPr>
            <p:ph type="body" idx="2"/>
          </p:nvPr>
        </p:nvSpPr>
        <p:spPr>
          <a:xfrm>
            <a:off x="5765113" y="1690688"/>
            <a:ext cx="6307438" cy="3813011"/>
          </a:xfrm>
        </p:spPr>
        <p:txBody>
          <a:bodyPr>
            <a:normAutofit/>
          </a:bodyPr>
          <a:lstStyle/>
          <a:p>
            <a:pPr marL="52913" indent="0">
              <a:buNone/>
            </a:pPr>
            <a:r>
              <a:rPr lang="en-US" dirty="0"/>
              <a:t>Craig Hayward</a:t>
            </a:r>
          </a:p>
          <a:p>
            <a:pPr marL="52913" indent="0">
              <a:buNone/>
            </a:pPr>
            <a:r>
              <a:rPr lang="en-US" dirty="0">
                <a:hlinkClick r:id="rId4"/>
              </a:rPr>
              <a:t>Craig.Hayward@bakersfieldcollege.edu</a:t>
            </a:r>
            <a:r>
              <a:rPr lang="en-US" dirty="0"/>
              <a:t>  </a:t>
            </a:r>
          </a:p>
          <a:p>
            <a:pPr marL="52913" indent="0">
              <a:buNone/>
            </a:pPr>
            <a:r>
              <a:rPr lang="en-US" dirty="0"/>
              <a:t>    @doc9x  </a:t>
            </a:r>
          </a:p>
        </p:txBody>
      </p:sp>
      <p:pic>
        <p:nvPicPr>
          <p:cNvPr id="4" name="Picture 3" descr="Twitter logo">
            <a:extLst>
              <a:ext uri="{FF2B5EF4-FFF2-40B4-BE49-F238E27FC236}">
                <a16:creationId xmlns:a16="http://schemas.microsoft.com/office/drawing/2014/main" id="{79774841-4727-46CA-A5F6-2505AC8AC4EC}"/>
              </a:ext>
            </a:extLst>
          </p:cNvPr>
          <p:cNvPicPr>
            <a:picLocks noChangeAspect="1"/>
          </p:cNvPicPr>
          <p:nvPr/>
        </p:nvPicPr>
        <p:blipFill>
          <a:blip r:embed="rId5"/>
          <a:stretch>
            <a:fillRect/>
          </a:stretch>
        </p:blipFill>
        <p:spPr>
          <a:xfrm>
            <a:off x="5808419" y="2773570"/>
            <a:ext cx="422761" cy="401080"/>
          </a:xfrm>
          <a:prstGeom prst="rect">
            <a:avLst/>
          </a:prstGeom>
        </p:spPr>
      </p:pic>
      <p:sp>
        <p:nvSpPr>
          <p:cNvPr id="6" name="TextBox 5">
            <a:extLst>
              <a:ext uri="{FF2B5EF4-FFF2-40B4-BE49-F238E27FC236}">
                <a16:creationId xmlns:a16="http://schemas.microsoft.com/office/drawing/2014/main" id="{9FC34EA1-A1D9-47F4-B5E7-451F93E39FDB}"/>
              </a:ext>
            </a:extLst>
          </p:cNvPr>
          <p:cNvSpPr txBox="1"/>
          <p:nvPr/>
        </p:nvSpPr>
        <p:spPr>
          <a:xfrm>
            <a:off x="6426888" y="4985159"/>
            <a:ext cx="4623661" cy="861774"/>
          </a:xfrm>
          <a:prstGeom prst="rect">
            <a:avLst/>
          </a:prstGeom>
          <a:noFill/>
        </p:spPr>
        <p:txBody>
          <a:bodyPr wrap="square" rtlCol="0">
            <a:spAutoFit/>
          </a:bodyPr>
          <a:lstStyle/>
          <a:p>
            <a:endParaRPr lang="en-US" sz="2500" dirty="0">
              <a:hlinkClick r:id="rId6"/>
            </a:endParaRPr>
          </a:p>
          <a:p>
            <a:endParaRPr lang="en-US" sz="2500" dirty="0"/>
          </a:p>
        </p:txBody>
      </p:sp>
      <p:pic>
        <p:nvPicPr>
          <p:cNvPr id="8" name="Picture 7" descr="Twitter logo">
            <a:extLst>
              <a:ext uri="{FF2B5EF4-FFF2-40B4-BE49-F238E27FC236}">
                <a16:creationId xmlns:a16="http://schemas.microsoft.com/office/drawing/2014/main" id="{79EBE5DA-D118-40B1-BB74-58D1F473A3D8}"/>
              </a:ext>
            </a:extLst>
          </p:cNvPr>
          <p:cNvPicPr>
            <a:picLocks noChangeAspect="1"/>
          </p:cNvPicPr>
          <p:nvPr/>
        </p:nvPicPr>
        <p:blipFill>
          <a:blip r:embed="rId5"/>
          <a:stretch>
            <a:fillRect/>
          </a:stretch>
        </p:blipFill>
        <p:spPr>
          <a:xfrm>
            <a:off x="1118248" y="2712258"/>
            <a:ext cx="422761" cy="4010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49C9C3-E647-44DF-A7A1-ECF821DD753B}"/>
              </a:ext>
            </a:extLst>
          </p:cNvPr>
          <p:cNvSpPr>
            <a:spLocks noGrp="1"/>
          </p:cNvSpPr>
          <p:nvPr>
            <p:ph type="title"/>
          </p:nvPr>
        </p:nvSpPr>
        <p:spPr/>
        <p:txBody>
          <a:bodyPr/>
          <a:lstStyle/>
          <a:p>
            <a:r>
              <a:rPr lang="en-US" dirty="0"/>
              <a:t>Thank you!</a:t>
            </a:r>
          </a:p>
        </p:txBody>
      </p:sp>
      <p:sp>
        <p:nvSpPr>
          <p:cNvPr id="4" name="Slide Number Placeholder 3">
            <a:extLst>
              <a:ext uri="{FF2B5EF4-FFF2-40B4-BE49-F238E27FC236}">
                <a16:creationId xmlns:a16="http://schemas.microsoft.com/office/drawing/2014/main" id="{170FDE3C-CC21-4D03-9A97-96BEDF0A83AC}"/>
              </a:ext>
            </a:extLst>
          </p:cNvPr>
          <p:cNvSpPr>
            <a:spLocks noGrp="1"/>
          </p:cNvSpPr>
          <p:nvPr>
            <p:ph type="sldNum" sz="quarter" idx="12"/>
          </p:nvPr>
        </p:nvSpPr>
        <p:spPr/>
        <p:txBody>
          <a:bodyPr/>
          <a:lstStyle/>
          <a:p>
            <a:fld id="{48F63A3B-78C7-47BE-AE5E-E10140E04643}" type="slidenum">
              <a:rPr lang="en-US" smtClean="0"/>
              <a:t>38</a:t>
            </a:fld>
            <a:endParaRPr lang="en-US" dirty="0"/>
          </a:p>
        </p:txBody>
      </p:sp>
    </p:spTree>
    <p:extLst>
      <p:ext uri="{BB962C8B-B14F-4D97-AF65-F5344CB8AC3E}">
        <p14:creationId xmlns:p14="http://schemas.microsoft.com/office/powerpoint/2010/main" val="2597003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EB33C-B125-4568-BE24-F5CD1ACF5718}"/>
              </a:ext>
            </a:extLst>
          </p:cNvPr>
          <p:cNvSpPr>
            <a:spLocks noGrp="1"/>
          </p:cNvSpPr>
          <p:nvPr>
            <p:ph type="title"/>
          </p:nvPr>
        </p:nvSpPr>
        <p:spPr>
          <a:xfrm>
            <a:off x="376518" y="1709738"/>
            <a:ext cx="11161058" cy="2852737"/>
          </a:xfrm>
        </p:spPr>
        <p:txBody>
          <a:bodyPr>
            <a:noAutofit/>
          </a:bodyPr>
          <a:lstStyle/>
          <a:p>
            <a:r>
              <a:rPr lang="en-US" sz="4000" dirty="0"/>
              <a:t>Please use the WHOVA Mobile App to rate this session. </a:t>
            </a:r>
            <a:br>
              <a:rPr lang="en-US" sz="4000" dirty="0"/>
            </a:br>
            <a:br>
              <a:rPr lang="en-US" sz="4000" dirty="0"/>
            </a:br>
            <a:r>
              <a:rPr lang="en-US" sz="3200" dirty="0"/>
              <a:t>CAIR uses the session evaluations to determine the winners of the Best New Presenter, and Best Presenter awards each year.</a:t>
            </a:r>
          </a:p>
        </p:txBody>
      </p:sp>
      <p:sp>
        <p:nvSpPr>
          <p:cNvPr id="3" name="Text Placeholder 2">
            <a:extLst>
              <a:ext uri="{FF2B5EF4-FFF2-40B4-BE49-F238E27FC236}">
                <a16:creationId xmlns:a16="http://schemas.microsoft.com/office/drawing/2014/main" id="{40F8AF1D-070A-4E0C-A433-DC5D7C70F64A}"/>
              </a:ext>
            </a:extLst>
          </p:cNvPr>
          <p:cNvSpPr>
            <a:spLocks noGrp="1"/>
          </p:cNvSpPr>
          <p:nvPr>
            <p:ph type="body" idx="1"/>
          </p:nvPr>
        </p:nvSpPr>
        <p:spPr/>
        <p:txBody>
          <a:bodyPr/>
          <a:lstStyle/>
          <a:p>
            <a:pPr algn="ctr"/>
            <a:r>
              <a:rPr lang="en-US" dirty="0"/>
              <a:t>Thank you!</a:t>
            </a:r>
          </a:p>
        </p:txBody>
      </p:sp>
      <p:sp>
        <p:nvSpPr>
          <p:cNvPr id="4" name="Slide Number Placeholder 3">
            <a:extLst>
              <a:ext uri="{FF2B5EF4-FFF2-40B4-BE49-F238E27FC236}">
                <a16:creationId xmlns:a16="http://schemas.microsoft.com/office/drawing/2014/main" id="{F8C69E07-2C48-4A51-A80F-EDB352D2F645}"/>
              </a:ext>
            </a:extLst>
          </p:cNvPr>
          <p:cNvSpPr>
            <a:spLocks noGrp="1"/>
          </p:cNvSpPr>
          <p:nvPr>
            <p:ph type="sldNum" sz="quarter" idx="12"/>
          </p:nvPr>
        </p:nvSpPr>
        <p:spPr/>
        <p:txBody>
          <a:bodyPr/>
          <a:lstStyle/>
          <a:p>
            <a:fld id="{48F63A3B-78C7-47BE-AE5E-E10140E04643}" type="slidenum">
              <a:rPr lang="en-US" smtClean="0"/>
              <a:t>39</a:t>
            </a:fld>
            <a:endParaRPr lang="en-US" dirty="0"/>
          </a:p>
        </p:txBody>
      </p:sp>
    </p:spTree>
    <p:extLst>
      <p:ext uri="{BB962C8B-B14F-4D97-AF65-F5344CB8AC3E}">
        <p14:creationId xmlns:p14="http://schemas.microsoft.com/office/powerpoint/2010/main" val="72071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3849D0-C226-4E0C-A206-92C8FD07C0F6}"/>
              </a:ext>
            </a:extLst>
          </p:cNvPr>
          <p:cNvSpPr>
            <a:spLocks noGrp="1"/>
          </p:cNvSpPr>
          <p:nvPr>
            <p:ph type="title"/>
          </p:nvPr>
        </p:nvSpPr>
        <p:spPr/>
        <p:txBody>
          <a:bodyPr/>
          <a:lstStyle/>
          <a:p>
            <a:r>
              <a:rPr lang="en-US" sz="5800" dirty="0"/>
              <a:t>Overview of the </a:t>
            </a:r>
            <a:br>
              <a:rPr lang="en-US" sz="5800" dirty="0"/>
            </a:br>
            <a:r>
              <a:rPr lang="en-US" sz="5200" dirty="0"/>
              <a:t>Program Pathways Mapper</a:t>
            </a:r>
          </a:p>
        </p:txBody>
      </p:sp>
      <p:sp>
        <p:nvSpPr>
          <p:cNvPr id="4" name="Slide Number Placeholder 3">
            <a:extLst>
              <a:ext uri="{FF2B5EF4-FFF2-40B4-BE49-F238E27FC236}">
                <a16:creationId xmlns:a16="http://schemas.microsoft.com/office/drawing/2014/main" id="{1154E1D9-FF4B-4AC3-9C96-B55F77E37F98}"/>
              </a:ext>
            </a:extLst>
          </p:cNvPr>
          <p:cNvSpPr>
            <a:spLocks noGrp="1"/>
          </p:cNvSpPr>
          <p:nvPr>
            <p:ph type="sldNum" sz="quarter" idx="12"/>
          </p:nvPr>
        </p:nvSpPr>
        <p:spPr/>
        <p:txBody>
          <a:bodyPr/>
          <a:lstStyle/>
          <a:p>
            <a:pPr algn="r"/>
            <a:fld id="{00000000-1234-1234-1234-123412341234}" type="slidenum">
              <a:rPr lang="en" smtClean="0"/>
              <a:pPr algn="r"/>
              <a:t>4</a:t>
            </a:fld>
            <a:endParaRPr lang="en"/>
          </a:p>
        </p:txBody>
      </p:sp>
    </p:spTree>
    <p:extLst>
      <p:ext uri="{BB962C8B-B14F-4D97-AF65-F5344CB8AC3E}">
        <p14:creationId xmlns:p14="http://schemas.microsoft.com/office/powerpoint/2010/main" val="380255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descr="Image of the four pillars of guided pathways: Clarify the path; Enter the Path; Stay on the path; and Ensure Learning. Arrows point to the first three pillars.">
            <a:extLst>
              <a:ext uri="{FF2B5EF4-FFF2-40B4-BE49-F238E27FC236}">
                <a16:creationId xmlns:a16="http://schemas.microsoft.com/office/drawing/2014/main" id="{3C53F44E-A1F2-4BCF-AAE2-8FF8CC5E4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600" y="643467"/>
            <a:ext cx="5974080" cy="5063032"/>
          </a:xfrm>
          <a:prstGeom prst="rect">
            <a:avLst/>
          </a:prstGeom>
        </p:spPr>
      </p:pic>
      <p:sp>
        <p:nvSpPr>
          <p:cNvPr id="2" name="Title 1">
            <a:extLst>
              <a:ext uri="{FF2B5EF4-FFF2-40B4-BE49-F238E27FC236}">
                <a16:creationId xmlns:a16="http://schemas.microsoft.com/office/drawing/2014/main" id="{C0379FF6-667A-4EC0-8E9C-540C81C58732}"/>
              </a:ext>
            </a:extLst>
          </p:cNvPr>
          <p:cNvSpPr>
            <a:spLocks noGrp="1"/>
          </p:cNvSpPr>
          <p:nvPr>
            <p:ph type="title"/>
          </p:nvPr>
        </p:nvSpPr>
        <p:spPr>
          <a:xfrm>
            <a:off x="1339427" y="204047"/>
            <a:ext cx="3363974" cy="596053"/>
          </a:xfrm>
          <a:noFill/>
          <a:ln w="19050">
            <a:solidFill>
              <a:schemeClr val="bg1"/>
            </a:solidFill>
          </a:ln>
        </p:spPr>
        <p:txBody>
          <a:bodyPr wrap="square">
            <a:normAutofit/>
          </a:bodyPr>
          <a:lstStyle/>
          <a:p>
            <a:pPr algn="ctr"/>
            <a:r>
              <a:rPr lang="en-US" sz="2800" dirty="0"/>
              <a:t>Why?</a:t>
            </a:r>
          </a:p>
        </p:txBody>
      </p:sp>
      <p:graphicFrame>
        <p:nvGraphicFramePr>
          <p:cNvPr id="6" name="Content Placeholder 5" descr="Graph of program information">
            <a:extLst>
              <a:ext uri="{FF2B5EF4-FFF2-40B4-BE49-F238E27FC236}">
                <a16:creationId xmlns:a16="http://schemas.microsoft.com/office/drawing/2014/main" id="{A40B7803-606C-4F19-91EC-33ED77663748}"/>
              </a:ext>
            </a:extLst>
          </p:cNvPr>
          <p:cNvGraphicFramePr>
            <a:graphicFrameLocks noGrp="1"/>
          </p:cNvGraphicFramePr>
          <p:nvPr>
            <p:ph idx="1"/>
            <p:extLst>
              <p:ext uri="{D42A27DB-BD31-4B8C-83A1-F6EECF244321}">
                <p14:modId xmlns:p14="http://schemas.microsoft.com/office/powerpoint/2010/main" val="622246719"/>
              </p:ext>
            </p:extLst>
          </p:nvPr>
        </p:nvGraphicFramePr>
        <p:xfrm>
          <a:off x="248921" y="800100"/>
          <a:ext cx="5664200" cy="5257800"/>
        </p:xfrm>
        <a:graphic>
          <a:graphicData uri="http://schemas.openxmlformats.org/drawingml/2006/chart">
            <c:chart xmlns:c="http://schemas.openxmlformats.org/drawingml/2006/chart" xmlns:r="http://schemas.openxmlformats.org/officeDocument/2006/relationships" r:id="rId4"/>
          </a:graphicData>
        </a:graphic>
      </p:graphicFrame>
      <p:sp>
        <p:nvSpPr>
          <p:cNvPr id="3" name="Arrow: Up 2">
            <a:extLst>
              <a:ext uri="{FF2B5EF4-FFF2-40B4-BE49-F238E27FC236}">
                <a16:creationId xmlns:a16="http://schemas.microsoft.com/office/drawing/2014/main" id="{FBDB4C80-6E9A-4A24-81B7-8410C3B43DA1}"/>
              </a:ext>
            </a:extLst>
          </p:cNvPr>
          <p:cNvSpPr/>
          <p:nvPr/>
        </p:nvSpPr>
        <p:spPr>
          <a:xfrm>
            <a:off x="6858000" y="4673600"/>
            <a:ext cx="391160" cy="926219"/>
          </a:xfrm>
          <a:prstGeom prst="upArrow">
            <a:avLst/>
          </a:prstGeom>
          <a:solidFill>
            <a:srgbClr val="B529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678FED0A-D8E2-4B5A-96BE-D40301C10BC0}"/>
              </a:ext>
            </a:extLst>
          </p:cNvPr>
          <p:cNvSpPr/>
          <p:nvPr/>
        </p:nvSpPr>
        <p:spPr>
          <a:xfrm>
            <a:off x="7985221" y="4673600"/>
            <a:ext cx="391160" cy="926219"/>
          </a:xfrm>
          <a:prstGeom prst="upArrow">
            <a:avLst/>
          </a:prstGeom>
          <a:solidFill>
            <a:srgbClr val="B529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E65F3E71-42ED-4192-943F-9B22F4EDF3DB}"/>
              </a:ext>
            </a:extLst>
          </p:cNvPr>
          <p:cNvSpPr/>
          <p:nvPr/>
        </p:nvSpPr>
        <p:spPr>
          <a:xfrm>
            <a:off x="9112442" y="4673600"/>
            <a:ext cx="391160" cy="926219"/>
          </a:xfrm>
          <a:prstGeom prst="upArrow">
            <a:avLst/>
          </a:prstGeom>
          <a:solidFill>
            <a:srgbClr val="B529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33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3979"/>
            <a:ext cx="3505661" cy="6186503"/>
          </a:xfrm>
        </p:spPr>
        <p:txBody>
          <a:bodyPr/>
          <a:lstStyle/>
          <a:p>
            <a:r>
              <a:rPr lang="en-US" dirty="0"/>
              <a:t>Cognitive Overload!</a:t>
            </a:r>
          </a:p>
        </p:txBody>
      </p:sp>
      <p:pic>
        <p:nvPicPr>
          <p:cNvPr id="4" name="Picture 3" descr="Image of a page from a course catalog with long lists of course requirements."/>
          <p:cNvPicPr>
            <a:picLocks noChangeAspect="1"/>
          </p:cNvPicPr>
          <p:nvPr/>
        </p:nvPicPr>
        <p:blipFill>
          <a:blip r:embed="rId3"/>
          <a:stretch>
            <a:fillRect/>
          </a:stretch>
        </p:blipFill>
        <p:spPr>
          <a:xfrm>
            <a:off x="3584723" y="5906"/>
            <a:ext cx="7197577" cy="6852094"/>
          </a:xfrm>
          <a:prstGeom prst="rect">
            <a:avLst/>
          </a:prstGeom>
          <a:ln>
            <a:solidFill>
              <a:schemeClr val="tx1"/>
            </a:solidFill>
          </a:ln>
        </p:spPr>
      </p:pic>
    </p:spTree>
    <p:extLst>
      <p:ext uri="{BB962C8B-B14F-4D97-AF65-F5344CB8AC3E}">
        <p14:creationId xmlns:p14="http://schemas.microsoft.com/office/powerpoint/2010/main" val="57097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B28D7E-C5EB-44EF-B732-7D7B84A6D554}"/>
              </a:ext>
            </a:extLst>
          </p:cNvPr>
          <p:cNvSpPr>
            <a:spLocks noGrp="1"/>
          </p:cNvSpPr>
          <p:nvPr>
            <p:ph type="sldNum" sz="quarter" idx="12"/>
          </p:nvPr>
        </p:nvSpPr>
        <p:spPr/>
        <p:txBody>
          <a:bodyPr/>
          <a:lstStyle/>
          <a:p>
            <a:fld id="{48F63A3B-78C7-47BE-AE5E-E10140E04643}" type="slidenum">
              <a:rPr lang="en-US" smtClean="0"/>
              <a:t>7</a:t>
            </a:fld>
            <a:endParaRPr lang="en-US" dirty="0"/>
          </a:p>
        </p:txBody>
      </p:sp>
      <p:pic>
        <p:nvPicPr>
          <p:cNvPr id="6" name="Picture 5" descr="Title of GAO report: Students need more information to help reduce challenges in transferring college credits">
            <a:extLst>
              <a:ext uri="{FF2B5EF4-FFF2-40B4-BE49-F238E27FC236}">
                <a16:creationId xmlns:a16="http://schemas.microsoft.com/office/drawing/2014/main" id="{5D5C87A0-8ED0-4418-B199-CF096AABEB51}"/>
              </a:ext>
            </a:extLst>
          </p:cNvPr>
          <p:cNvPicPr>
            <a:picLocks noChangeAspect="1"/>
          </p:cNvPicPr>
          <p:nvPr/>
        </p:nvPicPr>
        <p:blipFill>
          <a:blip r:embed="rId3"/>
          <a:stretch>
            <a:fillRect/>
          </a:stretch>
        </p:blipFill>
        <p:spPr>
          <a:xfrm>
            <a:off x="4038600" y="1799306"/>
            <a:ext cx="4114800" cy="3257550"/>
          </a:xfrm>
          <a:prstGeom prst="rect">
            <a:avLst/>
          </a:prstGeom>
        </p:spPr>
      </p:pic>
      <p:pic>
        <p:nvPicPr>
          <p:cNvPr id="8" name="Picture 7" descr="GAO logo">
            <a:extLst>
              <a:ext uri="{FF2B5EF4-FFF2-40B4-BE49-F238E27FC236}">
                <a16:creationId xmlns:a16="http://schemas.microsoft.com/office/drawing/2014/main" id="{D1185C2E-F64A-4B80-B9D4-250CCE0C52E7}"/>
              </a:ext>
            </a:extLst>
          </p:cNvPr>
          <p:cNvPicPr>
            <a:picLocks noChangeAspect="1"/>
          </p:cNvPicPr>
          <p:nvPr/>
        </p:nvPicPr>
        <p:blipFill>
          <a:blip r:embed="rId4"/>
          <a:stretch>
            <a:fillRect/>
          </a:stretch>
        </p:blipFill>
        <p:spPr>
          <a:xfrm>
            <a:off x="2274739" y="501044"/>
            <a:ext cx="7752829" cy="1298262"/>
          </a:xfrm>
          <a:prstGeom prst="rect">
            <a:avLst/>
          </a:prstGeom>
        </p:spPr>
      </p:pic>
      <p:sp>
        <p:nvSpPr>
          <p:cNvPr id="9" name="TextBox 8">
            <a:extLst>
              <a:ext uri="{FF2B5EF4-FFF2-40B4-BE49-F238E27FC236}">
                <a16:creationId xmlns:a16="http://schemas.microsoft.com/office/drawing/2014/main" id="{63EC4FAE-2088-4C2C-8DA3-A20FA82A7C1B}"/>
              </a:ext>
            </a:extLst>
          </p:cNvPr>
          <p:cNvSpPr txBox="1"/>
          <p:nvPr/>
        </p:nvSpPr>
        <p:spPr>
          <a:xfrm>
            <a:off x="3432919" y="5371557"/>
            <a:ext cx="6032356" cy="523220"/>
          </a:xfrm>
          <a:prstGeom prst="rect">
            <a:avLst/>
          </a:prstGeom>
          <a:noFill/>
        </p:spPr>
        <p:txBody>
          <a:bodyPr wrap="square" rtlCol="0">
            <a:spAutoFit/>
          </a:bodyPr>
          <a:lstStyle/>
          <a:p>
            <a:r>
              <a:rPr lang="en-US" sz="2800" dirty="0">
                <a:hlinkClick r:id="rId5"/>
              </a:rPr>
              <a:t>http://bit.ly/GAO-Transfer-Report-2017</a:t>
            </a:r>
            <a:r>
              <a:rPr lang="en-US" sz="2800" dirty="0"/>
              <a:t> </a:t>
            </a:r>
          </a:p>
        </p:txBody>
      </p:sp>
    </p:spTree>
    <p:extLst>
      <p:ext uri="{BB962C8B-B14F-4D97-AF65-F5344CB8AC3E}">
        <p14:creationId xmlns:p14="http://schemas.microsoft.com/office/powerpoint/2010/main" val="218398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B28D7E-C5EB-44EF-B732-7D7B84A6D554}"/>
              </a:ext>
            </a:extLst>
          </p:cNvPr>
          <p:cNvSpPr>
            <a:spLocks noGrp="1"/>
          </p:cNvSpPr>
          <p:nvPr>
            <p:ph type="sldNum" sz="quarter" idx="12"/>
          </p:nvPr>
        </p:nvSpPr>
        <p:spPr/>
        <p:txBody>
          <a:bodyPr/>
          <a:lstStyle/>
          <a:p>
            <a:fld id="{48F63A3B-78C7-47BE-AE5E-E10140E04643}" type="slidenum">
              <a:rPr lang="en-US" smtClean="0"/>
              <a:t>8</a:t>
            </a:fld>
            <a:endParaRPr lang="en-US" dirty="0"/>
          </a:p>
        </p:txBody>
      </p:sp>
      <p:sp>
        <p:nvSpPr>
          <p:cNvPr id="9" name="TextBox 8">
            <a:extLst>
              <a:ext uri="{FF2B5EF4-FFF2-40B4-BE49-F238E27FC236}">
                <a16:creationId xmlns:a16="http://schemas.microsoft.com/office/drawing/2014/main" id="{63EC4FAE-2088-4C2C-8DA3-A20FA82A7C1B}"/>
              </a:ext>
            </a:extLst>
          </p:cNvPr>
          <p:cNvSpPr txBox="1"/>
          <p:nvPr/>
        </p:nvSpPr>
        <p:spPr>
          <a:xfrm>
            <a:off x="7572430" y="1622113"/>
            <a:ext cx="3510691" cy="400110"/>
          </a:xfrm>
          <a:prstGeom prst="rect">
            <a:avLst/>
          </a:prstGeom>
          <a:noFill/>
        </p:spPr>
        <p:txBody>
          <a:bodyPr wrap="square" rtlCol="0">
            <a:spAutoFit/>
          </a:bodyPr>
          <a:lstStyle/>
          <a:p>
            <a:r>
              <a:rPr lang="en-US" sz="2000" dirty="0">
                <a:hlinkClick r:id="rId3"/>
              </a:rPr>
              <a:t>http://bit.ly/Transfer-Stories-RP</a:t>
            </a:r>
            <a:r>
              <a:rPr lang="en-US" sz="2000" dirty="0"/>
              <a:t> </a:t>
            </a:r>
          </a:p>
        </p:txBody>
      </p:sp>
      <p:pic>
        <p:nvPicPr>
          <p:cNvPr id="3" name="Picture 2" descr="Image showing the four factors that influence transfer according to a qualitative analysis of student stories: 1) Pathway navigation information; 2) Perceptions of university affordability; 3) Having a support network; and 4) Ability to balance school and life responsibilities.">
            <a:extLst>
              <a:ext uri="{FF2B5EF4-FFF2-40B4-BE49-F238E27FC236}">
                <a16:creationId xmlns:a16="http://schemas.microsoft.com/office/drawing/2014/main" id="{AB39EA16-AA7D-4756-A2BC-C97925AB340F}"/>
              </a:ext>
            </a:extLst>
          </p:cNvPr>
          <p:cNvPicPr>
            <a:picLocks noChangeAspect="1"/>
          </p:cNvPicPr>
          <p:nvPr/>
        </p:nvPicPr>
        <p:blipFill>
          <a:blip r:embed="rId4"/>
          <a:stretch>
            <a:fillRect/>
          </a:stretch>
        </p:blipFill>
        <p:spPr>
          <a:xfrm>
            <a:off x="370631" y="126906"/>
            <a:ext cx="6124575" cy="6048375"/>
          </a:xfrm>
          <a:prstGeom prst="rect">
            <a:avLst/>
          </a:prstGeom>
        </p:spPr>
      </p:pic>
      <p:sp>
        <p:nvSpPr>
          <p:cNvPr id="5" name="TextBox 4">
            <a:extLst>
              <a:ext uri="{FF2B5EF4-FFF2-40B4-BE49-F238E27FC236}">
                <a16:creationId xmlns:a16="http://schemas.microsoft.com/office/drawing/2014/main" id="{F5B4D6F0-E321-43C7-B3D2-437FEE53453B}"/>
              </a:ext>
            </a:extLst>
          </p:cNvPr>
          <p:cNvSpPr txBox="1"/>
          <p:nvPr/>
        </p:nvSpPr>
        <p:spPr>
          <a:xfrm>
            <a:off x="6678706" y="582706"/>
            <a:ext cx="5396753" cy="830997"/>
          </a:xfrm>
          <a:prstGeom prst="rect">
            <a:avLst/>
          </a:prstGeom>
          <a:noFill/>
        </p:spPr>
        <p:txBody>
          <a:bodyPr wrap="square" rtlCol="0">
            <a:spAutoFit/>
          </a:bodyPr>
          <a:lstStyle/>
          <a:p>
            <a:pPr algn="ctr"/>
            <a:r>
              <a:rPr lang="en-US" b="1" dirty="0"/>
              <a:t>Transfer Stories and Strategies: </a:t>
            </a:r>
          </a:p>
          <a:p>
            <a:pPr algn="ctr"/>
            <a:r>
              <a:rPr lang="en-US" b="1" dirty="0"/>
              <a:t>A “Through the Gate” Research Paper</a:t>
            </a:r>
          </a:p>
        </p:txBody>
      </p:sp>
      <p:sp>
        <p:nvSpPr>
          <p:cNvPr id="7" name="Arrow: Left 6">
            <a:extLst>
              <a:ext uri="{FF2B5EF4-FFF2-40B4-BE49-F238E27FC236}">
                <a16:creationId xmlns:a16="http://schemas.microsoft.com/office/drawing/2014/main" id="{36623269-2D29-4EDF-A448-09535B2FED00}"/>
              </a:ext>
            </a:extLst>
          </p:cNvPr>
          <p:cNvSpPr/>
          <p:nvPr/>
        </p:nvSpPr>
        <p:spPr>
          <a:xfrm>
            <a:off x="6200830" y="2365893"/>
            <a:ext cx="2743200" cy="270520"/>
          </a:xfrm>
          <a:prstGeom prst="leftArrow">
            <a:avLst/>
          </a:prstGeom>
          <a:solidFill>
            <a:srgbClr val="B60717"/>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74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2C5001-8F41-41FA-A03B-A16C5E91C063}"/>
              </a:ext>
            </a:extLst>
          </p:cNvPr>
          <p:cNvSpPr>
            <a:spLocks noGrp="1"/>
          </p:cNvSpPr>
          <p:nvPr>
            <p:ph type="sldNum" sz="quarter" idx="12"/>
          </p:nvPr>
        </p:nvSpPr>
        <p:spPr/>
        <p:txBody>
          <a:bodyPr/>
          <a:lstStyle/>
          <a:p>
            <a:fld id="{48F63A3B-78C7-47BE-AE5E-E10140E04643}" type="slidenum">
              <a:rPr lang="en-US" smtClean="0"/>
              <a:t>9</a:t>
            </a:fld>
            <a:endParaRPr lang="en-US" dirty="0"/>
          </a:p>
        </p:txBody>
      </p:sp>
      <p:pic>
        <p:nvPicPr>
          <p:cNvPr id="3" name="Picture 2" descr="Image of a list of Bakersfield College's metamajor groups in the Program Pathways Mapper.">
            <a:extLst>
              <a:ext uri="{FF2B5EF4-FFF2-40B4-BE49-F238E27FC236}">
                <a16:creationId xmlns:a16="http://schemas.microsoft.com/office/drawing/2014/main" id="{ED2BBA8F-6AEF-42AF-99FD-8CD8F31C79C1}"/>
              </a:ext>
            </a:extLst>
          </p:cNvPr>
          <p:cNvPicPr>
            <a:picLocks noChangeAspect="1"/>
          </p:cNvPicPr>
          <p:nvPr/>
        </p:nvPicPr>
        <p:blipFill>
          <a:blip r:embed="rId2"/>
          <a:stretch>
            <a:fillRect/>
          </a:stretch>
        </p:blipFill>
        <p:spPr>
          <a:xfrm>
            <a:off x="-60299" y="0"/>
            <a:ext cx="12252299" cy="6927575"/>
          </a:xfrm>
          <a:prstGeom prst="rect">
            <a:avLst/>
          </a:prstGeom>
        </p:spPr>
      </p:pic>
    </p:spTree>
    <p:extLst>
      <p:ext uri="{BB962C8B-B14F-4D97-AF65-F5344CB8AC3E}">
        <p14:creationId xmlns:p14="http://schemas.microsoft.com/office/powerpoint/2010/main" val="7975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ysClr val="windowText" lastClr="000000"/>
      </a:dk1>
      <a:lt1>
        <a:sysClr val="window" lastClr="FFFFFF"/>
      </a:lt1>
      <a:dk2>
        <a:srgbClr val="3F3F3F"/>
      </a:dk2>
      <a:lt2>
        <a:srgbClr val="F2F2F2"/>
      </a:lt2>
      <a:accent1>
        <a:srgbClr val="C00000"/>
      </a:accent1>
      <a:accent2>
        <a:srgbClr val="C00000"/>
      </a:accent2>
      <a:accent3>
        <a:srgbClr val="BFBFBF"/>
      </a:accent3>
      <a:accent4>
        <a:srgbClr val="D80E0E"/>
      </a:accent4>
      <a:accent5>
        <a:srgbClr val="D80E0E"/>
      </a:accent5>
      <a:accent6>
        <a:srgbClr val="515151"/>
      </a:accent6>
      <a:hlink>
        <a:srgbClr val="2998E3"/>
      </a:hlink>
      <a:folHlink>
        <a:srgbClr val="9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4036</TotalTime>
  <Words>1778</Words>
  <Application>Microsoft Office PowerPoint</Application>
  <PresentationFormat>Widescreen</PresentationFormat>
  <Paragraphs>189</Paragraphs>
  <Slides>39</Slides>
  <Notes>15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39</vt:i4>
      </vt:variant>
    </vt:vector>
  </HeadingPairs>
  <TitlesOfParts>
    <vt:vector size="51" baseType="lpstr">
      <vt:lpstr>Arial</vt:lpstr>
      <vt:lpstr>Calibri</vt:lpstr>
      <vt:lpstr>Calibri Light</vt:lpstr>
      <vt:lpstr>Californian FB</vt:lpstr>
      <vt:lpstr>Cambria</vt:lpstr>
      <vt:lpstr>Copperplate Gothic Bold</vt:lpstr>
      <vt:lpstr>Symbol</vt:lpstr>
      <vt:lpstr>Times</vt:lpstr>
      <vt:lpstr>Wingdings</vt:lpstr>
      <vt:lpstr>Office Theme</vt:lpstr>
      <vt:lpstr>Custom Design</vt:lpstr>
      <vt:lpstr>1_Office Theme</vt:lpstr>
      <vt:lpstr>Clarifying the Path to Completion and Transfer with Intersegmental Program Mapping</vt:lpstr>
      <vt:lpstr>Agenda</vt:lpstr>
      <vt:lpstr>Who we are</vt:lpstr>
      <vt:lpstr>Overview of the  Program Pathways Mapper</vt:lpstr>
      <vt:lpstr>Why?</vt:lpstr>
      <vt:lpstr>Cognitive Overload!</vt:lpstr>
      <vt:lpstr>PowerPoint Presentation</vt:lpstr>
      <vt:lpstr>PowerPoint Presentation</vt:lpstr>
      <vt:lpstr>PowerPoint Presentation</vt:lpstr>
      <vt:lpstr>PowerPoint Presentation</vt:lpstr>
      <vt:lpstr>PowerPoint Presentation</vt:lpstr>
      <vt:lpstr>Scaling up</vt:lpstr>
      <vt:lpstr>PowerPoint Presentation</vt:lpstr>
      <vt:lpstr>PowerPoint Presentation</vt:lpstr>
      <vt:lpstr>CSU  Program Pathways Mapper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Timeline: Momentum Points </vt:lpstr>
      <vt:lpstr>PowerPoint Presentation</vt:lpstr>
      <vt:lpstr>The Paper Maps</vt:lpstr>
      <vt:lpstr>Program Pathways Mapper: Impact</vt:lpstr>
      <vt:lpstr>PowerPoint Presentation</vt:lpstr>
      <vt:lpstr>On-Path Percentage</vt:lpstr>
      <vt:lpstr>Student Course-Taking Becomes More Focused</vt:lpstr>
      <vt:lpstr>Student Voice on Program Maps</vt:lpstr>
      <vt:lpstr>The PPM has already advanced  our equity agenda</vt:lpstr>
      <vt:lpstr>Getting On The Path</vt:lpstr>
      <vt:lpstr>Getting on the Path</vt:lpstr>
      <vt:lpstr>Q &amp; A</vt:lpstr>
      <vt:lpstr>Contact Info</vt:lpstr>
      <vt:lpstr>Thank you!</vt:lpstr>
      <vt:lpstr>Please use the WHOVA Mobile App to rate this session.   CAIR uses the session evaluations to determine the winners of the Best New Presenter, and Best Presenter awards each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Clarifying the Path to Completion and Transfer:  Why and How Program Mapping Drives Progress and Completion</dc:title>
  <dc:creator>Craig Hayward</dc:creator>
  <cp:lastModifiedBy>Craig Hayward</cp:lastModifiedBy>
  <cp:revision>60</cp:revision>
  <dcterms:created xsi:type="dcterms:W3CDTF">2020-10-16T00:15:28Z</dcterms:created>
  <dcterms:modified xsi:type="dcterms:W3CDTF">2020-11-07T01:09:29Z</dcterms:modified>
</cp:coreProperties>
</file>