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14" r:id="rId2"/>
    <p:sldId id="313" r:id="rId3"/>
    <p:sldId id="256" r:id="rId4"/>
    <p:sldId id="257" r:id="rId5"/>
    <p:sldId id="258" r:id="rId6"/>
    <p:sldId id="312" r:id="rId7"/>
    <p:sldId id="315" r:id="rId8"/>
    <p:sldId id="6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raig Hayward" initials="CH" lastIdx="1" clrIdx="0">
    <p:extLst>
      <p:ext uri="{19B8F6BF-5375-455C-9EA6-DF929625EA0E}">
        <p15:presenceInfo xmlns:p15="http://schemas.microsoft.com/office/powerpoint/2012/main" userId="f5624a7f779201e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African American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8557771857490559E-2"/>
                  <c:y val="1.96527498375166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7B2-6142-BE9F-A80B4F21217D}"/>
                </c:ext>
              </c:extLst>
            </c:dLbl>
            <c:dLbl>
              <c:idx val="4"/>
              <c:layout>
                <c:manualLayout>
                  <c:x val="5.9752828426008998E-3"/>
                  <c:y val="6.87846244313082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7B2-6142-BE9F-A80B4F2121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 Fall 2015 </c:v>
                </c:pt>
                <c:pt idx="1">
                  <c:v> Fall 2016 </c:v>
                </c:pt>
                <c:pt idx="2">
                  <c:v>Fall 2017</c:v>
                </c:pt>
                <c:pt idx="3">
                  <c:v>Fall 2018</c:v>
                </c:pt>
                <c:pt idx="4">
                  <c:v>Fall 2019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0.30694501860272799</c:v>
                </c:pt>
                <c:pt idx="1">
                  <c:v>0.37271285034373303</c:v>
                </c:pt>
                <c:pt idx="2">
                  <c:v>0.45164075993091501</c:v>
                </c:pt>
                <c:pt idx="3">
                  <c:v>0.60459016393442599</c:v>
                </c:pt>
                <c:pt idx="4">
                  <c:v>0.92434138907032404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7B2-6142-BE9F-A80B4F21217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Asian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8241810192646906E-2"/>
                  <c:y val="-3.6848905945343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7B2-6142-BE9F-A80B4F21217D}"/>
                </c:ext>
              </c:extLst>
            </c:dLbl>
            <c:dLbl>
              <c:idx val="4"/>
              <c:layout>
                <c:manualLayout>
                  <c:x val="1.6730791959282836E-2"/>
                  <c:y val="1.96527498375166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7B2-6142-BE9F-A80B4F2121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 Fall 2015 </c:v>
                </c:pt>
                <c:pt idx="1">
                  <c:v> Fall 2016 </c:v>
                </c:pt>
                <c:pt idx="2">
                  <c:v>Fall 2017</c:v>
                </c:pt>
                <c:pt idx="3">
                  <c:v>Fall 2018</c:v>
                </c:pt>
                <c:pt idx="4">
                  <c:v>Fall 2019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0.48416358384432201</c:v>
                </c:pt>
                <c:pt idx="1">
                  <c:v>0.53962206644315802</c:v>
                </c:pt>
                <c:pt idx="2">
                  <c:v>0.62514857369255195</c:v>
                </c:pt>
                <c:pt idx="3">
                  <c:v>0.76169086008794695</c:v>
                </c:pt>
                <c:pt idx="4">
                  <c:v>0.94526691421131304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7B2-6142-BE9F-A80B4F21217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Hispanic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4972602151929915E-2"/>
                  <c:y val="-3.19357184859645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7B2-6142-BE9F-A80B4F21217D}"/>
                </c:ext>
              </c:extLst>
            </c:dLbl>
            <c:dLbl>
              <c:idx val="4"/>
              <c:layout>
                <c:manualLayout>
                  <c:x val="3.1071470781525591E-2"/>
                  <c:y val="-4.9131874593791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7B2-6142-BE9F-A80B4F2121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 Fall 2015 </c:v>
                </c:pt>
                <c:pt idx="1">
                  <c:v> Fall 2016 </c:v>
                </c:pt>
                <c:pt idx="2">
                  <c:v>Fall 2017</c:v>
                </c:pt>
                <c:pt idx="3">
                  <c:v>Fall 2018</c:v>
                </c:pt>
                <c:pt idx="4">
                  <c:v>Fall 2019</c:v>
                </c:pt>
              </c:strCache>
            </c:strRef>
          </c:cat>
          <c:val>
            <c:numRef>
              <c:f>Sheet1!$D$2:$D$6</c:f>
              <c:numCache>
                <c:formatCode>0.0%</c:formatCode>
                <c:ptCount val="5"/>
                <c:pt idx="0">
                  <c:v>0.34663747963333802</c:v>
                </c:pt>
                <c:pt idx="1">
                  <c:v>0.39708679370104799</c:v>
                </c:pt>
                <c:pt idx="2">
                  <c:v>0.488622386223862</c:v>
                </c:pt>
                <c:pt idx="3">
                  <c:v>0.667241379310345</c:v>
                </c:pt>
                <c:pt idx="4">
                  <c:v>0.94841935483870998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B7B2-6142-BE9F-A80B4F21217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White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8681357644485185E-2"/>
                  <c:y val="-3.43923122156541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7B2-6142-BE9F-A80B4F21217D}"/>
                </c:ext>
              </c:extLst>
            </c:dLbl>
            <c:dLbl>
              <c:idx val="4"/>
              <c:layout>
                <c:manualLayout>
                  <c:x val="-3.9436866761167096E-2"/>
                  <c:y val="-3.93054996750332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7B2-6142-BE9F-A80B4F2121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 Fall 2015 </c:v>
                </c:pt>
                <c:pt idx="1">
                  <c:v> Fall 2016 </c:v>
                </c:pt>
                <c:pt idx="2">
                  <c:v>Fall 2017</c:v>
                </c:pt>
                <c:pt idx="3">
                  <c:v>Fall 2018</c:v>
                </c:pt>
                <c:pt idx="4">
                  <c:v>Fall 2019</c:v>
                </c:pt>
              </c:strCache>
            </c:strRef>
          </c:cat>
          <c:val>
            <c:numRef>
              <c:f>Sheet1!$E$2:$E$6</c:f>
              <c:numCache>
                <c:formatCode>0.0%</c:formatCode>
                <c:ptCount val="5"/>
                <c:pt idx="0">
                  <c:v>0.59849310754173002</c:v>
                </c:pt>
                <c:pt idx="1">
                  <c:v>0.63097098759402204</c:v>
                </c:pt>
                <c:pt idx="2">
                  <c:v>0.69232909279445598</c:v>
                </c:pt>
                <c:pt idx="3">
                  <c:v>0.80629113730292401</c:v>
                </c:pt>
                <c:pt idx="4">
                  <c:v>0.96155764966740598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B7B2-6142-BE9F-A80B4F2121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20673903"/>
        <c:axId val="1820675535"/>
      </c:lineChart>
      <c:catAx>
        <c:axId val="1820673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0675535"/>
        <c:crosses val="autoZero"/>
        <c:auto val="1"/>
        <c:lblAlgn val="ctr"/>
        <c:lblOffset val="100"/>
        <c:noMultiLvlLbl val="0"/>
      </c:catAx>
      <c:valAx>
        <c:axId val="1820675535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06739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3B0DC-46FC-4A06-8AA3-6A105FF5279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41C27-D69E-41B0-9950-97F6F58FA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654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701675"/>
            <a:ext cx="6237287" cy="3508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p2:notes"/>
          <p:cNvSpPr txBox="1">
            <a:spLocks noGrp="1"/>
          </p:cNvSpPr>
          <p:nvPr>
            <p:ph type="body" idx="1"/>
          </p:nvPr>
        </p:nvSpPr>
        <p:spPr>
          <a:xfrm>
            <a:off x="705327" y="4444445"/>
            <a:ext cx="5642609" cy="4210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747" tIns="46861" rIns="93747" bIns="46861" anchor="t" anchorCtr="0">
            <a:noAutofit/>
          </a:bodyPr>
          <a:lstStyle/>
          <a:p>
            <a:pPr marL="468813" marR="0" lvl="0" indent="-286497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Calibri"/>
              <a:buNone/>
              <a:tabLst/>
              <a:defRPr/>
            </a:pPr>
            <a:r>
              <a:rPr lang="en-US" sz="1200" b="1" dirty="0"/>
              <a:t>Terra</a:t>
            </a:r>
          </a:p>
          <a:p>
            <a:pPr marL="468813" marR="0" lvl="0" indent="-286497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Calibri"/>
              <a:buNone/>
              <a:tabLst/>
              <a:defRPr/>
            </a:pPr>
            <a:r>
              <a:rPr lang="en-US" sz="1200" dirty="0">
                <a:solidFill>
                  <a:srgbClr val="3F3F3F"/>
                </a:solidFill>
              </a:rPr>
              <a:t>As displayed, access to transfer level English for the 4 racial/ethnic groups, African American, Asian, Hispanic and White have largely closed and are no greater than 4 percentage points. This is a huge departure from a system that largely placed African American and Hispanic students in below transfer level courses. </a:t>
            </a:r>
          </a:p>
          <a:p>
            <a:pPr marL="468813" marR="0" lvl="0" indent="-286497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Calibri"/>
              <a:buNone/>
              <a:tabLst/>
              <a:defRPr/>
            </a:pPr>
            <a:r>
              <a:rPr lang="en-US" sz="1200" dirty="0">
                <a:solidFill>
                  <a:srgbClr val="3F3F3F"/>
                </a:solidFill>
              </a:rPr>
              <a:t>Total N’s:</a:t>
            </a:r>
          </a:p>
          <a:p>
            <a:pPr marL="468813" marR="0" lvl="0" indent="-286497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Calibri"/>
              <a:buNone/>
              <a:tabLst/>
              <a:defRPr/>
            </a:pPr>
            <a:r>
              <a:rPr lang="en-US" sz="1200" dirty="0">
                <a:solidFill>
                  <a:srgbClr val="3F3F3F"/>
                </a:solidFill>
              </a:rPr>
              <a:t>African American = Fall 2015 = 9,676 to Fall 2019 = 9,186</a:t>
            </a:r>
          </a:p>
          <a:p>
            <a:pPr marL="468813" marR="0" lvl="0" indent="-286497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Calibri"/>
              <a:buNone/>
              <a:tabLst/>
              <a:defRPr/>
            </a:pPr>
            <a:r>
              <a:rPr lang="en-US" sz="1200" dirty="0">
                <a:solidFill>
                  <a:srgbClr val="3F3F3F"/>
                </a:solidFill>
              </a:rPr>
              <a:t>Asian = Fall 2015 = 19,733 to Fall 2019 = 20, 737</a:t>
            </a:r>
          </a:p>
          <a:p>
            <a:pPr marL="468813" marR="0" lvl="0" indent="-286497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Calibri"/>
              <a:buNone/>
              <a:tabLst/>
              <a:defRPr/>
            </a:pPr>
            <a:r>
              <a:rPr lang="en-US" sz="1200" dirty="0">
                <a:solidFill>
                  <a:srgbClr val="3F3F3F"/>
                </a:solidFill>
              </a:rPr>
              <a:t>Hispanic = Fall 2015 = 80,401 to Fall 2019 = 93,000</a:t>
            </a:r>
          </a:p>
          <a:p>
            <a:pPr marL="468813" marR="0" lvl="0" indent="-286497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Calibri"/>
              <a:buNone/>
              <a:tabLst/>
              <a:defRPr/>
            </a:pPr>
            <a:r>
              <a:rPr lang="en-US" sz="1200" dirty="0">
                <a:solidFill>
                  <a:srgbClr val="3F3F3F"/>
                </a:solidFill>
              </a:rPr>
              <a:t>White = Fall 2015 = 41,277 to Fall 2019 = 36,080</a:t>
            </a:r>
          </a:p>
          <a:p>
            <a:pPr marL="468813" marR="0" lvl="0" indent="-286497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Calibri"/>
              <a:buNone/>
              <a:tabLst/>
              <a:defRPr/>
            </a:pPr>
            <a:endParaRPr lang="en-US" sz="1200" dirty="0">
              <a:solidFill>
                <a:srgbClr val="3F3F3F"/>
              </a:solidFill>
            </a:endParaRPr>
          </a:p>
          <a:p>
            <a:pPr marL="468813" marR="0" lvl="0" indent="-286497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Calibri"/>
              <a:buNone/>
              <a:tabLst/>
              <a:defRPr/>
            </a:pPr>
            <a:endParaRPr lang="en-US" sz="1200" dirty="0">
              <a:solidFill>
                <a:srgbClr val="3F3F3F"/>
              </a:solidFill>
            </a:endParaRPr>
          </a:p>
          <a:p>
            <a:pPr marL="468813" marR="0" lvl="0" indent="-286497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Calibri"/>
              <a:buNone/>
              <a:tabLst/>
              <a:defRPr/>
            </a:pPr>
            <a:endParaRPr lang="en-US" sz="1200" dirty="0">
              <a:solidFill>
                <a:srgbClr val="3F3F3F"/>
              </a:solidFill>
            </a:endParaRPr>
          </a:p>
          <a:p>
            <a:pPr marL="468813" indent="-286497">
              <a:lnSpc>
                <a:spcPct val="90000"/>
              </a:lnSpc>
              <a:buClr>
                <a:srgbClr val="3F3F3F"/>
              </a:buClr>
              <a:buSzPts val="1200"/>
            </a:pPr>
            <a:endParaRPr lang="en-US" sz="1200" dirty="0">
              <a:solidFill>
                <a:srgbClr val="3F3F3F"/>
              </a:solidFill>
            </a:endParaRPr>
          </a:p>
          <a:p>
            <a:pPr marL="468813" indent="-286497">
              <a:lnSpc>
                <a:spcPct val="90000"/>
              </a:lnSpc>
              <a:buClr>
                <a:srgbClr val="3F3F3F"/>
              </a:buClr>
              <a:buSzPts val="1200"/>
            </a:pPr>
            <a:r>
              <a:rPr lang="en-US" sz="1200" dirty="0">
                <a:solidFill>
                  <a:srgbClr val="3F3F3F"/>
                </a:solidFill>
              </a:rPr>
              <a:t>White = Fall 2015 = 41,277 to Fall 2019 = 36,080</a:t>
            </a:r>
          </a:p>
        </p:txBody>
      </p:sp>
      <p:sp>
        <p:nvSpPr>
          <p:cNvPr id="86" name="Google Shape;86;p2:notes"/>
          <p:cNvSpPr txBox="1">
            <a:spLocks noGrp="1"/>
          </p:cNvSpPr>
          <p:nvPr>
            <p:ph type="sldNum" idx="12"/>
          </p:nvPr>
        </p:nvSpPr>
        <p:spPr>
          <a:xfrm>
            <a:off x="3995216" y="8887265"/>
            <a:ext cx="3056413" cy="467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747" tIns="46861" rIns="93747" bIns="46861" anchor="b" anchorCtr="0">
            <a:noAutofit/>
          </a:bodyPr>
          <a:lstStyle/>
          <a:p>
            <a:pPr marL="0" marR="0" lvl="0" indent="0" algn="l" defTabSz="937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l" defTabSz="9376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50"/>
                <a:buFont typeface="Arial"/>
                <a:buNone/>
                <a:tabLst/>
                <a:defRPr/>
              </a:pPr>
              <a:t>6</a:t>
            </a:fld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2699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0C467-4CD6-4D58-BBB1-9DAD641656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8F3639-125D-4819-AA5E-B29D4EF9D2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F315A9-FECF-4ECB-839A-7474110D1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3A77-57FB-451E-BDC1-B0101A043DE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217AB-AF88-4B37-82F3-8AFE5E78C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87AF7-F43A-4B6E-977B-B5F3FF2B8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08B4-E36A-4A32-A82C-58719B5A7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92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FACEB-BA63-404B-81F4-6D2CE1F53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A02479-6473-42DF-9EE1-2E552D2F0F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B0468-F8FB-4489-A126-CC1FA87A1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3A77-57FB-451E-BDC1-B0101A043DE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AD3F5D-2316-4577-98BF-425E8922F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BBB44-57E9-4192-8DCD-D2D5B7A55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08B4-E36A-4A32-A82C-58719B5A7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2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34B9A4-1E8D-4B92-9F6C-C27602596D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48FF5D-E679-4264-B487-AADB6E3C2D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B378EE-2527-4AD5-81FA-7B972DA19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3A77-57FB-451E-BDC1-B0101A043DE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34D605-B8D3-4C01-8103-B38627B96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87D78-E9D0-48BF-80D0-85FC19368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08B4-E36A-4A32-A82C-58719B5A7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247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and Content">
  <p:cSld name="4_Title and Conten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>
            <a:spLocks noGrp="1"/>
          </p:cNvSpPr>
          <p:nvPr>
            <p:ph type="title"/>
          </p:nvPr>
        </p:nvSpPr>
        <p:spPr>
          <a:xfrm>
            <a:off x="609598" y="274634"/>
            <a:ext cx="10972787" cy="1142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775" tIns="87775" rIns="87775" bIns="8777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783B"/>
              </a:buClr>
              <a:buSzPts val="4100"/>
              <a:buFont typeface="Arial"/>
              <a:buNone/>
              <a:defRPr sz="3958" b="0" i="0" u="none" strike="noStrike" cap="none">
                <a:solidFill>
                  <a:srgbClr val="F0783B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Arial"/>
              <a:buNone/>
              <a:defRPr sz="1458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Arial"/>
              <a:buNone/>
              <a:defRPr sz="1458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Arial"/>
              <a:buNone/>
              <a:defRPr sz="1458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Arial"/>
              <a:buNone/>
              <a:defRPr sz="1458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Arial"/>
              <a:buNone/>
              <a:defRPr sz="1458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Arial"/>
              <a:buNone/>
              <a:defRPr sz="1458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Arial"/>
              <a:buNone/>
              <a:defRPr sz="1458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Arial"/>
              <a:buNone/>
              <a:defRPr sz="1458"/>
            </a:lvl9pPr>
          </a:lstStyle>
          <a:p>
            <a:endParaRPr/>
          </a:p>
        </p:txBody>
      </p:sp>
      <p:sp>
        <p:nvSpPr>
          <p:cNvPr id="80" name="Google Shape;80;p18"/>
          <p:cNvSpPr txBox="1">
            <a:spLocks noGrp="1"/>
          </p:cNvSpPr>
          <p:nvPr>
            <p:ph type="body" idx="1"/>
          </p:nvPr>
        </p:nvSpPr>
        <p:spPr>
          <a:xfrm>
            <a:off x="609598" y="1600201"/>
            <a:ext cx="10972787" cy="4038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775" tIns="43875" rIns="87775" bIns="43875" anchor="t" anchorCtr="0">
            <a:noAutofit/>
          </a:bodyPr>
          <a:lstStyle>
            <a:lvl1pPr marL="476220" marR="0" lvl="0" indent="-416692" algn="l">
              <a:lnSpc>
                <a:spcPct val="90000"/>
              </a:lnSpc>
              <a:spcBef>
                <a:spcPts val="1042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8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52439" marR="0" lvl="1" indent="-390235" algn="l">
              <a:lnSpc>
                <a:spcPct val="90000"/>
              </a:lnSpc>
              <a:spcBef>
                <a:spcPts val="521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sz="23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428659" marR="0" lvl="2" indent="-363779" algn="l">
              <a:lnSpc>
                <a:spcPct val="90000"/>
              </a:lnSpc>
              <a:spcBef>
                <a:spcPts val="521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7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04878" marR="0" lvl="3" indent="-350550" algn="l">
              <a:lnSpc>
                <a:spcPct val="90000"/>
              </a:lnSpc>
              <a:spcBef>
                <a:spcPts val="521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381098" marR="0" lvl="4" indent="-350550" algn="l">
              <a:lnSpc>
                <a:spcPct val="90000"/>
              </a:lnSpc>
              <a:spcBef>
                <a:spcPts val="521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857317" marR="0" lvl="5" indent="-350550" algn="l">
              <a:lnSpc>
                <a:spcPct val="90000"/>
              </a:lnSpc>
              <a:spcBef>
                <a:spcPts val="521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333537" marR="0" lvl="6" indent="-350550" algn="l">
              <a:lnSpc>
                <a:spcPct val="90000"/>
              </a:lnSpc>
              <a:spcBef>
                <a:spcPts val="521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809756" marR="0" lvl="7" indent="-350550" algn="l">
              <a:lnSpc>
                <a:spcPct val="90000"/>
              </a:lnSpc>
              <a:spcBef>
                <a:spcPts val="521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285976" marR="0" lvl="8" indent="-350550" algn="l">
              <a:lnSpc>
                <a:spcPct val="90000"/>
              </a:lnSpc>
              <a:spcBef>
                <a:spcPts val="521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07867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327CF-E242-4B19-BD44-A4974CA26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26A17-0DD6-4732-9137-A97FCF634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D7D7FA-92F9-41F5-B158-4E5B092BE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3A77-57FB-451E-BDC1-B0101A043DE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39A8E-25DC-4799-8EBC-498FA3F18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5AA81F-C494-40A0-BD48-CBF414034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08B4-E36A-4A32-A82C-58719B5A7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45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8C6A1-2DA3-448B-A341-63CCB846B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153482-D783-4436-8C77-B0065834D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C88E2-F2C0-46EF-A50C-C8FC27684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3A77-57FB-451E-BDC1-B0101A043DE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0590D-1B98-402F-BC8C-C54F90DBD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BE15A-D156-44C4-A5FD-8939C23E9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08B4-E36A-4A32-A82C-58719B5A7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23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325CC-E988-47E1-8028-48B2ED86C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6A124-D896-4A95-9FFB-35C734273F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B0CA71-81B8-4E0C-821E-C685AFA0F2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47DDB0-F3B7-4AFF-9383-E28D50F12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3A77-57FB-451E-BDC1-B0101A043DE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452678-4072-486D-8E96-1933C0FEF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A67BE4-5755-422F-8685-A3C167535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08B4-E36A-4A32-A82C-58719B5A7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235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12383-202F-4D96-A2A0-A78933874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533D6F-D36C-4853-B61F-681CE7479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332ACA-E1C8-4630-B320-062E1EEB44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2841DF-5707-4B08-A3CE-B8221704CB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32EEAE-7F24-4B72-A6B4-84D747913F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0CD7FE-7D3D-410F-8019-AE49A64A1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3A77-57FB-451E-BDC1-B0101A043DE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5C4E0B-ACB8-44F8-8EB2-A2B61C22E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587A40-7E4B-4DE8-B713-F47271BB4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08B4-E36A-4A32-A82C-58719B5A7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452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D18DC-A6B2-410A-9D65-5778D5EF4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869908-8F25-4CBF-82E7-E01BA9703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3A77-57FB-451E-BDC1-B0101A043DE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E34594-75EC-4345-BD15-BA9968CC3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38497A-2B95-4FDD-956D-AB0D0B13F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08B4-E36A-4A32-A82C-58719B5A7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972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81ACD7-C2A9-4E53-A2B8-BD29074B8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3A77-57FB-451E-BDC1-B0101A043DE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8CABBB-43BC-49F5-9A02-CBF10BAAF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7509CE-C7DB-4525-8D5E-A66C75D8A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08B4-E36A-4A32-A82C-58719B5A7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414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FD9C6-7913-4EA0-9388-5F2E992C5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854D1-A2CD-4DE8-BB4E-C37CA1FA6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B04BEA-833C-4790-825B-CCF18A7BA0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44DF25-EF2B-47E3-852B-D3C234EE4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3A77-57FB-451E-BDC1-B0101A043DE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4D3AE2-F1F1-42B4-91B2-04B4D321C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371E73-75F4-4FE4-9048-7C283603C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08B4-E36A-4A32-A82C-58719B5A7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49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74CB9-D948-46FD-BFB4-7B898F02E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B96306-FFC8-44C3-B0F8-A712A07122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B3607E-F2CA-4723-A034-8DBD7B2C2F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C05DC6-37B0-4150-8E96-F0776FD1E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3A77-57FB-451E-BDC1-B0101A043DE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D8080-4BB9-4ADB-8953-FE4046D4E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D30350-5435-46E4-B46D-3FB9CD3EC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08B4-E36A-4A32-A82C-58719B5A7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45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943BB-0C97-4BB8-859D-C409765FD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8BA6F-0A63-4DFD-9D7F-A0D17179C0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8850F-7441-4E02-99C6-C54B6296A4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73A77-57FB-451E-BDC1-B0101A043DE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35E7C-DE8C-4AEC-B3DE-421EBB09AE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DBB20-66E3-4A99-8C8A-335ECA2821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608B4-E36A-4A32-A82C-58719B5A7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611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oi.org/10.1002/cc.43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nsBTL0QlD10u9KyZR2EQSji_b2lk5pcD/view?usp=sharing" TargetMode="External"/><Relationship Id="rId2" Type="http://schemas.openxmlformats.org/officeDocument/2006/relationships/hyperlink" Target="https://www.airweb.org/ir-data-professional-overview/statement-of-ethical-principles/principl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sccc.org/policies/codeofethics" TargetMode="External"/><Relationship Id="rId5" Type="http://schemas.openxmlformats.org/officeDocument/2006/relationships/hyperlink" Target="https://pullias.usc.edu/about/" TargetMode="External"/><Relationship Id="rId4" Type="http://schemas.openxmlformats.org/officeDocument/2006/relationships/hyperlink" Target="https://www.aera.net/Portals/38/docs/About_AERA/CodeOfEthics(1)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pgroup.org/Portals/0/Documents/Projects/MultipleMeasures/DecisionRulesandAnalysisCode/Math-Decision-Trees-4_3_16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2B4FD-2B29-467B-B076-94E7900420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IR Juggling: Objectivity, Accountability, and the Fierce Urgency of Now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4ED7E3-78F6-43FE-94AC-E3D5908457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Terrence Willett, Mallory Newell, &amp; Craig Hayward</a:t>
            </a:r>
          </a:p>
          <a:p>
            <a:r>
              <a:rPr lang="en-US"/>
              <a:t>CAIR 2020</a:t>
            </a:r>
          </a:p>
          <a:p>
            <a:r>
              <a:rPr lang="en-US"/>
              <a:t>11/20/20</a:t>
            </a:r>
            <a:endParaRPr lang="en-US" dirty="0"/>
          </a:p>
        </p:txBody>
      </p:sp>
      <p:pic>
        <p:nvPicPr>
          <p:cNvPr id="5" name="Picture 2" descr="https://cair.org/wp-content/uploads/2020/02/CAIR_color-1024x498.png">
            <a:extLst>
              <a:ext uri="{FF2B5EF4-FFF2-40B4-BE49-F238E27FC236}">
                <a16:creationId xmlns:a16="http://schemas.microsoft.com/office/drawing/2014/main" id="{FFE16994-819D-41CC-A162-121D25B42D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1600" y="307359"/>
            <a:ext cx="2482978" cy="1207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5022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Brief History of Institutional Research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CAIR began 1971 &amp;  incorporated 1988</a:t>
            </a:r>
          </a:p>
          <a:p>
            <a:pPr fontAlgn="base"/>
            <a:r>
              <a:rPr lang="en-US" dirty="0"/>
              <a:t>RP Group north and south combined and incorporated in 1994</a:t>
            </a:r>
          </a:p>
          <a:p>
            <a:pPr fontAlgn="base"/>
            <a:r>
              <a:rPr lang="en-US" dirty="0"/>
              <a:t>Partnership for Excellence (PFE) funding and accountability in 1998 began modern era of accountability for community colleges</a:t>
            </a:r>
          </a:p>
          <a:p>
            <a:pPr fontAlgn="base"/>
            <a:r>
              <a:rPr lang="en-US" dirty="0"/>
              <a:t>The term “institutional effectiveness” first appears around 1984 in conjunction with accreditation standards</a:t>
            </a:r>
          </a:p>
          <a:p>
            <a:r>
              <a:rPr lang="en-US" dirty="0"/>
              <a:t>Head, R. B. (2011), The evolution of institutional effectiveness in the community college. New Directions for Community Colleges, 2011: 5-11. doi:</a:t>
            </a:r>
            <a:r>
              <a:rPr lang="en-US" u="sng" dirty="0">
                <a:hlinkClick r:id="rId2"/>
              </a:rPr>
              <a:t>10.1002/cc.432</a:t>
            </a:r>
            <a:endParaRPr lang="en-US" dirty="0"/>
          </a:p>
        </p:txBody>
      </p:sp>
      <p:pic>
        <p:nvPicPr>
          <p:cNvPr id="1026" name="Picture 2" descr="https://cair.org/wp-content/uploads/2020/02/CAIR_color-1024x49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1600" y="307359"/>
            <a:ext cx="2482978" cy="1207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8281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B3BC104-3E2F-4B1F-8127-015090B64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Ethics codes of IR organizations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A26AE85-7F67-4FA9-A2BD-B6457196F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AIR: </a:t>
            </a:r>
            <a:r>
              <a:rPr lang="en-US" dirty="0">
                <a:hlinkClick r:id="rId2"/>
              </a:rPr>
              <a:t>https://www.airweb.org/ir-data-professional-overview/statement-of-ethical-principles/principles</a:t>
            </a:r>
            <a:r>
              <a:rPr lang="en-US" dirty="0"/>
              <a:t>  </a:t>
            </a:r>
          </a:p>
          <a:p>
            <a:r>
              <a:rPr lang="en-US" dirty="0"/>
              <a:t>CAIR: Same as AIR</a:t>
            </a:r>
          </a:p>
          <a:p>
            <a:r>
              <a:rPr lang="en-US" dirty="0"/>
              <a:t>The Research and Planning Group (Draft): </a:t>
            </a:r>
            <a:r>
              <a:rPr lang="en-US" dirty="0">
                <a:hlinkClick r:id="rId3"/>
              </a:rPr>
              <a:t>https://drive.google.com/file/d/1nsBTL0QlD10u9KyZR2EQSji_b2lk5pcD/view?usp=sharing</a:t>
            </a:r>
            <a:r>
              <a:rPr lang="en-US" dirty="0"/>
              <a:t> </a:t>
            </a:r>
          </a:p>
          <a:p>
            <a:pPr lvl="1"/>
            <a:r>
              <a:rPr lang="en-US" i="1" dirty="0"/>
              <a:t>We acknowledge that the individuals whose information we use have rights, derived from both legal and ethical principles that can cross national borders.</a:t>
            </a:r>
          </a:p>
          <a:p>
            <a:r>
              <a:rPr lang="en-US" dirty="0"/>
              <a:t>Other organizations</a:t>
            </a:r>
          </a:p>
          <a:p>
            <a:pPr lvl="1"/>
            <a:r>
              <a:rPr lang="en-US" dirty="0"/>
              <a:t>AERA Code of Ethics: </a:t>
            </a:r>
            <a:r>
              <a:rPr lang="en-US" dirty="0">
                <a:hlinkClick r:id="rId4"/>
              </a:rPr>
              <a:t>https://www.aera.net/Portals/38/docs/About_AERA/CodeOfEthics(1).pdf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USC’s </a:t>
            </a:r>
            <a:r>
              <a:rPr lang="en-US" dirty="0" err="1"/>
              <a:t>Pullias</a:t>
            </a:r>
            <a:r>
              <a:rPr lang="en-US" dirty="0"/>
              <a:t> Center for Higher Education: </a:t>
            </a:r>
            <a:r>
              <a:rPr lang="en-US" dirty="0">
                <a:hlinkClick r:id="rId5"/>
              </a:rPr>
              <a:t>https://pullias.usc.edu/about/</a:t>
            </a:r>
            <a:r>
              <a:rPr lang="en-US" dirty="0"/>
              <a:t> </a:t>
            </a:r>
          </a:p>
          <a:p>
            <a:r>
              <a:rPr lang="en-US" dirty="0"/>
              <a:t>Academic Senate for California Community Colleges: </a:t>
            </a:r>
            <a:r>
              <a:rPr lang="en-US" dirty="0">
                <a:hlinkClick r:id="rId6"/>
              </a:rPr>
              <a:t>https://www.asccc.org/policies/codeofethics</a:t>
            </a:r>
            <a:r>
              <a:rPr lang="en-US" dirty="0"/>
              <a:t>  </a:t>
            </a:r>
          </a:p>
          <a:p>
            <a:pPr lvl="1"/>
            <a:r>
              <a:rPr lang="en-US" i="1" dirty="0"/>
              <a:t>Equal Opportunity - Ensure the right of all Executive Committee members, staff, volunteers, constituents, and Member Senates to appropriate and effective services without discrimination on the basis of race, ethnicity, gender/sex, sexual orientation, sexual identity, and expression (transsexual/transgender) disability status, religious and political affiliations, age, cultural background, socioeconomic status, academic and vocational disciplines, full- and part-time status, and the types of colleges that exist throughout the system, in accordance with all applicable legal and regulatory requirements.</a:t>
            </a:r>
          </a:p>
        </p:txBody>
      </p:sp>
    </p:spTree>
    <p:extLst>
      <p:ext uri="{BB962C8B-B14F-4D97-AF65-F5344CB8AC3E}">
        <p14:creationId xmlns:p14="http://schemas.microsoft.com/office/powerpoint/2010/main" val="238540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36FDD-D470-4B0A-B964-16E008AEC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Association of Institutional Research:</a:t>
            </a:r>
            <a:br>
              <a:rPr lang="en-US" dirty="0"/>
            </a:br>
            <a:r>
              <a:rPr lang="en-US" dirty="0"/>
              <a:t>AIR Ethics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021ED-DB19-4AF9-9B7C-2726E613B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fontAlgn="base">
              <a:spcBef>
                <a:spcPts val="0"/>
              </a:spcBef>
              <a:buNone/>
            </a:pPr>
            <a:r>
              <a:rPr lang="en-US" dirty="0">
                <a:effectLst/>
              </a:rPr>
              <a:t>Excerpt of interest from current AIR ethics statement:</a:t>
            </a:r>
          </a:p>
          <a:p>
            <a:pPr marL="457200" lvl="1" indent="0" fontAlgn="base">
              <a:spcBef>
                <a:spcPts val="0"/>
              </a:spcBef>
              <a:buNone/>
            </a:pPr>
            <a:endParaRPr lang="en-US" dirty="0">
              <a:effectLst/>
            </a:endParaRPr>
          </a:p>
          <a:p>
            <a:pPr lvl="1" fontAlgn="base">
              <a:spcBef>
                <a:spcPts val="0"/>
              </a:spcBef>
            </a:pPr>
            <a:r>
              <a:rPr lang="en-US" i="1" dirty="0">
                <a:effectLst/>
              </a:rPr>
              <a:t>We recognize the consequences of our work. </a:t>
            </a:r>
            <a:r>
              <a:rPr lang="en-US" b="1" i="1" dirty="0">
                <a:effectLst/>
              </a:rPr>
              <a:t>The analytic algorithms </a:t>
            </a:r>
            <a:r>
              <a:rPr lang="en-US" i="1" dirty="0">
                <a:effectLst/>
              </a:rPr>
              <a:t>and applications we build and/or implement, as well as the policy decisions incorporating information </a:t>
            </a:r>
            <a:r>
              <a:rPr lang="en-US" b="1" i="1" dirty="0">
                <a:effectLst/>
              </a:rPr>
              <a:t>we analyze and disseminate, impact people </a:t>
            </a:r>
            <a:r>
              <a:rPr lang="en-US" i="1" dirty="0">
                <a:effectLst/>
              </a:rPr>
              <a:t>and situations.</a:t>
            </a:r>
          </a:p>
          <a:p>
            <a:pPr lvl="1" fontAlgn="base">
              <a:spcBef>
                <a:spcPts val="0"/>
              </a:spcBef>
            </a:pPr>
            <a:r>
              <a:rPr lang="en-US" i="1" dirty="0"/>
              <a:t>We make intentional efforts to protect their information from misuse or </a:t>
            </a:r>
            <a:r>
              <a:rPr lang="en-US" b="1" i="1" dirty="0"/>
              <a:t>use that could cause them harm</a:t>
            </a:r>
            <a:r>
              <a:rPr lang="en-US" i="1" dirty="0"/>
              <a:t>. </a:t>
            </a:r>
          </a:p>
          <a:p>
            <a:pPr lvl="1" fontAlgn="base">
              <a:spcBef>
                <a:spcPts val="0"/>
              </a:spcBef>
            </a:pPr>
            <a:endParaRPr lang="en-US" dirty="0"/>
          </a:p>
          <a:p>
            <a:pPr lvl="1" fontAlgn="base">
              <a:spcBef>
                <a:spcPts val="0"/>
              </a:spcBef>
            </a:pPr>
            <a:r>
              <a:rPr lang="en-US" dirty="0"/>
              <a:t>Also of interest is that the current statement no longer includes the following from AIR’s prior statement of ethical principles:</a:t>
            </a:r>
          </a:p>
          <a:p>
            <a:pPr lvl="2" fontAlgn="base">
              <a:spcBef>
                <a:spcPts val="0"/>
              </a:spcBef>
            </a:pPr>
            <a:r>
              <a:rPr lang="en-US" i="1" dirty="0"/>
              <a:t>We seek to be fair and transparent, providing </a:t>
            </a:r>
            <a:r>
              <a:rPr lang="en-US" b="1" i="1" dirty="0"/>
              <a:t>objectivity and impartiality.</a:t>
            </a:r>
            <a:r>
              <a:rPr lang="en-US" dirty="0"/>
              <a:t> AIR Statement of Ethical Principles (old)</a:t>
            </a:r>
          </a:p>
          <a:p>
            <a:pPr marL="457200" lvl="1" indent="0" fontAlgn="base">
              <a:spcBef>
                <a:spcPts val="0"/>
              </a:spcBef>
              <a:buNone/>
            </a:pP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12589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6F004-D4F6-4C7E-819C-D1963398F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879876-1ADE-4BF5-A717-3658B58F7D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383" y="0"/>
            <a:ext cx="10333234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CEB3294-3491-4830-ABFD-E08C411966F9}"/>
              </a:ext>
            </a:extLst>
          </p:cNvPr>
          <p:cNvSpPr txBox="1"/>
          <p:nvPr/>
        </p:nvSpPr>
        <p:spPr>
          <a:xfrm>
            <a:off x="5016617" y="6176963"/>
            <a:ext cx="6702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6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https://rpgroup.org/Portals/0/Documents/Projects/MultipleMeasures/DecisionRulesandAnalysisCode/Math-Decision-Trees-4_3_16.pdf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67812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8;p19"/>
          <p:cNvSpPr txBox="1">
            <a:spLocks noGrp="1"/>
          </p:cNvSpPr>
          <p:nvPr>
            <p:ph type="title"/>
          </p:nvPr>
        </p:nvSpPr>
        <p:spPr>
          <a:xfrm>
            <a:off x="964729" y="181109"/>
            <a:ext cx="10972800" cy="1142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2" tIns="60910" rIns="121872" bIns="60910" anchor="ctr" anchorCtr="0">
            <a:noAutofit/>
          </a:bodyPr>
          <a:lstStyle/>
          <a:p>
            <a:r>
              <a:rPr lang="en-US" sz="2500" dirty="0">
                <a:solidFill>
                  <a:srgbClr val="F46F1F"/>
                </a:solidFill>
              </a:rPr>
              <a:t>Enrollment in Transfer-Level </a:t>
            </a:r>
            <a:r>
              <a:rPr lang="en-US" sz="2500" u="sng" dirty="0">
                <a:solidFill>
                  <a:srgbClr val="F46F1F"/>
                </a:solidFill>
              </a:rPr>
              <a:t>English</a:t>
            </a:r>
            <a:r>
              <a:rPr lang="en-US" sz="2500" dirty="0">
                <a:solidFill>
                  <a:srgbClr val="F46F1F"/>
                </a:solidFill>
              </a:rPr>
              <a:t>, Disaggregated by Ethnicity </a:t>
            </a:r>
            <a:br>
              <a:rPr lang="en-US" dirty="0">
                <a:solidFill>
                  <a:srgbClr val="F46F1F"/>
                </a:solidFill>
              </a:rPr>
            </a:br>
            <a:endParaRPr lang="en-US" sz="2500" dirty="0">
              <a:solidFill>
                <a:srgbClr val="F46F1F"/>
              </a:solidFill>
            </a:endParaRPr>
          </a:p>
        </p:txBody>
      </p:sp>
      <p:graphicFrame>
        <p:nvGraphicFramePr>
          <p:cNvPr id="5" name="Chart 4" descr="Increases for all with narrowing equity gap." title="line chart">
            <a:extLst>
              <a:ext uri="{FF2B5EF4-FFF2-40B4-BE49-F238E27FC236}">
                <a16:creationId xmlns:a16="http://schemas.microsoft.com/office/drawing/2014/main" id="{CC1A0664-0C67-2841-8340-BCF510DADA83}"/>
              </a:ext>
            </a:extLst>
          </p:cNvPr>
          <p:cNvGraphicFramePr/>
          <p:nvPr/>
        </p:nvGraphicFramePr>
        <p:xfrm>
          <a:off x="561196" y="1156974"/>
          <a:ext cx="11069608" cy="5385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61810011"/>
      </p:ext>
    </p:extLst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E9960-4781-4D90-A10D-43F41E1C9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Questions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16C3E9-C58E-441E-88F3-69768F1D9E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What is the role of IR/IE in the context of social justice and racial equity and holding colleges and personnel accountable for outcomes?</a:t>
            </a:r>
          </a:p>
          <a:p>
            <a:endParaRPr lang="en-US" sz="2400" dirty="0"/>
          </a:p>
          <a:p>
            <a:r>
              <a:rPr lang="en-US" sz="2400" dirty="0"/>
              <a:t>Have you reviewed ethics statements of IR/IE organizations? </a:t>
            </a:r>
          </a:p>
          <a:p>
            <a:endParaRPr lang="en-US" sz="2400" dirty="0"/>
          </a:p>
          <a:p>
            <a:r>
              <a:rPr lang="en-US" sz="2400" dirty="0"/>
              <a:t>Have you discussed ethics in your office? Should ethics statements be bold and include explicit statements about antiracism?</a:t>
            </a:r>
          </a:p>
          <a:p>
            <a:endParaRPr lang="en-US" sz="2400" dirty="0"/>
          </a:p>
          <a:p>
            <a:r>
              <a:rPr lang="en-US" sz="2400" dirty="0"/>
              <a:t>What is the role of faculty allies in advancing the work of IR/IE?</a:t>
            </a:r>
          </a:p>
        </p:txBody>
      </p:sp>
    </p:spTree>
    <p:extLst>
      <p:ext uri="{BB962C8B-B14F-4D97-AF65-F5344CB8AC3E}">
        <p14:creationId xmlns:p14="http://schemas.microsoft.com/office/powerpoint/2010/main" val="98561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EB33C-B125-4568-BE24-F5CD1ACF5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518" y="1603376"/>
            <a:ext cx="11161058" cy="2852737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Please use the WHOVA Mobile App to rate this session. </a:t>
            </a:r>
            <a:br>
              <a:rPr lang="en-US" sz="4000" dirty="0"/>
            </a:br>
            <a:br>
              <a:rPr lang="en-US" sz="4000" dirty="0"/>
            </a:br>
            <a:r>
              <a:rPr lang="en-US" sz="3200" dirty="0"/>
              <a:t>CAIR uses the session evaluations to determine the winners of the Best New Presenter, and Best Presenter awards each year.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F8AF1D-070A-4E0C-A433-DC5D7C70F6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Thank you!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C69E07-2C48-4A51-A80F-EDB352D2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716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744</Words>
  <Application>Microsoft Office PowerPoint</Application>
  <PresentationFormat>Widescreen</PresentationFormat>
  <Paragraphs>55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IR Juggling: Objectivity, Accountability, and the Fierce Urgency of Now</vt:lpstr>
      <vt:lpstr>Brief History of Institutional Research</vt:lpstr>
      <vt:lpstr>Ethics codes of IR organizations</vt:lpstr>
      <vt:lpstr>Association of Institutional Research: AIR Ethics Statement</vt:lpstr>
      <vt:lpstr>PowerPoint Presentation</vt:lpstr>
      <vt:lpstr>Enrollment in Transfer-Level English, Disaggregated by Ethnicity  </vt:lpstr>
      <vt:lpstr>Discussion Questions</vt:lpstr>
      <vt:lpstr>Please use the WHOVA Mobile App to rate this session.   CAIR uses the session evaluations to determine the winners of the Best New Presenter, and Best Presenter awards each year.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 codes of IR organizations</dc:title>
  <dc:creator>Craig Hayward</dc:creator>
  <cp:lastModifiedBy>Craig Hayward</cp:lastModifiedBy>
  <cp:revision>6</cp:revision>
  <dcterms:created xsi:type="dcterms:W3CDTF">2020-11-06T17:28:31Z</dcterms:created>
  <dcterms:modified xsi:type="dcterms:W3CDTF">2020-11-07T01:07:30Z</dcterms:modified>
</cp:coreProperties>
</file>