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0" r:id="rId4"/>
    <p:sldId id="262" r:id="rId5"/>
    <p:sldId id="259" r:id="rId6"/>
    <p:sldId id="261" r:id="rId7"/>
    <p:sldId id="263" r:id="rId8"/>
    <p:sldId id="264" r:id="rId9"/>
    <p:sldId id="265" r:id="rId10"/>
    <p:sldId id="258" r:id="rId11"/>
    <p:sldId id="267" r:id="rId12"/>
    <p:sldId id="268" r:id="rId13"/>
    <p:sldId id="269" r:id="rId14"/>
    <p:sldId id="266" r:id="rId15"/>
    <p:sldId id="270" r:id="rId16"/>
    <p:sldId id="271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5587"/>
    <a:srgbClr val="FFB81C"/>
    <a:srgbClr val="003B5C"/>
    <a:srgbClr val="2978B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15" autoAdjust="0"/>
    <p:restoredTop sz="94660"/>
  </p:normalViewPr>
  <p:slideViewPr>
    <p:cSldViewPr snapToGrid="0">
      <p:cViewPr varScale="1">
        <p:scale>
          <a:sx n="89" d="100"/>
          <a:sy n="89" d="100"/>
        </p:scale>
        <p:origin x="120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42725-34A4-4450-81C0-2A1E8CE4BE9F}" type="datetimeFigureOut">
              <a:rPr lang="en-US" smtClean="0"/>
              <a:t>11/8/2020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B8A44E-BC8C-4E94-9342-C4A541E993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89124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42725-34A4-4450-81C0-2A1E8CE4BE9F}" type="datetimeFigureOut">
              <a:rPr lang="en-US" smtClean="0"/>
              <a:t>11/8/2020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B8A44E-BC8C-4E94-9342-C4A541E993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43073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42725-34A4-4450-81C0-2A1E8CE4BE9F}" type="datetimeFigureOut">
              <a:rPr lang="en-US" smtClean="0"/>
              <a:t>11/8/2020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B8A44E-BC8C-4E94-9342-C4A541E993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527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42725-34A4-4450-81C0-2A1E8CE4BE9F}" type="datetimeFigureOut">
              <a:rPr lang="en-US" smtClean="0"/>
              <a:t>11/8/2020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B8A44E-BC8C-4E94-9342-C4A541E993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8585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42725-34A4-4450-81C0-2A1E8CE4BE9F}" type="datetimeFigureOut">
              <a:rPr lang="en-US" smtClean="0"/>
              <a:t>11/8/2020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B8A44E-BC8C-4E94-9342-C4A541E993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7619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42725-34A4-4450-81C0-2A1E8CE4BE9F}" type="datetimeFigureOut">
              <a:rPr lang="en-US" smtClean="0"/>
              <a:t>11/8/2020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B8A44E-BC8C-4E94-9342-C4A541E993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6330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42725-34A4-4450-81C0-2A1E8CE4BE9F}" type="datetimeFigureOut">
              <a:rPr lang="en-US" smtClean="0"/>
              <a:t>11/8/2020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B8A44E-BC8C-4E94-9342-C4A541E993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3939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42725-34A4-4450-81C0-2A1E8CE4BE9F}" type="datetimeFigureOut">
              <a:rPr lang="en-US" smtClean="0"/>
              <a:t>11/8/2020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B8A44E-BC8C-4E94-9342-C4A541E993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1882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42725-34A4-4450-81C0-2A1E8CE4BE9F}" type="datetimeFigureOut">
              <a:rPr lang="en-US" smtClean="0"/>
              <a:t>11/8/2020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B8A44E-BC8C-4E94-9342-C4A541E993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5777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42725-34A4-4450-81C0-2A1E8CE4BE9F}" type="datetimeFigureOut">
              <a:rPr lang="en-US" smtClean="0"/>
              <a:t>11/8/2020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B8A44E-BC8C-4E94-9342-C4A541E993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6562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42725-34A4-4450-81C0-2A1E8CE4BE9F}" type="datetimeFigureOut">
              <a:rPr lang="en-US" smtClean="0"/>
              <a:t>11/8/2020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B8A44E-BC8C-4E94-9342-C4A541E993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9008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B42725-34A4-4450-81C0-2A1E8CE4BE9F}" type="datetimeFigureOut">
              <a:rPr lang="en-US" smtClean="0"/>
              <a:t>11/8/2020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B8A44E-BC8C-4E94-9342-C4A541E993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2836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735075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Hearing Our Students' Voices During COVID Commencement </a:t>
            </a:r>
            <a:r>
              <a:rPr lang="en-US" b="1" dirty="0" smtClean="0"/>
              <a:t>Planning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214750"/>
            <a:ext cx="9144000" cy="1655762"/>
          </a:xfrm>
        </p:spPr>
        <p:txBody>
          <a:bodyPr>
            <a:normAutofit/>
          </a:bodyPr>
          <a:lstStyle/>
          <a:p>
            <a:r>
              <a:rPr lang="en-US" dirty="0" smtClean="0"/>
              <a:t>Kelly Wahl</a:t>
            </a:r>
          </a:p>
          <a:p>
            <a:r>
              <a:rPr lang="en-US" dirty="0" smtClean="0"/>
              <a:t>Director of Student Achievement and Special Projects</a:t>
            </a:r>
          </a:p>
          <a:p>
            <a:r>
              <a:rPr lang="en-US" dirty="0" smtClean="0"/>
              <a:t>Undergraduate Education</a:t>
            </a:r>
          </a:p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2409" y="4870512"/>
            <a:ext cx="3087181" cy="1450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793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816684" y="-40884"/>
            <a:ext cx="10515600" cy="1325563"/>
          </a:xfrm>
        </p:spPr>
        <p:txBody>
          <a:bodyPr/>
          <a:lstStyle/>
          <a:p>
            <a:pPr algn="ctr"/>
            <a:r>
              <a:rPr lang="en-US" dirty="0" smtClean="0"/>
              <a:t>Graduating Student Slides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4484" y="3967704"/>
            <a:ext cx="4701092" cy="264436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4130" y="1134072"/>
            <a:ext cx="4701092" cy="264436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4484" y="1134072"/>
            <a:ext cx="4701092" cy="264436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4130" y="3967703"/>
            <a:ext cx="4701094" cy="2644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905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Some students waited until the last minute…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5392" y="1787969"/>
            <a:ext cx="10398015" cy="4366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411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005587"/>
                </a:solidFill>
              </a:rPr>
              <a:t>Of the students who said they didn’t want a virtual celebration, </a:t>
            </a:r>
            <a:r>
              <a:rPr lang="en-US" dirty="0" smtClean="0">
                <a:solidFill>
                  <a:srgbClr val="005587"/>
                </a:solidFill>
                <a:latin typeface="Karbon Bold" panose="00000800000000000000" pitchFamily="50" charset="0"/>
              </a:rPr>
              <a:t>61%</a:t>
            </a:r>
            <a:r>
              <a:rPr lang="en-US" dirty="0" smtClean="0">
                <a:solidFill>
                  <a:srgbClr val="005587"/>
                </a:solidFill>
              </a:rPr>
              <a:t> submitted a slide anyway (compared to </a:t>
            </a:r>
            <a:r>
              <a:rPr lang="en-US" dirty="0" smtClean="0">
                <a:solidFill>
                  <a:srgbClr val="005587"/>
                </a:solidFill>
                <a:latin typeface="Karbon Bold" panose="00000800000000000000" pitchFamily="50" charset="0"/>
              </a:rPr>
              <a:t>78%</a:t>
            </a:r>
            <a:r>
              <a:rPr lang="en-US" dirty="0" smtClean="0">
                <a:solidFill>
                  <a:srgbClr val="005587"/>
                </a:solidFill>
              </a:rPr>
              <a:t> of all others).</a:t>
            </a:r>
            <a:endParaRPr lang="en-US" dirty="0">
              <a:solidFill>
                <a:srgbClr val="005587"/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989704" y="2097746"/>
            <a:ext cx="9638851" cy="4247317"/>
            <a:chOff x="989704" y="1957892"/>
            <a:chExt cx="9638851" cy="4247317"/>
          </a:xfrm>
        </p:grpSpPr>
        <p:sp>
          <p:nvSpPr>
            <p:cNvPr id="3" name="TextBox 2"/>
            <p:cNvSpPr txBox="1"/>
            <p:nvPr/>
          </p:nvSpPr>
          <p:spPr>
            <a:xfrm>
              <a:off x="989704" y="1957892"/>
              <a:ext cx="9638851" cy="42473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					              Submit early	       Submit in last 10 days</a:t>
              </a:r>
            </a:p>
            <a:p>
              <a:r>
                <a:rPr lang="en-US" dirty="0" smtClean="0"/>
                <a:t>“I would definitely participate (in the slides).” (n=782)	</a:t>
              </a:r>
              <a:r>
                <a:rPr lang="en-US" sz="2400" dirty="0" smtClean="0">
                  <a:latin typeface="Karbon Bold" panose="00000800000000000000" pitchFamily="50" charset="0"/>
                </a:rPr>
                <a:t>40%</a:t>
              </a:r>
              <a:r>
                <a:rPr lang="en-US" dirty="0" smtClean="0"/>
                <a:t>		</a:t>
              </a:r>
              <a:r>
                <a:rPr lang="en-US" sz="2400" dirty="0" smtClean="0">
                  <a:latin typeface="Karbon Bold" panose="00000800000000000000" pitchFamily="50" charset="0"/>
                </a:rPr>
                <a:t>60%</a:t>
              </a:r>
            </a:p>
            <a:p>
              <a:r>
                <a:rPr lang="en-US" dirty="0" smtClean="0"/>
                <a:t>Everyone else (n=1,585)				</a:t>
              </a:r>
              <a:r>
                <a:rPr lang="en-US" sz="2400" dirty="0" smtClean="0">
                  <a:latin typeface="Karbon Bold" panose="00000800000000000000" pitchFamily="50" charset="0"/>
                </a:rPr>
                <a:t>48%</a:t>
              </a:r>
              <a:r>
                <a:rPr lang="en-US" dirty="0" smtClean="0"/>
                <a:t>		</a:t>
              </a:r>
              <a:r>
                <a:rPr lang="en-US" sz="2400" dirty="0" smtClean="0">
                  <a:latin typeface="Karbon Bold" panose="00000800000000000000" pitchFamily="50" charset="0"/>
                </a:rPr>
                <a:t>52%</a:t>
              </a:r>
            </a:p>
            <a:p>
              <a:endParaRPr lang="en-US" dirty="0" smtClean="0"/>
            </a:p>
            <a:p>
              <a:r>
                <a:rPr lang="en-US" dirty="0"/>
                <a:t>	</a:t>
              </a:r>
              <a:r>
                <a:rPr lang="en-US" dirty="0" smtClean="0"/>
                <a:t>				              Submit early	        Submit in last 10 days</a:t>
              </a:r>
              <a:endParaRPr lang="en-US" dirty="0"/>
            </a:p>
            <a:p>
              <a:r>
                <a:rPr lang="en-US" dirty="0" smtClean="0"/>
                <a:t>Do not want a virtual celebration at all (n=814)		</a:t>
              </a:r>
              <a:r>
                <a:rPr lang="en-US" sz="2400" dirty="0" smtClean="0">
                  <a:latin typeface="Karbon Bold" panose="00000800000000000000" pitchFamily="50" charset="0"/>
                </a:rPr>
                <a:t>53%</a:t>
              </a:r>
              <a:r>
                <a:rPr lang="en-US" dirty="0" smtClean="0"/>
                <a:t>		</a:t>
              </a:r>
              <a:r>
                <a:rPr lang="en-US" sz="2400" dirty="0" smtClean="0">
                  <a:latin typeface="Karbon Bold" panose="00000800000000000000" pitchFamily="50" charset="0"/>
                </a:rPr>
                <a:t>47%</a:t>
              </a:r>
            </a:p>
            <a:p>
              <a:r>
                <a:rPr lang="en-US" dirty="0" smtClean="0"/>
                <a:t>Everyone else (n=1,553)				</a:t>
              </a:r>
              <a:r>
                <a:rPr lang="en-US" sz="2400" dirty="0" smtClean="0">
                  <a:latin typeface="Karbon Bold" panose="00000800000000000000" pitchFamily="50" charset="0"/>
                </a:rPr>
                <a:t>42%</a:t>
              </a:r>
              <a:r>
                <a:rPr lang="en-US" dirty="0" smtClean="0"/>
                <a:t>		</a:t>
              </a:r>
              <a:r>
                <a:rPr lang="en-US" sz="2400" dirty="0" smtClean="0">
                  <a:latin typeface="Karbon Bold" panose="00000800000000000000" pitchFamily="50" charset="0"/>
                </a:rPr>
                <a:t>58%</a:t>
              </a:r>
            </a:p>
            <a:p>
              <a:endParaRPr lang="en-US" dirty="0" smtClean="0"/>
            </a:p>
            <a:p>
              <a:r>
                <a:rPr lang="en-US" dirty="0"/>
                <a:t>	</a:t>
              </a:r>
              <a:r>
                <a:rPr lang="en-US" dirty="0" smtClean="0"/>
                <a:t>				          Submit on last day       Submit before last day</a:t>
              </a:r>
              <a:endParaRPr lang="en-US" dirty="0"/>
            </a:p>
            <a:p>
              <a:r>
                <a:rPr lang="en-US" dirty="0" smtClean="0"/>
                <a:t>Do not want a virtual celebration at all (n=814)		</a:t>
              </a:r>
              <a:r>
                <a:rPr lang="en-US" sz="2400" dirty="0" smtClean="0">
                  <a:latin typeface="Karbon Bold" panose="00000800000000000000" pitchFamily="50" charset="0"/>
                </a:rPr>
                <a:t>24%</a:t>
              </a:r>
              <a:r>
                <a:rPr lang="en-US" dirty="0" smtClean="0"/>
                <a:t>		</a:t>
              </a:r>
              <a:r>
                <a:rPr lang="en-US" sz="2400" dirty="0" smtClean="0">
                  <a:latin typeface="Karbon Bold" panose="00000800000000000000" pitchFamily="50" charset="0"/>
                </a:rPr>
                <a:t>76%</a:t>
              </a:r>
            </a:p>
            <a:p>
              <a:r>
                <a:rPr lang="en-US" dirty="0" smtClean="0"/>
                <a:t>Everyone else (n=1,553)				</a:t>
              </a:r>
              <a:r>
                <a:rPr lang="en-US" sz="2400" dirty="0" smtClean="0">
                  <a:latin typeface="Karbon Bold" panose="00000800000000000000" pitchFamily="50" charset="0"/>
                </a:rPr>
                <a:t>31%</a:t>
              </a:r>
              <a:r>
                <a:rPr lang="en-US" dirty="0" smtClean="0"/>
                <a:t>		</a:t>
              </a:r>
              <a:r>
                <a:rPr lang="en-US" sz="2400" dirty="0" smtClean="0">
                  <a:latin typeface="Karbon Bold" panose="00000800000000000000" pitchFamily="50" charset="0"/>
                </a:rPr>
                <a:t>69%</a:t>
              </a:r>
            </a:p>
            <a:p>
              <a:endParaRPr lang="en-US" dirty="0" smtClean="0"/>
            </a:p>
            <a:p>
              <a:r>
                <a:rPr lang="en-US" dirty="0" smtClean="0"/>
                <a:t>						 (p &lt;= 0.001 for all comparisons above)</a:t>
              </a:r>
              <a:endParaRPr lang="en-US" dirty="0"/>
            </a:p>
          </p:txBody>
        </p:sp>
        <p:sp>
          <p:nvSpPr>
            <p:cNvPr id="4" name="Oval 3"/>
            <p:cNvSpPr/>
            <p:nvPr/>
          </p:nvSpPr>
          <p:spPr>
            <a:xfrm>
              <a:off x="8175812" y="2259106"/>
              <a:ext cx="892884" cy="408791"/>
            </a:xfrm>
            <a:prstGeom prst="ellipse">
              <a:avLst/>
            </a:prstGeom>
            <a:noFill/>
            <a:ln w="57150">
              <a:solidFill>
                <a:srgbClr val="FFB81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Oval 4"/>
            <p:cNvSpPr/>
            <p:nvPr/>
          </p:nvSpPr>
          <p:spPr>
            <a:xfrm>
              <a:off x="6316532" y="3551816"/>
              <a:ext cx="892884" cy="408791"/>
            </a:xfrm>
            <a:prstGeom prst="ellipse">
              <a:avLst/>
            </a:prstGeom>
            <a:noFill/>
            <a:ln w="57150">
              <a:solidFill>
                <a:srgbClr val="FFB81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Oval 5"/>
            <p:cNvSpPr/>
            <p:nvPr/>
          </p:nvSpPr>
          <p:spPr>
            <a:xfrm>
              <a:off x="8175812" y="4831976"/>
              <a:ext cx="892884" cy="408791"/>
            </a:xfrm>
            <a:prstGeom prst="ellipse">
              <a:avLst/>
            </a:prstGeom>
            <a:noFill/>
            <a:ln w="57150">
              <a:solidFill>
                <a:srgbClr val="FFB81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10180320" y="1864691"/>
            <a:ext cx="201168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most enthusiastic students wanted </a:t>
            </a:r>
          </a:p>
          <a:p>
            <a:r>
              <a:rPr lang="en-US" dirty="0" smtClean="0"/>
              <a:t>to wait for the </a:t>
            </a:r>
          </a:p>
          <a:p>
            <a:r>
              <a:rPr lang="en-US" dirty="0" smtClean="0"/>
              <a:t>right photo to include.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0180320" y="3912322"/>
            <a:ext cx="20116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Less enthusiastic students got the assignment out of the way sooner.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213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rgbClr val="005587"/>
                </a:solidFill>
                <a:latin typeface="Karbon Bold" panose="00000800000000000000" pitchFamily="50" charset="0"/>
              </a:rPr>
              <a:t>Prediction of Participation in the Slides</a:t>
            </a:r>
            <a:endParaRPr lang="en-US" dirty="0">
              <a:solidFill>
                <a:srgbClr val="005587"/>
              </a:solidFill>
              <a:latin typeface="Karbon Bold" panose="00000800000000000000" pitchFamily="50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838200" y="1790700"/>
          <a:ext cx="10515599" cy="327857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760614">
                  <a:extLst>
                    <a:ext uri="{9D8B030D-6E8A-4147-A177-3AD203B41FA5}">
                      <a16:colId xmlns:a16="http://schemas.microsoft.com/office/drawing/2014/main" val="1770638618"/>
                    </a:ext>
                  </a:extLst>
                </a:gridCol>
                <a:gridCol w="1022906">
                  <a:extLst>
                    <a:ext uri="{9D8B030D-6E8A-4147-A177-3AD203B41FA5}">
                      <a16:colId xmlns:a16="http://schemas.microsoft.com/office/drawing/2014/main" val="1396359990"/>
                    </a:ext>
                  </a:extLst>
                </a:gridCol>
                <a:gridCol w="915070">
                  <a:extLst>
                    <a:ext uri="{9D8B030D-6E8A-4147-A177-3AD203B41FA5}">
                      <a16:colId xmlns:a16="http://schemas.microsoft.com/office/drawing/2014/main" val="195485398"/>
                    </a:ext>
                  </a:extLst>
                </a:gridCol>
                <a:gridCol w="1244741">
                  <a:extLst>
                    <a:ext uri="{9D8B030D-6E8A-4147-A177-3AD203B41FA5}">
                      <a16:colId xmlns:a16="http://schemas.microsoft.com/office/drawing/2014/main" val="1863266118"/>
                    </a:ext>
                  </a:extLst>
                </a:gridCol>
                <a:gridCol w="369725">
                  <a:extLst>
                    <a:ext uri="{9D8B030D-6E8A-4147-A177-3AD203B41FA5}">
                      <a16:colId xmlns:a16="http://schemas.microsoft.com/office/drawing/2014/main" val="874785602"/>
                    </a:ext>
                  </a:extLst>
                </a:gridCol>
                <a:gridCol w="825720">
                  <a:extLst>
                    <a:ext uri="{9D8B030D-6E8A-4147-A177-3AD203B41FA5}">
                      <a16:colId xmlns:a16="http://schemas.microsoft.com/office/drawing/2014/main" val="1406342506"/>
                    </a:ext>
                  </a:extLst>
                </a:gridCol>
                <a:gridCol w="936637">
                  <a:extLst>
                    <a:ext uri="{9D8B030D-6E8A-4147-A177-3AD203B41FA5}">
                      <a16:colId xmlns:a16="http://schemas.microsoft.com/office/drawing/2014/main" val="3032236495"/>
                    </a:ext>
                  </a:extLst>
                </a:gridCol>
                <a:gridCol w="1220093">
                  <a:extLst>
                    <a:ext uri="{9D8B030D-6E8A-4147-A177-3AD203B41FA5}">
                      <a16:colId xmlns:a16="http://schemas.microsoft.com/office/drawing/2014/main" val="763282967"/>
                    </a:ext>
                  </a:extLst>
                </a:gridCol>
                <a:gridCol w="1220093">
                  <a:extLst>
                    <a:ext uri="{9D8B030D-6E8A-4147-A177-3AD203B41FA5}">
                      <a16:colId xmlns:a16="http://schemas.microsoft.com/office/drawing/2014/main" val="3083475439"/>
                    </a:ext>
                  </a:extLst>
                </a:gridCol>
              </a:tblGrid>
              <a:tr h="364286">
                <a:tc>
                  <a:txBody>
                    <a:bodyPr/>
                    <a:lstStyle/>
                    <a:p>
                      <a:pPr algn="l" fontAlgn="b"/>
                      <a:endParaRPr lang="en-US" sz="2300" b="0" i="0" u="none" strike="noStrike">
                        <a:solidFill>
                          <a:srgbClr val="000000"/>
                        </a:solidFill>
                        <a:effectLst/>
                        <a:latin typeface="Karbon Medium" panose="00000600000000000000" pitchFamily="50" charset="0"/>
                      </a:endParaRPr>
                    </a:p>
                  </a:txBody>
                  <a:tcPr marL="9246" marR="9246" marT="92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300" u="none" strike="noStrike">
                          <a:effectLst/>
                        </a:rPr>
                        <a:t>B</a:t>
                      </a:r>
                      <a:endParaRPr lang="en-US" sz="2300" b="0" i="0" u="none" strike="noStrike">
                        <a:solidFill>
                          <a:srgbClr val="000000"/>
                        </a:solidFill>
                        <a:effectLst/>
                        <a:latin typeface="Karbon Medium" panose="00000600000000000000" pitchFamily="50" charset="0"/>
                      </a:endParaRPr>
                    </a:p>
                  </a:txBody>
                  <a:tcPr marL="9246" marR="9246" marT="92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300" u="none" strike="noStrike">
                          <a:effectLst/>
                        </a:rPr>
                        <a:t>S.E.</a:t>
                      </a:r>
                      <a:endParaRPr lang="en-US" sz="2300" b="0" i="0" u="none" strike="noStrike">
                        <a:solidFill>
                          <a:srgbClr val="000000"/>
                        </a:solidFill>
                        <a:effectLst/>
                        <a:latin typeface="Karbon Medium" panose="00000600000000000000" pitchFamily="50" charset="0"/>
                      </a:endParaRPr>
                    </a:p>
                  </a:txBody>
                  <a:tcPr marL="9246" marR="9246" marT="92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300" u="none" strike="noStrike">
                          <a:effectLst/>
                        </a:rPr>
                        <a:t>Wald</a:t>
                      </a:r>
                      <a:endParaRPr lang="en-US" sz="2300" b="0" i="0" u="none" strike="noStrike">
                        <a:solidFill>
                          <a:srgbClr val="000000"/>
                        </a:solidFill>
                        <a:effectLst/>
                        <a:latin typeface="Karbon Medium" panose="00000600000000000000" pitchFamily="50" charset="0"/>
                      </a:endParaRPr>
                    </a:p>
                  </a:txBody>
                  <a:tcPr marL="9246" marR="9246" marT="92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300" u="none" strike="noStrike">
                          <a:effectLst/>
                        </a:rPr>
                        <a:t>df</a:t>
                      </a:r>
                      <a:endParaRPr lang="en-US" sz="2300" b="0" i="0" u="none" strike="noStrike">
                        <a:solidFill>
                          <a:srgbClr val="000000"/>
                        </a:solidFill>
                        <a:effectLst/>
                        <a:latin typeface="Karbon Medium" panose="00000600000000000000" pitchFamily="50" charset="0"/>
                      </a:endParaRPr>
                    </a:p>
                  </a:txBody>
                  <a:tcPr marL="9246" marR="9246" marT="92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300" u="none" strike="noStrike">
                          <a:effectLst/>
                        </a:rPr>
                        <a:t>Sig.</a:t>
                      </a:r>
                      <a:endParaRPr lang="en-US" sz="2300" b="0" i="0" u="none" strike="noStrike">
                        <a:solidFill>
                          <a:srgbClr val="000000"/>
                        </a:solidFill>
                        <a:effectLst/>
                        <a:latin typeface="Karbon Medium" panose="00000600000000000000" pitchFamily="50" charset="0"/>
                      </a:endParaRPr>
                    </a:p>
                  </a:txBody>
                  <a:tcPr marL="9246" marR="9246" marT="92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300" u="none" strike="noStrike">
                          <a:effectLst/>
                        </a:rPr>
                        <a:t>Exp(B)</a:t>
                      </a:r>
                      <a:endParaRPr lang="en-US" sz="2300" b="0" i="0" u="none" strike="noStrike">
                        <a:solidFill>
                          <a:srgbClr val="000000"/>
                        </a:solidFill>
                        <a:effectLst/>
                        <a:latin typeface="Karbon Medium" panose="00000600000000000000" pitchFamily="50" charset="0"/>
                      </a:endParaRPr>
                    </a:p>
                  </a:txBody>
                  <a:tcPr marL="9246" marR="9246" marT="9246" marB="0" anchor="b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2300" u="none" strike="noStrike">
                          <a:effectLst/>
                        </a:rPr>
                        <a:t>95% C.I.for EXP(B)</a:t>
                      </a:r>
                      <a:endParaRPr lang="en-US" sz="2300" b="0" i="0" u="none" strike="noStrike">
                        <a:solidFill>
                          <a:srgbClr val="000000"/>
                        </a:solidFill>
                        <a:effectLst/>
                        <a:latin typeface="Karbon Medium" panose="00000600000000000000" pitchFamily="50" charset="0"/>
                      </a:endParaRPr>
                    </a:p>
                  </a:txBody>
                  <a:tcPr marL="9246" marR="9246" marT="9246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53999484"/>
                  </a:ext>
                </a:extLst>
              </a:tr>
              <a:tr h="364286">
                <a:tc>
                  <a:txBody>
                    <a:bodyPr/>
                    <a:lstStyle/>
                    <a:p>
                      <a:pPr algn="l" fontAlgn="b"/>
                      <a:endParaRPr lang="en-US" sz="2300" b="0" i="0" u="none" strike="noStrike">
                        <a:solidFill>
                          <a:srgbClr val="000000"/>
                        </a:solidFill>
                        <a:effectLst/>
                        <a:latin typeface="Karbon Medium" panose="00000600000000000000" pitchFamily="50" charset="0"/>
                      </a:endParaRPr>
                    </a:p>
                  </a:txBody>
                  <a:tcPr marL="9246" marR="9246" marT="924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2300" b="0" i="0" u="none" strike="noStrike">
                        <a:solidFill>
                          <a:srgbClr val="000000"/>
                        </a:solidFill>
                        <a:effectLst/>
                        <a:latin typeface="Karbon Medium" panose="00000600000000000000" pitchFamily="50" charset="0"/>
                      </a:endParaRPr>
                    </a:p>
                  </a:txBody>
                  <a:tcPr marL="9246" marR="9246" marT="924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2300" b="0" i="0" u="none" strike="noStrike">
                        <a:solidFill>
                          <a:srgbClr val="000000"/>
                        </a:solidFill>
                        <a:effectLst/>
                        <a:latin typeface="Karbon Medium" panose="00000600000000000000" pitchFamily="50" charset="0"/>
                      </a:endParaRPr>
                    </a:p>
                  </a:txBody>
                  <a:tcPr marL="9246" marR="9246" marT="924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2300" b="0" i="0" u="none" strike="noStrike">
                        <a:solidFill>
                          <a:srgbClr val="000000"/>
                        </a:solidFill>
                        <a:effectLst/>
                        <a:latin typeface="Karbon Medium" panose="00000600000000000000" pitchFamily="50" charset="0"/>
                      </a:endParaRPr>
                    </a:p>
                  </a:txBody>
                  <a:tcPr marL="9246" marR="9246" marT="924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2300" b="0" i="0" u="none" strike="noStrike">
                        <a:solidFill>
                          <a:srgbClr val="000000"/>
                        </a:solidFill>
                        <a:effectLst/>
                        <a:latin typeface="Karbon Medium" panose="00000600000000000000" pitchFamily="50" charset="0"/>
                      </a:endParaRPr>
                    </a:p>
                  </a:txBody>
                  <a:tcPr marL="9246" marR="9246" marT="924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2300" b="0" i="0" u="none" strike="noStrike">
                        <a:solidFill>
                          <a:srgbClr val="000000"/>
                        </a:solidFill>
                        <a:effectLst/>
                        <a:latin typeface="Karbon Medium" panose="00000600000000000000" pitchFamily="50" charset="0"/>
                      </a:endParaRPr>
                    </a:p>
                  </a:txBody>
                  <a:tcPr marL="9246" marR="9246" marT="924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2300" b="0" i="0" u="none" strike="noStrike">
                        <a:solidFill>
                          <a:srgbClr val="000000"/>
                        </a:solidFill>
                        <a:effectLst/>
                        <a:latin typeface="Karbon Medium" panose="00000600000000000000" pitchFamily="50" charset="0"/>
                      </a:endParaRPr>
                    </a:p>
                  </a:txBody>
                  <a:tcPr marL="9246" marR="9246" marT="92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300" u="none" strike="noStrike">
                          <a:effectLst/>
                        </a:rPr>
                        <a:t>Lower</a:t>
                      </a:r>
                      <a:endParaRPr lang="en-US" sz="2300" b="0" i="0" u="none" strike="noStrike">
                        <a:solidFill>
                          <a:srgbClr val="000000"/>
                        </a:solidFill>
                        <a:effectLst/>
                        <a:latin typeface="Karbon Medium" panose="00000600000000000000" pitchFamily="50" charset="0"/>
                      </a:endParaRPr>
                    </a:p>
                  </a:txBody>
                  <a:tcPr marL="9246" marR="9246" marT="92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300" u="none" strike="noStrike">
                          <a:effectLst/>
                        </a:rPr>
                        <a:t>Upper</a:t>
                      </a:r>
                      <a:endParaRPr lang="en-US" sz="2300" b="0" i="0" u="none" strike="noStrike">
                        <a:solidFill>
                          <a:srgbClr val="000000"/>
                        </a:solidFill>
                        <a:effectLst/>
                        <a:latin typeface="Karbon Medium" panose="00000600000000000000" pitchFamily="50" charset="0"/>
                      </a:endParaRPr>
                    </a:p>
                  </a:txBody>
                  <a:tcPr marL="9246" marR="9246" marT="9246" marB="0" anchor="b"/>
                </a:tc>
                <a:extLst>
                  <a:ext uri="{0D108BD9-81ED-4DB2-BD59-A6C34878D82A}">
                    <a16:rowId xmlns:a16="http://schemas.microsoft.com/office/drawing/2014/main" val="1450847048"/>
                  </a:ext>
                </a:extLst>
              </a:tr>
              <a:tr h="364286">
                <a:tc>
                  <a:txBody>
                    <a:bodyPr/>
                    <a:lstStyle/>
                    <a:p>
                      <a:pPr algn="l" fontAlgn="b"/>
                      <a:r>
                        <a:rPr lang="en-US" sz="2300" u="none" strike="noStrike">
                          <a:effectLst/>
                        </a:rPr>
                        <a:t>International</a:t>
                      </a:r>
                      <a:endParaRPr lang="en-US" sz="2300" b="0" i="0" u="none" strike="noStrike">
                        <a:solidFill>
                          <a:srgbClr val="000000"/>
                        </a:solidFill>
                        <a:effectLst/>
                        <a:latin typeface="Karbon Medium" panose="00000600000000000000" pitchFamily="50" charset="0"/>
                      </a:endParaRPr>
                    </a:p>
                  </a:txBody>
                  <a:tcPr marL="9246" marR="9246" marT="924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300" u="none" strike="noStrike">
                          <a:effectLst/>
                        </a:rPr>
                        <a:t>-0.272</a:t>
                      </a:r>
                      <a:endParaRPr lang="en-US" sz="2300" b="0" i="0" u="none" strike="noStrike">
                        <a:solidFill>
                          <a:srgbClr val="000000"/>
                        </a:solidFill>
                        <a:effectLst/>
                        <a:latin typeface="Karbon Medium" panose="00000600000000000000" pitchFamily="50" charset="0"/>
                      </a:endParaRPr>
                    </a:p>
                  </a:txBody>
                  <a:tcPr marL="9246" marR="9246" marT="924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300" u="none" strike="noStrike">
                          <a:effectLst/>
                        </a:rPr>
                        <a:t>0.122</a:t>
                      </a:r>
                      <a:endParaRPr lang="en-US" sz="2300" b="0" i="0" u="none" strike="noStrike">
                        <a:solidFill>
                          <a:srgbClr val="000000"/>
                        </a:solidFill>
                        <a:effectLst/>
                        <a:latin typeface="Karbon Medium" panose="00000600000000000000" pitchFamily="50" charset="0"/>
                      </a:endParaRPr>
                    </a:p>
                  </a:txBody>
                  <a:tcPr marL="9246" marR="9246" marT="924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300" u="none" strike="noStrike">
                          <a:effectLst/>
                        </a:rPr>
                        <a:t>4.942</a:t>
                      </a:r>
                      <a:endParaRPr lang="en-US" sz="2300" b="0" i="0" u="none" strike="noStrike">
                        <a:solidFill>
                          <a:srgbClr val="000000"/>
                        </a:solidFill>
                        <a:effectLst/>
                        <a:latin typeface="Karbon Medium" panose="00000600000000000000" pitchFamily="50" charset="0"/>
                      </a:endParaRPr>
                    </a:p>
                  </a:txBody>
                  <a:tcPr marL="9246" marR="9246" marT="924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300" u="none" strike="noStrike">
                          <a:effectLst/>
                        </a:rPr>
                        <a:t>1</a:t>
                      </a:r>
                      <a:endParaRPr lang="en-US" sz="2300" b="0" i="0" u="none" strike="noStrike">
                        <a:solidFill>
                          <a:srgbClr val="000000"/>
                        </a:solidFill>
                        <a:effectLst/>
                        <a:latin typeface="Karbon Medium" panose="00000600000000000000" pitchFamily="50" charset="0"/>
                      </a:endParaRPr>
                    </a:p>
                  </a:txBody>
                  <a:tcPr marL="9246" marR="9246" marT="924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300" u="none" strike="noStrike">
                          <a:effectLst/>
                        </a:rPr>
                        <a:t>0.026</a:t>
                      </a:r>
                      <a:endParaRPr lang="en-US" sz="2300" b="0" i="0" u="none" strike="noStrike">
                        <a:solidFill>
                          <a:srgbClr val="000000"/>
                        </a:solidFill>
                        <a:effectLst/>
                        <a:latin typeface="Karbon Medium" panose="00000600000000000000" pitchFamily="50" charset="0"/>
                      </a:endParaRPr>
                    </a:p>
                  </a:txBody>
                  <a:tcPr marL="9246" marR="9246" marT="924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300" u="none" strike="noStrike">
                          <a:effectLst/>
                        </a:rPr>
                        <a:t>0.762</a:t>
                      </a:r>
                      <a:endParaRPr lang="en-US" sz="2300" b="0" i="0" u="none" strike="noStrike">
                        <a:solidFill>
                          <a:srgbClr val="000000"/>
                        </a:solidFill>
                        <a:effectLst/>
                        <a:latin typeface="Karbon Medium" panose="00000600000000000000" pitchFamily="50" charset="0"/>
                      </a:endParaRPr>
                    </a:p>
                  </a:txBody>
                  <a:tcPr marL="9246" marR="9246" marT="924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300" u="none" strike="noStrike">
                          <a:effectLst/>
                        </a:rPr>
                        <a:t>0.599</a:t>
                      </a:r>
                      <a:endParaRPr lang="en-US" sz="2300" b="0" i="0" u="none" strike="noStrike">
                        <a:solidFill>
                          <a:srgbClr val="000000"/>
                        </a:solidFill>
                        <a:effectLst/>
                        <a:latin typeface="Karbon Medium" panose="00000600000000000000" pitchFamily="50" charset="0"/>
                      </a:endParaRPr>
                    </a:p>
                  </a:txBody>
                  <a:tcPr marL="9246" marR="9246" marT="924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300" u="none" strike="noStrike">
                          <a:effectLst/>
                        </a:rPr>
                        <a:t>0.968</a:t>
                      </a:r>
                      <a:endParaRPr lang="en-US" sz="2300" b="0" i="0" u="none" strike="noStrike">
                        <a:solidFill>
                          <a:srgbClr val="000000"/>
                        </a:solidFill>
                        <a:effectLst/>
                        <a:latin typeface="Karbon Medium" panose="00000600000000000000" pitchFamily="50" charset="0"/>
                      </a:endParaRPr>
                    </a:p>
                  </a:txBody>
                  <a:tcPr marL="9246" marR="9246" marT="9246" marB="0" anchor="b"/>
                </a:tc>
                <a:extLst>
                  <a:ext uri="{0D108BD9-81ED-4DB2-BD59-A6C34878D82A}">
                    <a16:rowId xmlns:a16="http://schemas.microsoft.com/office/drawing/2014/main" val="1691548888"/>
                  </a:ext>
                </a:extLst>
              </a:tr>
              <a:tr h="364286">
                <a:tc>
                  <a:txBody>
                    <a:bodyPr/>
                    <a:lstStyle/>
                    <a:p>
                      <a:pPr algn="l" fontAlgn="b"/>
                      <a:r>
                        <a:rPr lang="en-US" sz="2300" u="none" strike="noStrike">
                          <a:effectLst/>
                        </a:rPr>
                        <a:t>Transfer</a:t>
                      </a:r>
                      <a:endParaRPr lang="en-US" sz="2300" b="0" i="0" u="none" strike="noStrike">
                        <a:solidFill>
                          <a:srgbClr val="000000"/>
                        </a:solidFill>
                        <a:effectLst/>
                        <a:latin typeface="Karbon Medium" panose="00000600000000000000" pitchFamily="50" charset="0"/>
                      </a:endParaRPr>
                    </a:p>
                  </a:txBody>
                  <a:tcPr marL="9246" marR="9246" marT="924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300" u="none" strike="noStrike">
                          <a:effectLst/>
                        </a:rPr>
                        <a:t>-0.274</a:t>
                      </a:r>
                      <a:endParaRPr lang="en-US" sz="2300" b="0" i="0" u="none" strike="noStrike">
                        <a:solidFill>
                          <a:srgbClr val="000000"/>
                        </a:solidFill>
                        <a:effectLst/>
                        <a:latin typeface="Karbon Medium" panose="00000600000000000000" pitchFamily="50" charset="0"/>
                      </a:endParaRPr>
                    </a:p>
                  </a:txBody>
                  <a:tcPr marL="9246" marR="9246" marT="924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300" u="none" strike="noStrike">
                          <a:effectLst/>
                        </a:rPr>
                        <a:t>0.101</a:t>
                      </a:r>
                      <a:endParaRPr lang="en-US" sz="2300" b="0" i="0" u="none" strike="noStrike">
                        <a:solidFill>
                          <a:srgbClr val="000000"/>
                        </a:solidFill>
                        <a:effectLst/>
                        <a:latin typeface="Karbon Medium" panose="00000600000000000000" pitchFamily="50" charset="0"/>
                      </a:endParaRPr>
                    </a:p>
                  </a:txBody>
                  <a:tcPr marL="9246" marR="9246" marT="924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300" u="none" strike="noStrike">
                          <a:effectLst/>
                        </a:rPr>
                        <a:t>7.358</a:t>
                      </a:r>
                      <a:endParaRPr lang="en-US" sz="2300" b="0" i="0" u="none" strike="noStrike">
                        <a:solidFill>
                          <a:srgbClr val="000000"/>
                        </a:solidFill>
                        <a:effectLst/>
                        <a:latin typeface="Karbon Medium" panose="00000600000000000000" pitchFamily="50" charset="0"/>
                      </a:endParaRPr>
                    </a:p>
                  </a:txBody>
                  <a:tcPr marL="9246" marR="9246" marT="924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300" u="none" strike="noStrike">
                          <a:effectLst/>
                        </a:rPr>
                        <a:t>1</a:t>
                      </a:r>
                      <a:endParaRPr lang="en-US" sz="2300" b="0" i="0" u="none" strike="noStrike">
                        <a:solidFill>
                          <a:srgbClr val="000000"/>
                        </a:solidFill>
                        <a:effectLst/>
                        <a:latin typeface="Karbon Medium" panose="00000600000000000000" pitchFamily="50" charset="0"/>
                      </a:endParaRPr>
                    </a:p>
                  </a:txBody>
                  <a:tcPr marL="9246" marR="9246" marT="924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300" u="none" strike="noStrike">
                          <a:effectLst/>
                        </a:rPr>
                        <a:t>0.007</a:t>
                      </a:r>
                      <a:endParaRPr lang="en-US" sz="2300" b="0" i="0" u="none" strike="noStrike">
                        <a:solidFill>
                          <a:srgbClr val="000000"/>
                        </a:solidFill>
                        <a:effectLst/>
                        <a:latin typeface="Karbon Medium" panose="00000600000000000000" pitchFamily="50" charset="0"/>
                      </a:endParaRPr>
                    </a:p>
                  </a:txBody>
                  <a:tcPr marL="9246" marR="9246" marT="924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300" u="none" strike="noStrike">
                          <a:effectLst/>
                        </a:rPr>
                        <a:t>0.760</a:t>
                      </a:r>
                      <a:endParaRPr lang="en-US" sz="2300" b="0" i="0" u="none" strike="noStrike">
                        <a:solidFill>
                          <a:srgbClr val="000000"/>
                        </a:solidFill>
                        <a:effectLst/>
                        <a:latin typeface="Karbon Medium" panose="00000600000000000000" pitchFamily="50" charset="0"/>
                      </a:endParaRPr>
                    </a:p>
                  </a:txBody>
                  <a:tcPr marL="9246" marR="9246" marT="924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300" u="none" strike="noStrike">
                          <a:effectLst/>
                        </a:rPr>
                        <a:t>0.624</a:t>
                      </a:r>
                      <a:endParaRPr lang="en-US" sz="2300" b="0" i="0" u="none" strike="noStrike">
                        <a:solidFill>
                          <a:srgbClr val="000000"/>
                        </a:solidFill>
                        <a:effectLst/>
                        <a:latin typeface="Karbon Medium" panose="00000600000000000000" pitchFamily="50" charset="0"/>
                      </a:endParaRPr>
                    </a:p>
                  </a:txBody>
                  <a:tcPr marL="9246" marR="9246" marT="924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300" u="none" strike="noStrike">
                          <a:effectLst/>
                        </a:rPr>
                        <a:t>0.927</a:t>
                      </a:r>
                      <a:endParaRPr lang="en-US" sz="2300" b="0" i="0" u="none" strike="noStrike">
                        <a:solidFill>
                          <a:srgbClr val="000000"/>
                        </a:solidFill>
                        <a:effectLst/>
                        <a:latin typeface="Karbon Medium" panose="00000600000000000000" pitchFamily="50" charset="0"/>
                      </a:endParaRPr>
                    </a:p>
                  </a:txBody>
                  <a:tcPr marL="9246" marR="9246" marT="9246" marB="0" anchor="b"/>
                </a:tc>
                <a:extLst>
                  <a:ext uri="{0D108BD9-81ED-4DB2-BD59-A6C34878D82A}">
                    <a16:rowId xmlns:a16="http://schemas.microsoft.com/office/drawing/2014/main" val="1370986444"/>
                  </a:ext>
                </a:extLst>
              </a:tr>
              <a:tr h="364286">
                <a:tc>
                  <a:txBody>
                    <a:bodyPr/>
                    <a:lstStyle/>
                    <a:p>
                      <a:pPr algn="l" fontAlgn="b"/>
                      <a:r>
                        <a:rPr lang="en-US" sz="2300" u="none" strike="noStrike">
                          <a:effectLst/>
                        </a:rPr>
                        <a:t>First Gen</a:t>
                      </a:r>
                      <a:endParaRPr lang="en-US" sz="2300" b="0" i="0" u="none" strike="noStrike">
                        <a:solidFill>
                          <a:srgbClr val="000000"/>
                        </a:solidFill>
                        <a:effectLst/>
                        <a:latin typeface="Karbon Medium" panose="00000600000000000000" pitchFamily="50" charset="0"/>
                      </a:endParaRPr>
                    </a:p>
                  </a:txBody>
                  <a:tcPr marL="9246" marR="9246" marT="924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300" u="none" strike="noStrike">
                          <a:effectLst/>
                        </a:rPr>
                        <a:t>-0.475</a:t>
                      </a:r>
                      <a:endParaRPr lang="en-US" sz="2300" b="0" i="0" u="none" strike="noStrike">
                        <a:solidFill>
                          <a:srgbClr val="000000"/>
                        </a:solidFill>
                        <a:effectLst/>
                        <a:latin typeface="Karbon Medium" panose="00000600000000000000" pitchFamily="50" charset="0"/>
                      </a:endParaRPr>
                    </a:p>
                  </a:txBody>
                  <a:tcPr marL="9246" marR="9246" marT="924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300" u="none" strike="noStrike">
                          <a:effectLst/>
                        </a:rPr>
                        <a:t>0.099</a:t>
                      </a:r>
                      <a:endParaRPr lang="en-US" sz="2300" b="0" i="0" u="none" strike="noStrike">
                        <a:solidFill>
                          <a:srgbClr val="000000"/>
                        </a:solidFill>
                        <a:effectLst/>
                        <a:latin typeface="Karbon Medium" panose="00000600000000000000" pitchFamily="50" charset="0"/>
                      </a:endParaRPr>
                    </a:p>
                  </a:txBody>
                  <a:tcPr marL="9246" marR="9246" marT="924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300" u="none" strike="noStrike">
                          <a:effectLst/>
                        </a:rPr>
                        <a:t>22.751</a:t>
                      </a:r>
                      <a:endParaRPr lang="en-US" sz="2300" b="0" i="0" u="none" strike="noStrike">
                        <a:solidFill>
                          <a:srgbClr val="000000"/>
                        </a:solidFill>
                        <a:effectLst/>
                        <a:latin typeface="Karbon Medium" panose="00000600000000000000" pitchFamily="50" charset="0"/>
                      </a:endParaRPr>
                    </a:p>
                  </a:txBody>
                  <a:tcPr marL="9246" marR="9246" marT="924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300" u="none" strike="noStrike">
                          <a:effectLst/>
                        </a:rPr>
                        <a:t>1</a:t>
                      </a:r>
                      <a:endParaRPr lang="en-US" sz="2300" b="0" i="0" u="none" strike="noStrike">
                        <a:solidFill>
                          <a:srgbClr val="000000"/>
                        </a:solidFill>
                        <a:effectLst/>
                        <a:latin typeface="Karbon Medium" panose="00000600000000000000" pitchFamily="50" charset="0"/>
                      </a:endParaRPr>
                    </a:p>
                  </a:txBody>
                  <a:tcPr marL="9246" marR="9246" marT="924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300" u="none" strike="noStrike">
                          <a:effectLst/>
                        </a:rPr>
                        <a:t>0.000</a:t>
                      </a:r>
                      <a:endParaRPr lang="en-US" sz="2300" b="0" i="0" u="none" strike="noStrike">
                        <a:solidFill>
                          <a:srgbClr val="000000"/>
                        </a:solidFill>
                        <a:effectLst/>
                        <a:latin typeface="Karbon Medium" panose="00000600000000000000" pitchFamily="50" charset="0"/>
                      </a:endParaRPr>
                    </a:p>
                  </a:txBody>
                  <a:tcPr marL="9246" marR="9246" marT="924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300" u="none" strike="noStrike">
                          <a:effectLst/>
                        </a:rPr>
                        <a:t>0.622</a:t>
                      </a:r>
                      <a:endParaRPr lang="en-US" sz="2300" b="0" i="0" u="none" strike="noStrike">
                        <a:solidFill>
                          <a:srgbClr val="000000"/>
                        </a:solidFill>
                        <a:effectLst/>
                        <a:latin typeface="Karbon Medium" panose="00000600000000000000" pitchFamily="50" charset="0"/>
                      </a:endParaRPr>
                    </a:p>
                  </a:txBody>
                  <a:tcPr marL="9246" marR="9246" marT="924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300" u="none" strike="noStrike">
                          <a:effectLst/>
                        </a:rPr>
                        <a:t>0.512</a:t>
                      </a:r>
                      <a:endParaRPr lang="en-US" sz="2300" b="0" i="0" u="none" strike="noStrike">
                        <a:solidFill>
                          <a:srgbClr val="000000"/>
                        </a:solidFill>
                        <a:effectLst/>
                        <a:latin typeface="Karbon Medium" panose="00000600000000000000" pitchFamily="50" charset="0"/>
                      </a:endParaRPr>
                    </a:p>
                  </a:txBody>
                  <a:tcPr marL="9246" marR="9246" marT="924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300" u="none" strike="noStrike">
                          <a:effectLst/>
                        </a:rPr>
                        <a:t>0.756</a:t>
                      </a:r>
                      <a:endParaRPr lang="en-US" sz="2300" b="0" i="0" u="none" strike="noStrike">
                        <a:solidFill>
                          <a:srgbClr val="000000"/>
                        </a:solidFill>
                        <a:effectLst/>
                        <a:latin typeface="Karbon Medium" panose="00000600000000000000" pitchFamily="50" charset="0"/>
                      </a:endParaRPr>
                    </a:p>
                  </a:txBody>
                  <a:tcPr marL="9246" marR="9246" marT="9246" marB="0" anchor="b"/>
                </a:tc>
                <a:extLst>
                  <a:ext uri="{0D108BD9-81ED-4DB2-BD59-A6C34878D82A}">
                    <a16:rowId xmlns:a16="http://schemas.microsoft.com/office/drawing/2014/main" val="1949035155"/>
                  </a:ext>
                </a:extLst>
              </a:tr>
              <a:tr h="364286">
                <a:tc>
                  <a:txBody>
                    <a:bodyPr/>
                    <a:lstStyle/>
                    <a:p>
                      <a:pPr algn="l" fontAlgn="b"/>
                      <a:r>
                        <a:rPr lang="en-US" sz="2300" u="none" strike="noStrike">
                          <a:effectLst/>
                        </a:rPr>
                        <a:t>Male</a:t>
                      </a:r>
                      <a:endParaRPr lang="en-US" sz="2300" b="0" i="0" u="none" strike="noStrike">
                        <a:solidFill>
                          <a:srgbClr val="000000"/>
                        </a:solidFill>
                        <a:effectLst/>
                        <a:latin typeface="Karbon Medium" panose="00000600000000000000" pitchFamily="50" charset="0"/>
                      </a:endParaRPr>
                    </a:p>
                  </a:txBody>
                  <a:tcPr marL="9246" marR="9246" marT="924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300" u="none" strike="noStrike">
                          <a:effectLst/>
                        </a:rPr>
                        <a:t>-0.554</a:t>
                      </a:r>
                      <a:endParaRPr lang="en-US" sz="2300" b="0" i="0" u="none" strike="noStrike">
                        <a:solidFill>
                          <a:srgbClr val="000000"/>
                        </a:solidFill>
                        <a:effectLst/>
                        <a:latin typeface="Karbon Medium" panose="00000600000000000000" pitchFamily="50" charset="0"/>
                      </a:endParaRPr>
                    </a:p>
                  </a:txBody>
                  <a:tcPr marL="9246" marR="9246" marT="924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300" u="none" strike="noStrike">
                          <a:effectLst/>
                        </a:rPr>
                        <a:t>0.105</a:t>
                      </a:r>
                      <a:endParaRPr lang="en-US" sz="2300" b="0" i="0" u="none" strike="noStrike">
                        <a:solidFill>
                          <a:srgbClr val="000000"/>
                        </a:solidFill>
                        <a:effectLst/>
                        <a:latin typeface="Karbon Medium" panose="00000600000000000000" pitchFamily="50" charset="0"/>
                      </a:endParaRPr>
                    </a:p>
                  </a:txBody>
                  <a:tcPr marL="9246" marR="9246" marT="924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300" u="none" strike="noStrike">
                          <a:effectLst/>
                        </a:rPr>
                        <a:t>28.017</a:t>
                      </a:r>
                      <a:endParaRPr lang="en-US" sz="2300" b="0" i="0" u="none" strike="noStrike">
                        <a:solidFill>
                          <a:srgbClr val="000000"/>
                        </a:solidFill>
                        <a:effectLst/>
                        <a:latin typeface="Karbon Medium" panose="00000600000000000000" pitchFamily="50" charset="0"/>
                      </a:endParaRPr>
                    </a:p>
                  </a:txBody>
                  <a:tcPr marL="9246" marR="9246" marT="924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300" u="none" strike="noStrike">
                          <a:effectLst/>
                        </a:rPr>
                        <a:t>1</a:t>
                      </a:r>
                      <a:endParaRPr lang="en-US" sz="2300" b="0" i="0" u="none" strike="noStrike">
                        <a:solidFill>
                          <a:srgbClr val="000000"/>
                        </a:solidFill>
                        <a:effectLst/>
                        <a:latin typeface="Karbon Medium" panose="00000600000000000000" pitchFamily="50" charset="0"/>
                      </a:endParaRPr>
                    </a:p>
                  </a:txBody>
                  <a:tcPr marL="9246" marR="9246" marT="924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300" u="none" strike="noStrike">
                          <a:effectLst/>
                        </a:rPr>
                        <a:t>0.000</a:t>
                      </a:r>
                      <a:endParaRPr lang="en-US" sz="2300" b="0" i="0" u="none" strike="noStrike">
                        <a:solidFill>
                          <a:srgbClr val="000000"/>
                        </a:solidFill>
                        <a:effectLst/>
                        <a:latin typeface="Karbon Medium" panose="00000600000000000000" pitchFamily="50" charset="0"/>
                      </a:endParaRPr>
                    </a:p>
                  </a:txBody>
                  <a:tcPr marL="9246" marR="9246" marT="924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300" u="none" strike="noStrike">
                          <a:effectLst/>
                        </a:rPr>
                        <a:t>0.574</a:t>
                      </a:r>
                      <a:endParaRPr lang="en-US" sz="2300" b="0" i="0" u="none" strike="noStrike">
                        <a:solidFill>
                          <a:srgbClr val="000000"/>
                        </a:solidFill>
                        <a:effectLst/>
                        <a:latin typeface="Karbon Medium" panose="00000600000000000000" pitchFamily="50" charset="0"/>
                      </a:endParaRPr>
                    </a:p>
                  </a:txBody>
                  <a:tcPr marL="9246" marR="9246" marT="924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300" u="none" strike="noStrike">
                          <a:effectLst/>
                        </a:rPr>
                        <a:t>0.468</a:t>
                      </a:r>
                      <a:endParaRPr lang="en-US" sz="2300" b="0" i="0" u="none" strike="noStrike">
                        <a:solidFill>
                          <a:srgbClr val="000000"/>
                        </a:solidFill>
                        <a:effectLst/>
                        <a:latin typeface="Karbon Medium" panose="00000600000000000000" pitchFamily="50" charset="0"/>
                      </a:endParaRPr>
                    </a:p>
                  </a:txBody>
                  <a:tcPr marL="9246" marR="9246" marT="924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300" u="none" strike="noStrike">
                          <a:effectLst/>
                        </a:rPr>
                        <a:t>0.705</a:t>
                      </a:r>
                      <a:endParaRPr lang="en-US" sz="2300" b="0" i="0" u="none" strike="noStrike">
                        <a:solidFill>
                          <a:srgbClr val="000000"/>
                        </a:solidFill>
                        <a:effectLst/>
                        <a:latin typeface="Karbon Medium" panose="00000600000000000000" pitchFamily="50" charset="0"/>
                      </a:endParaRPr>
                    </a:p>
                  </a:txBody>
                  <a:tcPr marL="9246" marR="9246" marT="9246" marB="0" anchor="b"/>
                </a:tc>
                <a:extLst>
                  <a:ext uri="{0D108BD9-81ED-4DB2-BD59-A6C34878D82A}">
                    <a16:rowId xmlns:a16="http://schemas.microsoft.com/office/drawing/2014/main" val="3738516601"/>
                  </a:ext>
                </a:extLst>
              </a:tr>
              <a:tr h="364286">
                <a:tc>
                  <a:txBody>
                    <a:bodyPr/>
                    <a:lstStyle/>
                    <a:p>
                      <a:pPr algn="l" fontAlgn="b"/>
                      <a:r>
                        <a:rPr lang="en-US" sz="2300" u="none" strike="noStrike">
                          <a:effectLst/>
                        </a:rPr>
                        <a:t>Definitely Have Slide</a:t>
                      </a:r>
                      <a:endParaRPr lang="en-US" sz="2300" b="0" i="0" u="none" strike="noStrike">
                        <a:solidFill>
                          <a:srgbClr val="000000"/>
                        </a:solidFill>
                        <a:effectLst/>
                        <a:latin typeface="Karbon Medium" panose="00000600000000000000" pitchFamily="50" charset="0"/>
                      </a:endParaRPr>
                    </a:p>
                  </a:txBody>
                  <a:tcPr marL="9246" marR="9246" marT="924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300" u="none" strike="noStrike">
                          <a:effectLst/>
                        </a:rPr>
                        <a:t>0.728</a:t>
                      </a:r>
                      <a:endParaRPr lang="en-US" sz="2300" b="0" i="0" u="none" strike="noStrike">
                        <a:solidFill>
                          <a:srgbClr val="000000"/>
                        </a:solidFill>
                        <a:effectLst/>
                        <a:latin typeface="Karbon Medium" panose="00000600000000000000" pitchFamily="50" charset="0"/>
                      </a:endParaRPr>
                    </a:p>
                  </a:txBody>
                  <a:tcPr marL="9246" marR="9246" marT="924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300" u="none" strike="noStrike">
                          <a:effectLst/>
                        </a:rPr>
                        <a:t>0.119</a:t>
                      </a:r>
                      <a:endParaRPr lang="en-US" sz="2300" b="0" i="0" u="none" strike="noStrike">
                        <a:solidFill>
                          <a:srgbClr val="000000"/>
                        </a:solidFill>
                        <a:effectLst/>
                        <a:latin typeface="Karbon Medium" panose="00000600000000000000" pitchFamily="50" charset="0"/>
                      </a:endParaRPr>
                    </a:p>
                  </a:txBody>
                  <a:tcPr marL="9246" marR="9246" marT="924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300" u="none" strike="noStrike">
                          <a:effectLst/>
                        </a:rPr>
                        <a:t>37.638</a:t>
                      </a:r>
                      <a:endParaRPr lang="en-US" sz="2300" b="0" i="0" u="none" strike="noStrike">
                        <a:solidFill>
                          <a:srgbClr val="000000"/>
                        </a:solidFill>
                        <a:effectLst/>
                        <a:latin typeface="Karbon Medium" panose="00000600000000000000" pitchFamily="50" charset="0"/>
                      </a:endParaRPr>
                    </a:p>
                  </a:txBody>
                  <a:tcPr marL="9246" marR="9246" marT="924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300" u="none" strike="noStrike">
                          <a:effectLst/>
                        </a:rPr>
                        <a:t>1</a:t>
                      </a:r>
                      <a:endParaRPr lang="en-US" sz="2300" b="0" i="0" u="none" strike="noStrike">
                        <a:solidFill>
                          <a:srgbClr val="000000"/>
                        </a:solidFill>
                        <a:effectLst/>
                        <a:latin typeface="Karbon Medium" panose="00000600000000000000" pitchFamily="50" charset="0"/>
                      </a:endParaRPr>
                    </a:p>
                  </a:txBody>
                  <a:tcPr marL="9246" marR="9246" marT="924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300" u="none" strike="noStrike">
                          <a:effectLst/>
                        </a:rPr>
                        <a:t>0.000</a:t>
                      </a:r>
                      <a:endParaRPr lang="en-US" sz="2300" b="0" i="0" u="none" strike="noStrike">
                        <a:solidFill>
                          <a:srgbClr val="000000"/>
                        </a:solidFill>
                        <a:effectLst/>
                        <a:latin typeface="Karbon Medium" panose="00000600000000000000" pitchFamily="50" charset="0"/>
                      </a:endParaRPr>
                    </a:p>
                  </a:txBody>
                  <a:tcPr marL="9246" marR="9246" marT="924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300" u="none" strike="noStrike">
                          <a:effectLst/>
                        </a:rPr>
                        <a:t>2.070</a:t>
                      </a:r>
                      <a:endParaRPr lang="en-US" sz="2300" b="0" i="0" u="none" strike="noStrike">
                        <a:solidFill>
                          <a:srgbClr val="000000"/>
                        </a:solidFill>
                        <a:effectLst/>
                        <a:latin typeface="Karbon Medium" panose="00000600000000000000" pitchFamily="50" charset="0"/>
                      </a:endParaRPr>
                    </a:p>
                  </a:txBody>
                  <a:tcPr marL="9246" marR="9246" marT="924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300" u="none" strike="noStrike">
                          <a:effectLst/>
                        </a:rPr>
                        <a:t>1.641</a:t>
                      </a:r>
                      <a:endParaRPr lang="en-US" sz="2300" b="0" i="0" u="none" strike="noStrike">
                        <a:solidFill>
                          <a:srgbClr val="000000"/>
                        </a:solidFill>
                        <a:effectLst/>
                        <a:latin typeface="Karbon Medium" panose="00000600000000000000" pitchFamily="50" charset="0"/>
                      </a:endParaRPr>
                    </a:p>
                  </a:txBody>
                  <a:tcPr marL="9246" marR="9246" marT="924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300" u="none" strike="noStrike">
                          <a:effectLst/>
                        </a:rPr>
                        <a:t>2.612</a:t>
                      </a:r>
                      <a:endParaRPr lang="en-US" sz="2300" b="0" i="0" u="none" strike="noStrike">
                        <a:solidFill>
                          <a:srgbClr val="000000"/>
                        </a:solidFill>
                        <a:effectLst/>
                        <a:latin typeface="Karbon Medium" panose="00000600000000000000" pitchFamily="50" charset="0"/>
                      </a:endParaRPr>
                    </a:p>
                  </a:txBody>
                  <a:tcPr marL="9246" marR="9246" marT="9246" marB="0" anchor="b"/>
                </a:tc>
                <a:extLst>
                  <a:ext uri="{0D108BD9-81ED-4DB2-BD59-A6C34878D82A}">
                    <a16:rowId xmlns:a16="http://schemas.microsoft.com/office/drawing/2014/main" val="1542201691"/>
                  </a:ext>
                </a:extLst>
              </a:tr>
              <a:tr h="364286">
                <a:tc>
                  <a:txBody>
                    <a:bodyPr/>
                    <a:lstStyle/>
                    <a:p>
                      <a:pPr algn="l" fontAlgn="b"/>
                      <a:r>
                        <a:rPr lang="en-US" sz="2300" u="none" strike="noStrike">
                          <a:effectLst/>
                        </a:rPr>
                        <a:t>Don't Want Virtual</a:t>
                      </a:r>
                      <a:endParaRPr lang="en-US" sz="2300" b="0" i="0" u="none" strike="noStrike">
                        <a:solidFill>
                          <a:srgbClr val="000000"/>
                        </a:solidFill>
                        <a:effectLst/>
                        <a:latin typeface="Karbon Medium" panose="00000600000000000000" pitchFamily="50" charset="0"/>
                      </a:endParaRPr>
                    </a:p>
                  </a:txBody>
                  <a:tcPr marL="9246" marR="9246" marT="924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300" u="none" strike="noStrike">
                          <a:effectLst/>
                        </a:rPr>
                        <a:t>-0.484</a:t>
                      </a:r>
                      <a:endParaRPr lang="en-US" sz="2300" b="0" i="0" u="none" strike="noStrike">
                        <a:solidFill>
                          <a:srgbClr val="000000"/>
                        </a:solidFill>
                        <a:effectLst/>
                        <a:latin typeface="Karbon Medium" panose="00000600000000000000" pitchFamily="50" charset="0"/>
                      </a:endParaRPr>
                    </a:p>
                  </a:txBody>
                  <a:tcPr marL="9246" marR="9246" marT="924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300" u="none" strike="noStrike">
                          <a:effectLst/>
                        </a:rPr>
                        <a:t>0.103</a:t>
                      </a:r>
                      <a:endParaRPr lang="en-US" sz="2300" b="0" i="0" u="none" strike="noStrike">
                        <a:solidFill>
                          <a:srgbClr val="000000"/>
                        </a:solidFill>
                        <a:effectLst/>
                        <a:latin typeface="Karbon Medium" panose="00000600000000000000" pitchFamily="50" charset="0"/>
                      </a:endParaRPr>
                    </a:p>
                  </a:txBody>
                  <a:tcPr marL="9246" marR="9246" marT="924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300" u="none" strike="noStrike">
                          <a:effectLst/>
                        </a:rPr>
                        <a:t>21.921</a:t>
                      </a:r>
                      <a:endParaRPr lang="en-US" sz="2300" b="0" i="0" u="none" strike="noStrike">
                        <a:solidFill>
                          <a:srgbClr val="000000"/>
                        </a:solidFill>
                        <a:effectLst/>
                        <a:latin typeface="Karbon Medium" panose="00000600000000000000" pitchFamily="50" charset="0"/>
                      </a:endParaRPr>
                    </a:p>
                  </a:txBody>
                  <a:tcPr marL="9246" marR="9246" marT="924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300" u="none" strike="noStrike">
                          <a:effectLst/>
                        </a:rPr>
                        <a:t>1</a:t>
                      </a:r>
                      <a:endParaRPr lang="en-US" sz="2300" b="0" i="0" u="none" strike="noStrike">
                        <a:solidFill>
                          <a:srgbClr val="000000"/>
                        </a:solidFill>
                        <a:effectLst/>
                        <a:latin typeface="Karbon Medium" panose="00000600000000000000" pitchFamily="50" charset="0"/>
                      </a:endParaRPr>
                    </a:p>
                  </a:txBody>
                  <a:tcPr marL="9246" marR="9246" marT="924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300" u="none" strike="noStrike">
                          <a:effectLst/>
                        </a:rPr>
                        <a:t>0.000</a:t>
                      </a:r>
                      <a:endParaRPr lang="en-US" sz="2300" b="0" i="0" u="none" strike="noStrike">
                        <a:solidFill>
                          <a:srgbClr val="000000"/>
                        </a:solidFill>
                        <a:effectLst/>
                        <a:latin typeface="Karbon Medium" panose="00000600000000000000" pitchFamily="50" charset="0"/>
                      </a:endParaRPr>
                    </a:p>
                  </a:txBody>
                  <a:tcPr marL="9246" marR="9246" marT="924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300" u="none" strike="noStrike">
                          <a:effectLst/>
                        </a:rPr>
                        <a:t>0.616</a:t>
                      </a:r>
                      <a:endParaRPr lang="en-US" sz="2300" b="0" i="0" u="none" strike="noStrike">
                        <a:solidFill>
                          <a:srgbClr val="000000"/>
                        </a:solidFill>
                        <a:effectLst/>
                        <a:latin typeface="Karbon Medium" panose="00000600000000000000" pitchFamily="50" charset="0"/>
                      </a:endParaRPr>
                    </a:p>
                  </a:txBody>
                  <a:tcPr marL="9246" marR="9246" marT="924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300" u="none" strike="noStrike">
                          <a:effectLst/>
                        </a:rPr>
                        <a:t>0.503</a:t>
                      </a:r>
                      <a:endParaRPr lang="en-US" sz="2300" b="0" i="0" u="none" strike="noStrike">
                        <a:solidFill>
                          <a:srgbClr val="000000"/>
                        </a:solidFill>
                        <a:effectLst/>
                        <a:latin typeface="Karbon Medium" panose="00000600000000000000" pitchFamily="50" charset="0"/>
                      </a:endParaRPr>
                    </a:p>
                  </a:txBody>
                  <a:tcPr marL="9246" marR="9246" marT="924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300" u="none" strike="noStrike">
                          <a:effectLst/>
                        </a:rPr>
                        <a:t>0.755</a:t>
                      </a:r>
                      <a:endParaRPr lang="en-US" sz="2300" b="0" i="0" u="none" strike="noStrike">
                        <a:solidFill>
                          <a:srgbClr val="000000"/>
                        </a:solidFill>
                        <a:effectLst/>
                        <a:latin typeface="Karbon Medium" panose="00000600000000000000" pitchFamily="50" charset="0"/>
                      </a:endParaRPr>
                    </a:p>
                  </a:txBody>
                  <a:tcPr marL="9246" marR="9246" marT="9246" marB="0" anchor="b"/>
                </a:tc>
                <a:extLst>
                  <a:ext uri="{0D108BD9-81ED-4DB2-BD59-A6C34878D82A}">
                    <a16:rowId xmlns:a16="http://schemas.microsoft.com/office/drawing/2014/main" val="1407332635"/>
                  </a:ext>
                </a:extLst>
              </a:tr>
              <a:tr h="364286">
                <a:tc>
                  <a:txBody>
                    <a:bodyPr/>
                    <a:lstStyle/>
                    <a:p>
                      <a:pPr algn="l" fontAlgn="b"/>
                      <a:r>
                        <a:rPr lang="en-US" sz="2300" u="none" strike="noStrike">
                          <a:effectLst/>
                        </a:rPr>
                        <a:t>Constant</a:t>
                      </a:r>
                      <a:endParaRPr lang="en-US" sz="2300" b="0" i="0" u="none" strike="noStrike">
                        <a:solidFill>
                          <a:srgbClr val="000000"/>
                        </a:solidFill>
                        <a:effectLst/>
                        <a:latin typeface="Karbon Medium" panose="00000600000000000000" pitchFamily="50" charset="0"/>
                      </a:endParaRPr>
                    </a:p>
                  </a:txBody>
                  <a:tcPr marL="9246" marR="9246" marT="924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300" u="none" strike="noStrike">
                          <a:effectLst/>
                        </a:rPr>
                        <a:t>1.419</a:t>
                      </a:r>
                      <a:endParaRPr lang="en-US" sz="2300" b="0" i="0" u="none" strike="noStrike">
                        <a:solidFill>
                          <a:srgbClr val="000000"/>
                        </a:solidFill>
                        <a:effectLst/>
                        <a:latin typeface="Karbon Medium" panose="00000600000000000000" pitchFamily="50" charset="0"/>
                      </a:endParaRPr>
                    </a:p>
                  </a:txBody>
                  <a:tcPr marL="9246" marR="9246" marT="924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300" u="none" strike="noStrike">
                          <a:effectLst/>
                        </a:rPr>
                        <a:t>0.094</a:t>
                      </a:r>
                      <a:endParaRPr lang="en-US" sz="2300" b="0" i="0" u="none" strike="noStrike">
                        <a:solidFill>
                          <a:srgbClr val="000000"/>
                        </a:solidFill>
                        <a:effectLst/>
                        <a:latin typeface="Karbon Medium" panose="00000600000000000000" pitchFamily="50" charset="0"/>
                      </a:endParaRPr>
                    </a:p>
                  </a:txBody>
                  <a:tcPr marL="9246" marR="9246" marT="924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300" u="none" strike="noStrike" dirty="0">
                          <a:effectLst/>
                        </a:rPr>
                        <a:t>229.453</a:t>
                      </a:r>
                      <a:endParaRPr lang="en-US" sz="2300" b="0" i="0" u="none" strike="noStrike" dirty="0">
                        <a:solidFill>
                          <a:srgbClr val="000000"/>
                        </a:solidFill>
                        <a:effectLst/>
                        <a:latin typeface="Karbon Medium" panose="00000600000000000000" pitchFamily="50" charset="0"/>
                      </a:endParaRPr>
                    </a:p>
                  </a:txBody>
                  <a:tcPr marL="9246" marR="9246" marT="924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300" u="none" strike="noStrike">
                          <a:effectLst/>
                        </a:rPr>
                        <a:t>1</a:t>
                      </a:r>
                      <a:endParaRPr lang="en-US" sz="2300" b="0" i="0" u="none" strike="noStrike">
                        <a:solidFill>
                          <a:srgbClr val="000000"/>
                        </a:solidFill>
                        <a:effectLst/>
                        <a:latin typeface="Karbon Medium" panose="00000600000000000000" pitchFamily="50" charset="0"/>
                      </a:endParaRPr>
                    </a:p>
                  </a:txBody>
                  <a:tcPr marL="9246" marR="9246" marT="924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300" u="none" strike="noStrike">
                          <a:effectLst/>
                        </a:rPr>
                        <a:t>0.000</a:t>
                      </a:r>
                      <a:endParaRPr lang="en-US" sz="2300" b="0" i="0" u="none" strike="noStrike">
                        <a:solidFill>
                          <a:srgbClr val="000000"/>
                        </a:solidFill>
                        <a:effectLst/>
                        <a:latin typeface="Karbon Medium" panose="00000600000000000000" pitchFamily="50" charset="0"/>
                      </a:endParaRPr>
                    </a:p>
                  </a:txBody>
                  <a:tcPr marL="9246" marR="9246" marT="924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300" u="none" strike="noStrike">
                          <a:effectLst/>
                        </a:rPr>
                        <a:t>4.131</a:t>
                      </a:r>
                      <a:endParaRPr lang="en-US" sz="2300" b="0" i="0" u="none" strike="noStrike">
                        <a:solidFill>
                          <a:srgbClr val="000000"/>
                        </a:solidFill>
                        <a:effectLst/>
                        <a:latin typeface="Karbon Medium" panose="00000600000000000000" pitchFamily="50" charset="0"/>
                      </a:endParaRPr>
                    </a:p>
                  </a:txBody>
                  <a:tcPr marL="9246" marR="9246" marT="924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2300" b="0" i="0" u="none" strike="noStrike">
                        <a:solidFill>
                          <a:srgbClr val="000000"/>
                        </a:solidFill>
                        <a:effectLst/>
                        <a:latin typeface="Karbon Medium" panose="00000600000000000000" pitchFamily="50" charset="0"/>
                      </a:endParaRPr>
                    </a:p>
                  </a:txBody>
                  <a:tcPr marL="9246" marR="9246" marT="924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2300" b="0" i="0" u="none" strike="noStrike" dirty="0">
                        <a:solidFill>
                          <a:srgbClr val="000000"/>
                        </a:solidFill>
                        <a:effectLst/>
                        <a:latin typeface="Karbon Medium" panose="00000600000000000000" pitchFamily="50" charset="0"/>
                      </a:endParaRPr>
                    </a:p>
                  </a:txBody>
                  <a:tcPr marL="9246" marR="9246" marT="9246" marB="0" anchor="b"/>
                </a:tc>
                <a:extLst>
                  <a:ext uri="{0D108BD9-81ED-4DB2-BD59-A6C34878D82A}">
                    <a16:rowId xmlns:a16="http://schemas.microsoft.com/office/drawing/2014/main" val="921702658"/>
                  </a:ext>
                </a:extLst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838200" y="5270500"/>
            <a:ext cx="3305175" cy="368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dirty="0">
                <a:solidFill>
                  <a:srgbClr val="000000"/>
                </a:solidFill>
                <a:latin typeface="Karbon Medium" panose="00000600000000000000" pitchFamily="50" charset="0"/>
              </a:rPr>
              <a:t>p&lt;0.001, Nagelkerke R Square = .11</a:t>
            </a:r>
            <a:r>
              <a:rPr lang="nl-NL" dirty="0"/>
              <a:t> </a:t>
            </a:r>
            <a:endParaRPr lang="en-US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8844390"/>
              </p:ext>
            </p:extLst>
          </p:nvPr>
        </p:nvGraphicFramePr>
        <p:xfrm>
          <a:off x="7975600" y="2506663"/>
          <a:ext cx="965200" cy="225171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65200">
                  <a:extLst>
                    <a:ext uri="{9D8B030D-6E8A-4147-A177-3AD203B41FA5}">
                      <a16:colId xmlns:a16="http://schemas.microsoft.com/office/drawing/2014/main" val="2726137552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u="none" strike="noStrike" dirty="0">
                          <a:solidFill>
                            <a:srgbClr val="005587"/>
                          </a:solidFill>
                          <a:effectLst/>
                          <a:latin typeface="Karbon Bold" panose="00000800000000000000" pitchFamily="50" charset="0"/>
                        </a:rPr>
                        <a:t>-24%</a:t>
                      </a:r>
                      <a:endParaRPr lang="en-US" sz="2400" b="0" i="0" u="none" strike="noStrike" dirty="0">
                        <a:solidFill>
                          <a:srgbClr val="005587"/>
                        </a:solidFill>
                        <a:effectLst/>
                        <a:latin typeface="Karbon Bold" panose="00000800000000000000" pitchFamily="50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546411847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u="none" strike="noStrike" dirty="0">
                          <a:solidFill>
                            <a:srgbClr val="005587"/>
                          </a:solidFill>
                          <a:effectLst/>
                          <a:latin typeface="Karbon Bold" panose="00000800000000000000" pitchFamily="50" charset="0"/>
                        </a:rPr>
                        <a:t>-24%</a:t>
                      </a:r>
                      <a:endParaRPr lang="en-US" sz="2400" b="0" i="0" u="none" strike="noStrike" dirty="0">
                        <a:solidFill>
                          <a:srgbClr val="005587"/>
                        </a:solidFill>
                        <a:effectLst/>
                        <a:latin typeface="Karbon Bold" panose="00000800000000000000" pitchFamily="50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269314966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u="none" strike="noStrike" dirty="0">
                          <a:solidFill>
                            <a:srgbClr val="005587"/>
                          </a:solidFill>
                          <a:effectLst/>
                          <a:latin typeface="Karbon Bold" panose="00000800000000000000" pitchFamily="50" charset="0"/>
                        </a:rPr>
                        <a:t>-38%</a:t>
                      </a:r>
                      <a:endParaRPr lang="en-US" sz="2400" b="0" i="0" u="none" strike="noStrike" dirty="0">
                        <a:solidFill>
                          <a:srgbClr val="005587"/>
                        </a:solidFill>
                        <a:effectLst/>
                        <a:latin typeface="Karbon Bold" panose="00000800000000000000" pitchFamily="50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554012936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u="none" strike="noStrike" dirty="0">
                          <a:solidFill>
                            <a:srgbClr val="005587"/>
                          </a:solidFill>
                          <a:effectLst/>
                          <a:latin typeface="Karbon Bold" panose="00000800000000000000" pitchFamily="50" charset="0"/>
                        </a:rPr>
                        <a:t>-43%</a:t>
                      </a:r>
                      <a:endParaRPr lang="en-US" sz="2400" b="0" i="0" u="none" strike="noStrike" dirty="0">
                        <a:solidFill>
                          <a:srgbClr val="005587"/>
                        </a:solidFill>
                        <a:effectLst/>
                        <a:latin typeface="Karbon Bold" panose="00000800000000000000" pitchFamily="50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735237217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 dirty="0" smtClean="0">
                          <a:solidFill>
                            <a:srgbClr val="005587"/>
                          </a:solidFill>
                          <a:effectLst/>
                          <a:latin typeface="Karbon Bold" panose="00000800000000000000" pitchFamily="50" charset="0"/>
                        </a:rPr>
                        <a:t>2</a:t>
                      </a:r>
                      <a:r>
                        <a:rPr lang="en-US" sz="2400" b="0" i="0" u="none" strike="noStrike" baseline="0" dirty="0" smtClean="0">
                          <a:solidFill>
                            <a:srgbClr val="005587"/>
                          </a:solidFill>
                          <a:effectLst/>
                          <a:latin typeface="Karbon Bold" panose="00000800000000000000" pitchFamily="50" charset="0"/>
                        </a:rPr>
                        <a:t> times</a:t>
                      </a:r>
                      <a:endParaRPr lang="en-US" sz="2400" b="0" i="0" u="none" strike="noStrike" dirty="0">
                        <a:solidFill>
                          <a:srgbClr val="005587"/>
                        </a:solidFill>
                        <a:effectLst/>
                        <a:latin typeface="Karbon Bold" panose="00000800000000000000" pitchFamily="50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640440489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u="none" strike="noStrike" dirty="0">
                          <a:solidFill>
                            <a:srgbClr val="005587"/>
                          </a:solidFill>
                          <a:effectLst/>
                          <a:latin typeface="Karbon Bold" panose="00000800000000000000" pitchFamily="50" charset="0"/>
                        </a:rPr>
                        <a:t>-38%</a:t>
                      </a:r>
                      <a:endParaRPr lang="en-US" sz="2400" b="0" i="0" u="none" strike="noStrike" dirty="0">
                        <a:solidFill>
                          <a:srgbClr val="005587"/>
                        </a:solidFill>
                        <a:effectLst/>
                        <a:latin typeface="Karbon Bold" panose="00000800000000000000" pitchFamily="50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7384726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28014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02428" y="95183"/>
            <a:ext cx="11031071" cy="1325563"/>
          </a:xfrm>
        </p:spPr>
        <p:txBody>
          <a:bodyPr/>
          <a:lstStyle/>
          <a:p>
            <a:r>
              <a:rPr lang="en-US" dirty="0" smtClean="0">
                <a:solidFill>
                  <a:srgbClr val="005587"/>
                </a:solidFill>
              </a:rPr>
              <a:t>https://www.college.ucla.edu/commencement/</a:t>
            </a:r>
            <a:endParaRPr lang="en-US" dirty="0">
              <a:solidFill>
                <a:srgbClr val="005587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5117" y="1543672"/>
            <a:ext cx="4347160" cy="240881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7963" y="1275534"/>
            <a:ext cx="4371582" cy="267695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5117" y="4075414"/>
            <a:ext cx="4347160" cy="261394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77693" y="4075414"/>
            <a:ext cx="3852122" cy="2476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996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rgbClr val="005587"/>
                </a:solidFill>
                <a:latin typeface="Karbon Bold" panose="00000800000000000000" pitchFamily="50" charset="0"/>
              </a:rPr>
              <a:t>Thank you for joining me!</a:t>
            </a:r>
            <a:endParaRPr lang="en-US" dirty="0">
              <a:solidFill>
                <a:srgbClr val="005587"/>
              </a:solidFill>
              <a:latin typeface="Karbon Bold" panose="00000800000000000000" pitchFamily="50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dirty="0" smtClean="0"/>
              <a:t>Please </a:t>
            </a:r>
            <a:r>
              <a:rPr lang="en-US" dirty="0"/>
              <a:t>use the WHOVA Mobile App to rate this session. CAIR uses the session evaluations to determine the winners of the Best New </a:t>
            </a:r>
            <a:r>
              <a:rPr lang="en-US" dirty="0" smtClean="0"/>
              <a:t>Presenter </a:t>
            </a:r>
            <a:r>
              <a:rPr lang="en-US" dirty="0"/>
              <a:t>and Best </a:t>
            </a:r>
            <a:r>
              <a:rPr lang="en-US" dirty="0" smtClean="0"/>
              <a:t>Presenter </a:t>
            </a:r>
            <a:r>
              <a:rPr lang="en-US" dirty="0"/>
              <a:t>awards each </a:t>
            </a:r>
            <a:r>
              <a:rPr lang="en-US" dirty="0" smtClean="0"/>
              <a:t>year.</a:t>
            </a:r>
          </a:p>
          <a:p>
            <a:pPr marL="0" indent="0" algn="ctr">
              <a:buNone/>
            </a:pPr>
            <a:endParaRPr lang="en-US" sz="1500" dirty="0" smtClean="0"/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4400" dirty="0" smtClean="0">
                <a:solidFill>
                  <a:srgbClr val="005587"/>
                </a:solidFill>
                <a:latin typeface="Karbon Bold" panose="00000800000000000000" pitchFamily="50" charset="0"/>
              </a:rPr>
              <a:t>Kelly Wahl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 smtClean="0">
                <a:solidFill>
                  <a:srgbClr val="005587"/>
                </a:solidFill>
              </a:rPr>
              <a:t>kwahl@college.ucla.edu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 smtClean="0">
                <a:solidFill>
                  <a:srgbClr val="005587"/>
                </a:solidFill>
              </a:rPr>
              <a:t>Undergraduate Education</a:t>
            </a:r>
            <a:endParaRPr lang="en-US" dirty="0">
              <a:solidFill>
                <a:srgbClr val="005587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2409" y="5085672"/>
            <a:ext cx="3087181" cy="1450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359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7142" y="2817868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Please take a few moments to explore the UCLA College of Letters and Science Commencement 2020 website: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>
                <a:solidFill>
                  <a:srgbClr val="005587"/>
                </a:solidFill>
                <a:latin typeface="Karbon Bold" panose="00000800000000000000" pitchFamily="50" charset="0"/>
              </a:rPr>
              <a:t>https://www.college.ucla.edu/commencement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I look forward to your questions!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62812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dirty="0" smtClean="0"/>
              <a:t>Learning Objectives of This Presentation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051074"/>
            <a:ext cx="10515600" cy="4351338"/>
          </a:xfrm>
        </p:spPr>
        <p:txBody>
          <a:bodyPr/>
          <a:lstStyle/>
          <a:p>
            <a:pPr algn="ctr"/>
            <a:r>
              <a:rPr lang="en-US" sz="3400" dirty="0" smtClean="0"/>
              <a:t>Identify student priorities through survey research</a:t>
            </a:r>
          </a:p>
          <a:p>
            <a:pPr algn="ctr"/>
            <a:r>
              <a:rPr lang="en-US" sz="3400" dirty="0" smtClean="0"/>
              <a:t>Recount one approach for executing a research project in response to an urgent need and communicate findings</a:t>
            </a:r>
          </a:p>
          <a:p>
            <a:pPr algn="ctr"/>
            <a:r>
              <a:rPr lang="en-US" sz="3400" dirty="0" smtClean="0"/>
              <a:t>Recognize the predictors of student participation in commencement celebration activities</a:t>
            </a:r>
          </a:p>
          <a:p>
            <a:pPr algn="ctr"/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6412" y="3934665"/>
            <a:ext cx="8639175" cy="2619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007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0" y="847725"/>
            <a:ext cx="8229600" cy="516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987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1488" y="572844"/>
            <a:ext cx="8391210" cy="5728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38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737939" y="6485075"/>
            <a:ext cx="333027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https://www.cdc.gov/media/subtopic/images.htm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95835" y="0"/>
            <a:ext cx="519056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>
                <a:solidFill>
                  <a:schemeClr val="bg1"/>
                </a:solidFill>
              </a:rPr>
              <a:t>COVID-19</a:t>
            </a:r>
            <a:endParaRPr lang="en-US" sz="8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6942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1209" y="160340"/>
            <a:ext cx="11028042" cy="653050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57557" y="-13447"/>
            <a:ext cx="12192000" cy="6858000"/>
          </a:xfrm>
          <a:prstGeom prst="rect">
            <a:avLst/>
          </a:prstGeom>
          <a:solidFill>
            <a:schemeClr val="bg1"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654662" y="1830503"/>
            <a:ext cx="9197790" cy="31700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005587"/>
                </a:solidFill>
              </a:rPr>
              <a:t>“We have heard the important voices of our students and their families, and based on those, we will step back and make a decision on commencement in consultation with students and student leaders.”</a:t>
            </a:r>
            <a:endParaRPr lang="en-US" sz="4000" dirty="0">
              <a:solidFill>
                <a:srgbClr val="0055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6953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76867"/>
            <a:ext cx="10515600" cy="1325563"/>
          </a:xfrm>
        </p:spPr>
        <p:txBody>
          <a:bodyPr/>
          <a:lstStyle/>
          <a:p>
            <a:pPr algn="ctr"/>
            <a:r>
              <a:rPr lang="en-US" dirty="0" smtClean="0">
                <a:latin typeface="Karbon Bold" panose="00000800000000000000" pitchFamily="50" charset="0"/>
              </a:rPr>
              <a:t>Which do you prefer?</a:t>
            </a:r>
            <a:endParaRPr lang="en-US" dirty="0">
              <a:latin typeface="Karbon Bold" panose="00000800000000000000" pitchFamily="50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02429"/>
            <a:ext cx="10515600" cy="4938712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dirty="0" smtClean="0"/>
              <a:t>A virtual ceremony in spring 2020 and a Pauley Pavilion ceremony in spring 2021 (if conditions are safe at that time for in-person gatherings).</a:t>
            </a:r>
          </a:p>
          <a:p>
            <a:pPr marL="0" indent="0" algn="ctr">
              <a:buNone/>
            </a:pPr>
            <a:r>
              <a:rPr lang="en-US" sz="5000" dirty="0" smtClean="0">
                <a:solidFill>
                  <a:srgbClr val="005587"/>
                </a:solidFill>
                <a:latin typeface="Karbon Bold" panose="00000800000000000000" pitchFamily="50" charset="0"/>
              </a:rPr>
              <a:t>14%</a:t>
            </a:r>
            <a:r>
              <a:rPr lang="en-US" sz="5000" dirty="0" smtClean="0">
                <a:latin typeface="Karbon Bold" panose="00000800000000000000" pitchFamily="50" charset="0"/>
              </a:rPr>
              <a:t> </a:t>
            </a:r>
            <a:r>
              <a:rPr lang="en-US" sz="5000" dirty="0" smtClean="0">
                <a:latin typeface="+mj-lt"/>
              </a:rPr>
              <a:t>(n=664)</a:t>
            </a:r>
          </a:p>
          <a:p>
            <a:pPr marL="0" indent="0" algn="ctr">
              <a:buNone/>
            </a:pPr>
            <a:r>
              <a:rPr lang="en-US" dirty="0" smtClean="0"/>
              <a:t>A virtual ceremony in spring 2020 and an on-campus ceremony (location to be determined) sometime during 2020-21 (when conditions are safe for in-person gatherings).</a:t>
            </a:r>
          </a:p>
          <a:p>
            <a:pPr marL="0" indent="0" algn="ctr">
              <a:buNone/>
            </a:pPr>
            <a:r>
              <a:rPr lang="en-US" sz="5000" dirty="0" smtClean="0">
                <a:solidFill>
                  <a:srgbClr val="005587"/>
                </a:solidFill>
                <a:latin typeface="Karbon Bold" panose="00000800000000000000" pitchFamily="50" charset="0"/>
              </a:rPr>
              <a:t>84%</a:t>
            </a:r>
            <a:r>
              <a:rPr lang="en-US" sz="5000" dirty="0" smtClean="0">
                <a:latin typeface="Karbon Bold" panose="00000800000000000000" pitchFamily="50" charset="0"/>
              </a:rPr>
              <a:t> </a:t>
            </a:r>
            <a:r>
              <a:rPr lang="en-US" sz="5000" dirty="0" smtClean="0">
                <a:latin typeface="+mj-lt"/>
              </a:rPr>
              <a:t>(n=3,921)</a:t>
            </a:r>
          </a:p>
          <a:p>
            <a:pPr marL="0" indent="0" algn="ctr">
              <a:buNone/>
            </a:pPr>
            <a:r>
              <a:rPr lang="en-US" dirty="0"/>
              <a:t>A virtual ceremony in spring 2020 only.</a:t>
            </a:r>
            <a:r>
              <a:rPr lang="en-US" dirty="0" smtClean="0"/>
              <a:t> </a:t>
            </a:r>
          </a:p>
          <a:p>
            <a:pPr marL="0" indent="0" algn="ctr">
              <a:buNone/>
            </a:pPr>
            <a:r>
              <a:rPr lang="en-US" sz="5000" dirty="0" smtClean="0">
                <a:solidFill>
                  <a:srgbClr val="005587"/>
                </a:solidFill>
                <a:latin typeface="Karbon Bold" panose="00000800000000000000" pitchFamily="50" charset="0"/>
              </a:rPr>
              <a:t>2%</a:t>
            </a:r>
            <a:r>
              <a:rPr lang="en-US" sz="5000" dirty="0" smtClean="0">
                <a:latin typeface="Karbon Bold" panose="00000800000000000000" pitchFamily="50" charset="0"/>
              </a:rPr>
              <a:t> </a:t>
            </a:r>
            <a:r>
              <a:rPr lang="en-US" sz="5000" dirty="0" smtClean="0">
                <a:latin typeface="+mj-lt"/>
              </a:rPr>
              <a:t>(n=81)</a:t>
            </a:r>
            <a:endParaRPr lang="en-US" sz="5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658263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983" y="170046"/>
            <a:ext cx="10872395" cy="668795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84555" y="3022899"/>
            <a:ext cx="8821271" cy="1323439"/>
          </a:xfrm>
          <a:prstGeom prst="rect">
            <a:avLst/>
          </a:prstGeom>
          <a:solidFill>
            <a:srgbClr val="005587"/>
          </a:solidFill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</a:rPr>
              <a:t>https://college.ucla.edu/commencement/planning/student-survey-information/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4" name="Right Arrow 3"/>
          <p:cNvSpPr/>
          <p:nvPr/>
        </p:nvSpPr>
        <p:spPr>
          <a:xfrm rot="10800000">
            <a:off x="4765638" y="5615493"/>
            <a:ext cx="2829261" cy="570155"/>
          </a:xfrm>
          <a:prstGeom prst="rightArrow">
            <a:avLst/>
          </a:prstGeom>
          <a:solidFill>
            <a:srgbClr val="0055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320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1574" y="202770"/>
            <a:ext cx="10201275" cy="7248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285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Karbon Medium"/>
        <a:ea typeface=""/>
        <a:cs typeface=""/>
      </a:majorFont>
      <a:minorFont>
        <a:latin typeface="Karbon Medium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326</TotalTime>
  <Words>432</Words>
  <Application>Microsoft Office PowerPoint</Application>
  <PresentationFormat>Widescreen</PresentationFormat>
  <Paragraphs>125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Karbon Bold</vt:lpstr>
      <vt:lpstr>Karbon Medium</vt:lpstr>
      <vt:lpstr>Office Theme</vt:lpstr>
      <vt:lpstr>Hearing Our Students' Voices During COVID Commencement Planning</vt:lpstr>
      <vt:lpstr>Learning Objectives of This Presentation</vt:lpstr>
      <vt:lpstr>PowerPoint Presentation</vt:lpstr>
      <vt:lpstr>PowerPoint Presentation</vt:lpstr>
      <vt:lpstr>PowerPoint Presentation</vt:lpstr>
      <vt:lpstr>PowerPoint Presentation</vt:lpstr>
      <vt:lpstr>Which do you prefer?</vt:lpstr>
      <vt:lpstr>PowerPoint Presentation</vt:lpstr>
      <vt:lpstr>PowerPoint Presentation</vt:lpstr>
      <vt:lpstr>Graduating Student Slides</vt:lpstr>
      <vt:lpstr>Some students waited until the last minute…</vt:lpstr>
      <vt:lpstr>Of the students who said they didn’t want a virtual celebration, 61% submitted a slide anyway (compared to 78% of all others).</vt:lpstr>
      <vt:lpstr>Prediction of Participation in the Slides</vt:lpstr>
      <vt:lpstr>https://www.college.ucla.edu/commencement/</vt:lpstr>
      <vt:lpstr>Thank you for joining me!</vt:lpstr>
      <vt:lpstr>Please take a few moments to explore the UCLA College of Letters and Science Commencement 2020 website:  https://www.college.ucla.edu/commencement  I look forward to your questions!</vt:lpstr>
    </vt:vector>
  </TitlesOfParts>
  <Company>UCLA Division of Undergraduate Education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Hearing Our Students' Voices During COVID Commencement Planning</dc:title>
  <dc:creator>Wahl, Kelly</dc:creator>
  <cp:lastModifiedBy>Wahl, Kelly</cp:lastModifiedBy>
  <cp:revision>43</cp:revision>
  <dcterms:created xsi:type="dcterms:W3CDTF">2020-11-08T03:53:33Z</dcterms:created>
  <dcterms:modified xsi:type="dcterms:W3CDTF">2020-11-09T01:42:53Z</dcterms:modified>
</cp:coreProperties>
</file>