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Economica"/>
      <p:regular r:id="rId42"/>
      <p:bold r:id="rId43"/>
      <p:italic r:id="rId44"/>
      <p:boldItalic r:id="rId45"/>
    </p:embeddedFont>
    <p:embeddedFont>
      <p:font typeface="Source Code Pro"/>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CDE043-AA2D-4D3D-820A-C3AA913674B3}">
  <a:tblStyle styleId="{6ACDE043-AA2D-4D3D-820A-C3AA913674B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Economica-regular.fntdata"/><Relationship Id="rId41" Type="http://schemas.openxmlformats.org/officeDocument/2006/relationships/slide" Target="slides/slide35.xml"/><Relationship Id="rId44" Type="http://schemas.openxmlformats.org/officeDocument/2006/relationships/font" Target="fonts/Economica-italic.fntdata"/><Relationship Id="rId43" Type="http://schemas.openxmlformats.org/officeDocument/2006/relationships/font" Target="fonts/Economica-bold.fntdata"/><Relationship Id="rId46" Type="http://schemas.openxmlformats.org/officeDocument/2006/relationships/font" Target="fonts/SourceCodePro-regular.fntdata"/><Relationship Id="rId45" Type="http://schemas.openxmlformats.org/officeDocument/2006/relationships/font" Target="fonts/Economic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ourceCodePro-italic.fntdata"/><Relationship Id="rId47" Type="http://schemas.openxmlformats.org/officeDocument/2006/relationships/font" Target="fonts/SourceCodePro-bold.fntdata"/><Relationship Id="rId49" Type="http://schemas.openxmlformats.org/officeDocument/2006/relationships/font" Target="fonts/SourceCodePr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4f4175c2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4f4175c2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3c4ee555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3c4ee555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3c4ee555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3c4ee555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fd74726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fd74726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3c4ee555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3c4ee555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 lit in this area, clear that substantial proportion of staff do not feel heard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3c4ee555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3c4ee555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3c4ee555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3c4ee555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4f4175c21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4f4175c21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81.7% of responses collected prior to 3/11 when WHO declared pandemic</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fd747267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fd747267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f4175c21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f4175c2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than twice as many staff consider it a source of stress compared to senior admins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3c4ee555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3c4ee555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4f4175c21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4f4175c21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All disability more concerned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Non disability between 15-16.5</a:t>
            </a:r>
            <a:endParaRPr/>
          </a:p>
          <a:p>
            <a:pPr indent="0" lvl="0" marL="0" rtl="0" algn="l">
              <a:spcBef>
                <a:spcPts val="0"/>
              </a:spcBef>
              <a:spcAft>
                <a:spcPts val="0"/>
              </a:spcAft>
              <a:buClr>
                <a:schemeClr val="dk1"/>
              </a:buClr>
              <a:buSzPts val="1100"/>
              <a:buFont typeface="Arial"/>
              <a:buNone/>
            </a:pPr>
            <a:r>
              <a:rPr lang="en"/>
              <a:t>Disabillity 18.8-33.1</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Top 3: learning disability, physical dis, other dis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fd74726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fd74726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4f4175c21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4f4175c21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in pandemic</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4f4175c21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4f4175c21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Matters of workplace safety are stratified by staff rank, disability, caregiver status. </a:t>
            </a:r>
            <a:r>
              <a:rPr lang="en">
                <a:solidFill>
                  <a:schemeClr val="dk1"/>
                </a:solidFill>
              </a:rPr>
              <a:t>These concerns likely heightened since pandemic</a:t>
            </a:r>
            <a:endParaRPr/>
          </a:p>
          <a:p>
            <a:pPr indent="0" lvl="0" marL="0" rtl="0" algn="l">
              <a:spcBef>
                <a:spcPts val="0"/>
              </a:spcBef>
              <a:spcAft>
                <a:spcPts val="0"/>
              </a:spcAft>
              <a:buNone/>
            </a:pPr>
            <a:r>
              <a:rPr lang="en"/>
              <a:t>Staff highlight how their safety concerns were not built into university policy/communications</a:t>
            </a:r>
            <a:endParaRPr/>
          </a:p>
          <a:p>
            <a:pPr indent="0" lvl="0" marL="0" rtl="0" algn="l">
              <a:spcBef>
                <a:spcPts val="0"/>
              </a:spcBef>
              <a:spcAft>
                <a:spcPts val="0"/>
              </a:spcAft>
              <a:buClr>
                <a:schemeClr val="dk1"/>
              </a:buClr>
              <a:buSzPts val="1100"/>
              <a:buFont typeface="Arial"/>
              <a:buNone/>
            </a:pPr>
            <a:r>
              <a:rPr lang="en">
                <a:solidFill>
                  <a:schemeClr val="dk1"/>
                </a:solidFill>
              </a:rPr>
              <a:t>Link to how this would enhance decision support (stakeholders with especially pressing safety concerns who should be included/considered in policy formation)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4f4175c21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4f4175c21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protests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651a1a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651a1af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4f4175c21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4f4175c21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17 pp higher than aggregate</a:t>
            </a:r>
            <a:endParaRPr/>
          </a:p>
          <a:p>
            <a:pPr indent="0" lvl="0" marL="0" rtl="0" algn="l">
              <a:spcBef>
                <a:spcPts val="0"/>
              </a:spcBef>
              <a:spcAft>
                <a:spcPts val="0"/>
              </a:spcAft>
              <a:buNone/>
            </a:pPr>
            <a:r>
              <a:rPr lang="en"/>
              <a:t>7 pp than next group NH/PI (the only two groups in the 30s)</a:t>
            </a:r>
            <a:endParaRPr/>
          </a:p>
          <a:p>
            <a:pPr indent="0" lvl="0" marL="0" rtl="0" algn="l">
              <a:spcBef>
                <a:spcPts val="0"/>
              </a:spcBef>
              <a:spcAft>
                <a:spcPts val="0"/>
              </a:spcAft>
              <a:buNone/>
            </a:pPr>
            <a:r>
              <a:rPr lang="en"/>
              <a:t>Group in 20s</a:t>
            </a:r>
            <a:endParaRPr/>
          </a:p>
          <a:p>
            <a:pPr indent="0" lvl="0" marL="0" rtl="0" algn="l">
              <a:spcBef>
                <a:spcPts val="0"/>
              </a:spcBef>
              <a:spcAft>
                <a:spcPts val="0"/>
              </a:spcAft>
              <a:buNone/>
            </a:pPr>
            <a:r>
              <a:rPr lang="en"/>
              <a:t>Group in teens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4f4175c21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4f4175c21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pp difference from aggregate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Group in 50s</a:t>
            </a:r>
            <a:endParaRPr/>
          </a:p>
          <a:p>
            <a:pPr indent="0" lvl="0" marL="0" rtl="0" algn="l">
              <a:spcBef>
                <a:spcPts val="0"/>
              </a:spcBef>
              <a:spcAft>
                <a:spcPts val="0"/>
              </a:spcAft>
              <a:buNone/>
            </a:pPr>
            <a:r>
              <a:rPr lang="en"/>
              <a:t>40s</a:t>
            </a:r>
            <a:endParaRPr/>
          </a:p>
          <a:p>
            <a:pPr indent="0" lvl="0" marL="0" rtl="0" algn="l">
              <a:spcBef>
                <a:spcPts val="0"/>
              </a:spcBef>
              <a:spcAft>
                <a:spcPts val="0"/>
              </a:spcAft>
              <a:buNone/>
            </a:pPr>
            <a:r>
              <a:rPr lang="en"/>
              <a:t>30s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4f4175c21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4f4175c21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27 pp difference, almost twice, only group under half, biggest difference compared to other group of all items</a:t>
            </a:r>
            <a:endParaRPr/>
          </a:p>
          <a:p>
            <a:pPr indent="0" lvl="0" marL="0" rtl="0" algn="l">
              <a:spcBef>
                <a:spcPts val="0"/>
              </a:spcBef>
              <a:spcAft>
                <a:spcPts val="0"/>
              </a:spcAft>
              <a:buNone/>
            </a:pPr>
            <a:r>
              <a:rPr lang="en"/>
              <a:t>Next closest group is almost 20 pp away</a:t>
            </a:r>
            <a:endParaRPr/>
          </a:p>
          <a:p>
            <a:pPr indent="0" lvl="0" marL="0" rtl="0" algn="l">
              <a:spcBef>
                <a:spcPts val="0"/>
              </a:spcBef>
              <a:spcAft>
                <a:spcPts val="0"/>
              </a:spcAft>
              <a:buNone/>
            </a:pPr>
            <a:r>
              <a:rPr lang="en"/>
              <a:t>NH/PI, NA/AN, Latinx all close together</a:t>
            </a:r>
            <a:endParaRPr/>
          </a:p>
          <a:p>
            <a:pPr indent="0" lvl="0" marL="0" rtl="0" algn="l">
              <a:spcBef>
                <a:spcPts val="0"/>
              </a:spcBef>
              <a:spcAft>
                <a:spcPts val="0"/>
              </a:spcAft>
              <a:buNone/>
            </a:pPr>
            <a:r>
              <a:rPr lang="en"/>
              <a:t>Asian, multiracial, white all high and close to one another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4f4175c21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4f4175c21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3c4ee555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3c4ee555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4f4175c21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4f4175c21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Consistently express the most urgent climate concerns</a:t>
            </a:r>
            <a:endParaRPr>
              <a:solidFill>
                <a:schemeClr val="dk1"/>
              </a:solidFill>
            </a:endParaRPr>
          </a:p>
          <a:p>
            <a:pPr indent="0" lvl="0" marL="0" rtl="0" algn="l">
              <a:spcBef>
                <a:spcPts val="0"/>
              </a:spcBef>
              <a:spcAft>
                <a:spcPts val="0"/>
              </a:spcAft>
              <a:buNone/>
            </a:pPr>
            <a:r>
              <a:rPr lang="en"/>
              <a:t>Concerns about hiring/promotional practices, compositional diversity</a:t>
            </a:r>
            <a:endParaRPr/>
          </a:p>
          <a:p>
            <a:pPr indent="0" lvl="0" marL="0" rtl="0" algn="l">
              <a:spcBef>
                <a:spcPts val="0"/>
              </a:spcBef>
              <a:spcAft>
                <a:spcPts val="0"/>
              </a:spcAft>
              <a:buNone/>
            </a:pPr>
            <a:r>
              <a:rPr lang="en"/>
              <a:t>Link to how this would enhance decision support (more holistic plan for improving climate for all Black stakeholders on campus, implications for job satisfaction &amp; retention)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f2a6eb34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f2a6eb34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Stakeholders, unique perspective, shared gov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Q1 staff notice and are upset not to be included</a:t>
            </a:r>
            <a:endParaRPr/>
          </a:p>
          <a:p>
            <a:pPr indent="0" lvl="0" marL="0" rtl="0" algn="l">
              <a:spcBef>
                <a:spcPts val="0"/>
              </a:spcBef>
              <a:spcAft>
                <a:spcPts val="0"/>
              </a:spcAft>
              <a:buNone/>
            </a:pPr>
            <a:r>
              <a:rPr lang="en"/>
              <a:t>Q2 miss out on complete info to create more comprehensive policies that account for the needs/concerns of all stakeholders, miss out on disparities (eg disabilities for workplace safety, climate for Black staff when developing climate plans for black students)</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4f4175c21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4f4175c21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4f4175c21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4f4175c21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a4f4175c21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a4f4175c21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Majority of staff do not believe their perspectives are taken into account when crafting university policy</a:t>
            </a:r>
            <a:endParaRPr/>
          </a:p>
          <a:p>
            <a:pPr indent="0" lvl="0" marL="0" rtl="0" algn="l">
              <a:spcBef>
                <a:spcPts val="0"/>
              </a:spcBef>
              <a:spcAft>
                <a:spcPts val="0"/>
              </a:spcAft>
              <a:buNone/>
            </a:pPr>
            <a:r>
              <a:rPr lang="en"/>
              <a:t>Collecting data from staff uncovers gaps in policy, pressing campus climate matters, disparities, etc</a:t>
            </a:r>
            <a:endParaRPr/>
          </a:p>
          <a:p>
            <a:pPr indent="0" lvl="0" marL="0" rtl="0" algn="l">
              <a:spcBef>
                <a:spcPts val="0"/>
              </a:spcBef>
              <a:spcAft>
                <a:spcPts val="0"/>
              </a:spcAft>
              <a:buNone/>
            </a:pPr>
            <a:r>
              <a:rPr lang="en"/>
              <a:t>Has challenges but is an important step towards enhanced, ethical decision support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4f4175c21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4f4175c21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3c4ee555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3c4ee555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4f4175c21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4f4175c21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4f4175c21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4f4175c2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HERI suite of surveys, longitudinal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HERI survey admin overview: paid survey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assess climate for diversity from staff perspective [2] collects data in areas like experiences w/ discrimination, cross-racial interactions, and satisfaction with working conditions [3] allows for disaggregation by different social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survey (currently on fifth admin), open-ended responses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3c4ee555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3c4ee555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Descriptives &amp; open-ended responses (open-ended reinforce quant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response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3c4ee555f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3c4ee555f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80% of respondents captured in first three units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4f4175c2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4f4175c2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94.1% full-time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rgbClr val="F1EC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hyperlink" Target="mailto:vecouch@ucl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823875" y="1444250"/>
            <a:ext cx="32754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t>Leveraging Staff Insights for Enhanced Decision Support</a:t>
            </a:r>
            <a:endParaRPr sz="3300"/>
          </a:p>
        </p:txBody>
      </p:sp>
      <p:sp>
        <p:nvSpPr>
          <p:cNvPr id="63" name="Google Shape;63;p13"/>
          <p:cNvSpPr txBox="1"/>
          <p:nvPr>
            <p:ph idx="1" type="subTitle"/>
          </p:nvPr>
        </p:nvSpPr>
        <p:spPr>
          <a:xfrm>
            <a:off x="3424900" y="3116575"/>
            <a:ext cx="26745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Victoria Couch, CAIR 2020 </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2"/>
          <p:cNvGraphicFramePr/>
          <p:nvPr/>
        </p:nvGraphicFramePr>
        <p:xfrm>
          <a:off x="4883700" y="1106050"/>
          <a:ext cx="3000000" cy="3000000"/>
        </p:xfrm>
        <a:graphic>
          <a:graphicData uri="http://schemas.openxmlformats.org/drawingml/2006/table">
            <a:tbl>
              <a:tblPr>
                <a:noFill/>
                <a:tableStyleId>{6ACDE043-AA2D-4D3D-820A-C3AA913674B3}</a:tableStyleId>
              </a:tblPr>
              <a:tblGrid>
                <a:gridCol w="2962125"/>
                <a:gridCol w="492725"/>
                <a:gridCol w="592750"/>
              </a:tblGrid>
              <a:tr h="381000">
                <a:tc>
                  <a:txBody>
                    <a:bodyPr/>
                    <a:lstStyle/>
                    <a:p>
                      <a:pPr indent="0" lvl="0" marL="0" rtl="0" algn="l">
                        <a:spcBef>
                          <a:spcPts val="0"/>
                        </a:spcBef>
                        <a:spcAft>
                          <a:spcPts val="0"/>
                        </a:spcAft>
                        <a:buNone/>
                      </a:pPr>
                      <a:r>
                        <a:rPr b="1" lang="en"/>
                        <a:t>Gender Identity</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N</a:t>
                      </a:r>
                      <a:endParaRPr b="1"/>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200"/>
                        <a:t>Man</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30.9</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1,268</a:t>
                      </a:r>
                      <a:endParaRPr sz="1200"/>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200"/>
                        <a:t>Woman</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63.6</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2,609</a:t>
                      </a:r>
                      <a:endParaRPr sz="1200"/>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200"/>
                        <a:t>Non-binary</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0.5</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22</a:t>
                      </a:r>
                      <a:endParaRPr sz="1200"/>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200"/>
                        <a:t>Genderqueer/Gender Non-conforming</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0.3</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14</a:t>
                      </a:r>
                      <a:endParaRPr sz="1200"/>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1200"/>
                        <a:t>Identity Not Listed</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4.7</a:t>
                      </a:r>
                      <a:endParaRPr sz="1200"/>
                    </a:p>
                  </a:txBody>
                  <a:tcPr marT="91425" marB="91425" marR="91425" marL="91425">
                    <a:solidFill>
                      <a:schemeClr val="lt1"/>
                    </a:solidFill>
                  </a:tcPr>
                </a:tc>
                <a:tc>
                  <a:txBody>
                    <a:bodyPr/>
                    <a:lstStyle/>
                    <a:p>
                      <a:pPr indent="0" lvl="0" marL="0" rtl="0" algn="l">
                        <a:spcBef>
                          <a:spcPts val="0"/>
                        </a:spcBef>
                        <a:spcAft>
                          <a:spcPts val="0"/>
                        </a:spcAft>
                        <a:buNone/>
                      </a:pPr>
                      <a:r>
                        <a:rPr lang="en" sz="1200"/>
                        <a:t>192</a:t>
                      </a:r>
                      <a:endParaRPr sz="1200"/>
                    </a:p>
                  </a:txBody>
                  <a:tcPr marT="91425" marB="91425" marR="91425" marL="91425">
                    <a:solidFill>
                      <a:schemeClr val="lt1"/>
                    </a:solidFill>
                  </a:tcPr>
                </a:tc>
              </a:tr>
            </a:tbl>
          </a:graphicData>
        </a:graphic>
      </p:graphicFrame>
      <p:graphicFrame>
        <p:nvGraphicFramePr>
          <p:cNvPr id="122" name="Google Shape;122;p22"/>
          <p:cNvGraphicFramePr/>
          <p:nvPr/>
        </p:nvGraphicFramePr>
        <p:xfrm>
          <a:off x="405550" y="572538"/>
          <a:ext cx="3000000" cy="3000000"/>
        </p:xfrm>
        <a:graphic>
          <a:graphicData uri="http://schemas.openxmlformats.org/drawingml/2006/table">
            <a:tbl>
              <a:tblPr>
                <a:noFill/>
                <a:tableStyleId>{6ACDE043-AA2D-4D3D-820A-C3AA913674B3}</a:tableStyleId>
              </a:tblPr>
              <a:tblGrid>
                <a:gridCol w="2441300"/>
                <a:gridCol w="834300"/>
                <a:gridCol w="823000"/>
              </a:tblGrid>
              <a:tr h="431350">
                <a:tc>
                  <a:txBody>
                    <a:bodyPr/>
                    <a:lstStyle/>
                    <a:p>
                      <a:pPr indent="0" lvl="0" marL="0" rtl="0" algn="l">
                        <a:spcBef>
                          <a:spcPts val="0"/>
                        </a:spcBef>
                        <a:spcAft>
                          <a:spcPts val="0"/>
                        </a:spcAft>
                        <a:buNone/>
                      </a:pPr>
                      <a:r>
                        <a:rPr b="1" lang="en"/>
                        <a:t>Racial Group</a:t>
                      </a:r>
                      <a:endParaRPr b="1"/>
                    </a:p>
                  </a:txBody>
                  <a:tcPr marT="91425" marB="91425" marR="91425" marL="91425">
                    <a:lnB cap="flat" cmpd="sng" w="6350">
                      <a:solidFill>
                        <a:srgbClr val="993366"/>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t>%</a:t>
                      </a:r>
                      <a:endParaRPr b="1"/>
                    </a:p>
                  </a:txBody>
                  <a:tcPr marT="91425" marB="91425" marR="91425" marL="91425">
                    <a:lnB cap="flat" cmpd="sng" w="6350">
                      <a:solidFill>
                        <a:srgbClr val="993366"/>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t>N</a:t>
                      </a:r>
                      <a:endParaRPr b="1"/>
                    </a:p>
                  </a:txBody>
                  <a:tcPr marT="91425" marB="91425" marR="91425" marL="91425">
                    <a:lnB cap="flat" cmpd="sng" w="6350">
                      <a:solidFill>
                        <a:srgbClr val="993366"/>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Alaska Native/Native American</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993366"/>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0.2</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993366"/>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8</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993366"/>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Asian</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7.5</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309</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Black</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6.5</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269</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Latinx</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13.5</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558</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Multiracial</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8.3</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342</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Native Hawaiian/Pacific Islander</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0.3</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14</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White</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62.1</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2,566</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r h="399925">
                <a:tc>
                  <a:txBody>
                    <a:bodyPr/>
                    <a:lstStyle/>
                    <a:p>
                      <a:pPr indent="0" lvl="0" marL="0" rtl="0" algn="l">
                        <a:spcBef>
                          <a:spcPts val="0"/>
                        </a:spcBef>
                        <a:spcAft>
                          <a:spcPts val="0"/>
                        </a:spcAft>
                        <a:buNone/>
                      </a:pPr>
                      <a:r>
                        <a:rPr lang="en" sz="1200"/>
                        <a:t>Other</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1.5</a:t>
                      </a:r>
                      <a:endParaRPr sz="1200"/>
                    </a:p>
                  </a:txBody>
                  <a:tcPr marT="91425" marB="91425" marR="91425" marL="91425">
                    <a:lnL cap="flat" cmpd="sng" w="6350">
                      <a:solidFill>
                        <a:srgbClr val="333333"/>
                      </a:solidFill>
                      <a:prstDash val="solid"/>
                      <a:round/>
                      <a:headEnd len="sm" w="sm" type="none"/>
                      <a:tailEnd len="sm" w="sm" type="none"/>
                    </a:lnL>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63</a:t>
                      </a:r>
                      <a:endParaRPr sz="1200"/>
                    </a:p>
                  </a:txBody>
                  <a:tcPr marT="91425" marB="91425" marR="91425" marL="91425">
                    <a:lnR cap="flat" cmpd="sng" w="6350">
                      <a:solidFill>
                        <a:srgbClr val="333333"/>
                      </a:solidFill>
                      <a:prstDash val="solid"/>
                      <a:round/>
                      <a:headEnd len="sm" w="sm" type="none"/>
                      <a:tailEnd len="sm" w="sm" type="none"/>
                    </a:lnR>
                    <a:lnT cap="flat" cmpd="sng" w="6350">
                      <a:solidFill>
                        <a:srgbClr val="C0C0C0"/>
                      </a:solidFill>
                      <a:prstDash val="solid"/>
                      <a:round/>
                      <a:headEnd len="sm" w="sm" type="none"/>
                      <a:tailEnd len="sm" w="sm" type="none"/>
                    </a:lnT>
                    <a:lnB cap="flat" cmpd="sng" w="6350">
                      <a:solidFill>
                        <a:srgbClr val="C0C0C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 staff feel their perspectives are valued and put to use?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5030975" y="4972700"/>
            <a:ext cx="1139100" cy="17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
              <a:t>&lt;a href="</a:t>
            </a:r>
            <a:r>
              <a:rPr lang="en" sz="100"/>
              <a:t>https://www.vecteezy.com/free-vector/people"&gt;People Vectors by Vecteezy&lt;</a:t>
            </a:r>
            <a:r>
              <a:rPr lang="en" sz="100"/>
              <a:t>/a&gt;</a:t>
            </a:r>
            <a:endParaRPr sz="100"/>
          </a:p>
        </p:txBody>
      </p:sp>
      <p:pic>
        <p:nvPicPr>
          <p:cNvPr id="133" name="Google Shape;133;p24"/>
          <p:cNvPicPr preferRelativeResize="0"/>
          <p:nvPr/>
        </p:nvPicPr>
        <p:blipFill>
          <a:blip r:embed="rId3">
            <a:alphaModFix/>
          </a:blip>
          <a:stretch>
            <a:fillRect/>
          </a:stretch>
        </p:blipFill>
        <p:spPr>
          <a:xfrm>
            <a:off x="4301793" y="85400"/>
            <a:ext cx="4719488" cy="4887300"/>
          </a:xfrm>
          <a:prstGeom prst="rect">
            <a:avLst/>
          </a:prstGeom>
          <a:noFill/>
          <a:ln>
            <a:noFill/>
          </a:ln>
        </p:spPr>
      </p:pic>
      <p:sp>
        <p:nvSpPr>
          <p:cNvPr id="134" name="Google Shape;134;p24"/>
          <p:cNvSpPr txBox="1"/>
          <p:nvPr/>
        </p:nvSpPr>
        <p:spPr>
          <a:xfrm>
            <a:off x="5746250" y="783575"/>
            <a:ext cx="17481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35" name="Google Shape;135;p24"/>
          <p:cNvSpPr txBox="1"/>
          <p:nvPr/>
        </p:nvSpPr>
        <p:spPr>
          <a:xfrm>
            <a:off x="697000" y="864000"/>
            <a:ext cx="3033900" cy="3415500"/>
          </a:xfrm>
          <a:prstGeom prst="rect">
            <a:avLst/>
          </a:prstGeom>
          <a:solidFill>
            <a:srgbClr val="FFFFFF"/>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ctr">
              <a:lnSpc>
                <a:spcPct val="115000"/>
              </a:lnSpc>
              <a:spcBef>
                <a:spcPts val="1600"/>
              </a:spcBef>
              <a:spcAft>
                <a:spcPts val="1600"/>
              </a:spcAft>
              <a:buNone/>
            </a:pPr>
            <a:r>
              <a:rPr lang="en" sz="2300">
                <a:solidFill>
                  <a:schemeClr val="dk1"/>
                </a:solidFill>
                <a:latin typeface="Open Sans"/>
                <a:ea typeface="Open Sans"/>
                <a:cs typeface="Open Sans"/>
                <a:sym typeface="Open Sans"/>
              </a:rPr>
              <a:t>Over </a:t>
            </a:r>
            <a:r>
              <a:rPr lang="en" sz="2300">
                <a:solidFill>
                  <a:schemeClr val="dk1"/>
                </a:solidFill>
                <a:latin typeface="Open Sans"/>
                <a:ea typeface="Open Sans"/>
                <a:cs typeface="Open Sans"/>
                <a:sym typeface="Open Sans"/>
              </a:rPr>
              <a:t>half (52.5%) do not believe that staff concerns are considered when making policy </a:t>
            </a:r>
            <a:endParaRPr sz="19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0" y="4881700"/>
            <a:ext cx="1482300" cy="26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
              <a:t>&lt;a href="https://www.vecteezy.com/free-vector/mega-phone"&gt;Mega Phone Vectors by Vecteezy&lt;/a&gt;</a:t>
            </a:r>
            <a:endParaRPr sz="100"/>
          </a:p>
        </p:txBody>
      </p:sp>
      <p:pic>
        <p:nvPicPr>
          <p:cNvPr id="141" name="Google Shape;141;p25"/>
          <p:cNvPicPr preferRelativeResize="0"/>
          <p:nvPr/>
        </p:nvPicPr>
        <p:blipFill>
          <a:blip r:embed="rId3">
            <a:alphaModFix/>
          </a:blip>
          <a:stretch>
            <a:fillRect/>
          </a:stretch>
        </p:blipFill>
        <p:spPr>
          <a:xfrm>
            <a:off x="106775" y="152400"/>
            <a:ext cx="4725928" cy="4729300"/>
          </a:xfrm>
          <a:prstGeom prst="rect">
            <a:avLst/>
          </a:prstGeom>
          <a:noFill/>
          <a:ln>
            <a:noFill/>
          </a:ln>
        </p:spPr>
      </p:pic>
      <p:sp>
        <p:nvSpPr>
          <p:cNvPr id="142" name="Google Shape;142;p25"/>
          <p:cNvSpPr txBox="1"/>
          <p:nvPr/>
        </p:nvSpPr>
        <p:spPr>
          <a:xfrm>
            <a:off x="5253175" y="809300"/>
            <a:ext cx="3254100" cy="3070500"/>
          </a:xfrm>
          <a:prstGeom prst="rect">
            <a:avLst/>
          </a:prstGeom>
          <a:solidFill>
            <a:srgbClr val="FFFFFF"/>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ctr">
              <a:lnSpc>
                <a:spcPct val="115000"/>
              </a:lnSpc>
              <a:spcBef>
                <a:spcPts val="1600"/>
              </a:spcBef>
              <a:spcAft>
                <a:spcPts val="1600"/>
              </a:spcAft>
              <a:buNone/>
            </a:pPr>
            <a:r>
              <a:rPr lang="en" sz="2300">
                <a:solidFill>
                  <a:schemeClr val="dk1"/>
                </a:solidFill>
                <a:latin typeface="Open Sans"/>
                <a:ea typeface="Open Sans"/>
                <a:cs typeface="Open Sans"/>
                <a:sym typeface="Open Sans"/>
              </a:rPr>
              <a:t>Over one-third (36.5%) do not believe that their institution encourages staff to have a public voice</a:t>
            </a:r>
            <a:endParaRPr sz="19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26"/>
          <p:cNvSpPr txBox="1"/>
          <p:nvPr>
            <p:ph type="title"/>
          </p:nvPr>
        </p:nvSpPr>
        <p:spPr>
          <a:xfrm>
            <a:off x="214575" y="11966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rPr>
              <a:t>Open-ended Responses</a:t>
            </a:r>
            <a:endParaRPr>
              <a:solidFill>
                <a:schemeClr val="dk1"/>
              </a:solidFill>
            </a:endParaRPr>
          </a:p>
        </p:txBody>
      </p:sp>
      <p:sp>
        <p:nvSpPr>
          <p:cNvPr id="148" name="Google Shape;148;p26"/>
          <p:cNvSpPr txBox="1"/>
          <p:nvPr>
            <p:ph idx="2" type="body"/>
          </p:nvPr>
        </p:nvSpPr>
        <p:spPr>
          <a:xfrm>
            <a:off x="4572000" y="0"/>
            <a:ext cx="4572000" cy="5143500"/>
          </a:xfrm>
          <a:prstGeom prst="rect">
            <a:avLst/>
          </a:prstGeom>
          <a:solidFill>
            <a:srgbClr val="F1ECFF"/>
          </a:solidFill>
        </p:spPr>
        <p:txBody>
          <a:bodyPr anchorCtr="0" anchor="ctr"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a:t>
            </a:r>
            <a:r>
              <a:rPr lang="en" sz="1500">
                <a:solidFill>
                  <a:schemeClr val="dk1"/>
                </a:solidFill>
              </a:rPr>
              <a:t>Staff do not have a voice at this institution. There is no consideration of staff in making policy.”</a:t>
            </a:r>
            <a:br>
              <a:rPr lang="en" sz="1500">
                <a:solidFill>
                  <a:schemeClr val="dk1"/>
                </a:solidFill>
              </a:rPr>
            </a:b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t>
            </a:r>
            <a:r>
              <a:rPr lang="en" sz="1500">
                <a:solidFill>
                  <a:schemeClr val="dk1"/>
                </a:solidFill>
              </a:rPr>
              <a:t>Leadership ends up making decisions that affect all types of stakeholders in the campus community without taking the staff opinions into consideration.</a:t>
            </a:r>
            <a:r>
              <a:rPr lang="en" sz="1500">
                <a:solidFill>
                  <a:schemeClr val="dk1"/>
                </a:solidFill>
              </a:rPr>
              <a:t>”</a:t>
            </a:r>
            <a:br>
              <a:rPr lang="en" sz="1500">
                <a:solidFill>
                  <a:schemeClr val="dk1"/>
                </a:solidFill>
              </a:rPr>
            </a:br>
            <a:endParaRPr sz="1500">
              <a:solidFill>
                <a:schemeClr val="dk1"/>
              </a:solidFill>
            </a:endParaRPr>
          </a:p>
          <a:p>
            <a:pPr indent="-330200" lvl="0" marL="457200" rtl="0" algn="l">
              <a:spcBef>
                <a:spcPts val="0"/>
              </a:spcBef>
              <a:spcAft>
                <a:spcPts val="0"/>
              </a:spcAft>
              <a:buClr>
                <a:schemeClr val="dk1"/>
              </a:buClr>
              <a:buSzPts val="1600"/>
              <a:buChar char="❖"/>
            </a:pPr>
            <a:r>
              <a:rPr lang="en" sz="1500">
                <a:solidFill>
                  <a:schemeClr val="dk1"/>
                </a:solidFill>
              </a:rPr>
              <a:t>“</a:t>
            </a:r>
            <a:r>
              <a:rPr lang="en" sz="1500">
                <a:solidFill>
                  <a:schemeClr val="dk1"/>
                </a:solidFill>
              </a:rPr>
              <a:t>I believe the University's governance structure does not provide a space for student affairs professionals to have an equal voice in the University.</a:t>
            </a:r>
            <a:r>
              <a:rPr lang="en" sz="1500">
                <a:solidFill>
                  <a:schemeClr val="dk1"/>
                </a:solidFill>
              </a:rPr>
              <a:t>”</a:t>
            </a:r>
            <a:br>
              <a:rPr lang="en" sz="1600">
                <a:solidFill>
                  <a:schemeClr val="dk1"/>
                </a:solidFill>
              </a:rPr>
            </a:b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Putting the Data to Work</a:t>
            </a:r>
            <a:r>
              <a:rPr lang="en"/>
              <a:t>...</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571500" y="929275"/>
            <a:ext cx="3520800" cy="238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rPr>
              <a:t>Connection to Current Events</a:t>
            </a:r>
            <a:endParaRPr>
              <a:solidFill>
                <a:schemeClr val="dk1"/>
              </a:solidFill>
            </a:endParaRPr>
          </a:p>
        </p:txBody>
      </p:sp>
      <p:sp>
        <p:nvSpPr>
          <p:cNvPr id="159" name="Google Shape;159;p28"/>
          <p:cNvSpPr txBox="1"/>
          <p:nvPr>
            <p:ph idx="2" type="body"/>
          </p:nvPr>
        </p:nvSpPr>
        <p:spPr>
          <a:xfrm>
            <a:off x="4572000" y="0"/>
            <a:ext cx="4572000" cy="5088900"/>
          </a:xfrm>
          <a:prstGeom prst="rect">
            <a:avLst/>
          </a:prstGeom>
          <a:solidFill>
            <a:srgbClr val="F1ECFF"/>
          </a:solidFill>
        </p:spPr>
        <p:txBody>
          <a:bodyPr anchorCtr="0" anchor="ctr"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Workplace safety</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Climate for Black staff</a:t>
            </a:r>
            <a:endParaRPr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Staff Concerns with Workplace Safety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Recent Headlines</a:t>
            </a:r>
            <a:endParaRPr/>
          </a:p>
        </p:txBody>
      </p:sp>
      <p:pic>
        <p:nvPicPr>
          <p:cNvPr id="170" name="Google Shape;170;p30"/>
          <p:cNvPicPr preferRelativeResize="0"/>
          <p:nvPr/>
        </p:nvPicPr>
        <p:blipFill>
          <a:blip r:embed="rId3">
            <a:alphaModFix/>
          </a:blip>
          <a:stretch>
            <a:fillRect/>
          </a:stretch>
        </p:blipFill>
        <p:spPr>
          <a:xfrm>
            <a:off x="5268975" y="862512"/>
            <a:ext cx="3794725" cy="3418475"/>
          </a:xfrm>
          <a:prstGeom prst="rect">
            <a:avLst/>
          </a:prstGeom>
          <a:noFill/>
          <a:ln>
            <a:noFill/>
          </a:ln>
        </p:spPr>
      </p:pic>
      <p:pic>
        <p:nvPicPr>
          <p:cNvPr id="171" name="Google Shape;171;p30"/>
          <p:cNvPicPr preferRelativeResize="0"/>
          <p:nvPr/>
        </p:nvPicPr>
        <p:blipFill>
          <a:blip r:embed="rId4">
            <a:alphaModFix/>
          </a:blip>
          <a:stretch>
            <a:fillRect/>
          </a:stretch>
        </p:blipFill>
        <p:spPr>
          <a:xfrm>
            <a:off x="80300" y="1667425"/>
            <a:ext cx="5364126" cy="1808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nvSpPr>
        <p:spPr>
          <a:xfrm>
            <a:off x="577050" y="203875"/>
            <a:ext cx="7989900" cy="50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Total</a:t>
            </a:r>
            <a:r>
              <a:rPr lang="en" sz="1800">
                <a:latin typeface="Open Sans"/>
                <a:ea typeface="Open Sans"/>
                <a:cs typeface="Open Sans"/>
                <a:sym typeface="Open Sans"/>
              </a:rPr>
              <a:t>: </a:t>
            </a:r>
            <a:r>
              <a:rPr lang="en" sz="1800">
                <a:latin typeface="Open Sans"/>
                <a:ea typeface="Open Sans"/>
                <a:cs typeface="Open Sans"/>
                <a:sym typeface="Open Sans"/>
              </a:rPr>
              <a:t>24.6</a:t>
            </a:r>
            <a:r>
              <a:rPr lang="en" sz="1800">
                <a:latin typeface="Open Sans"/>
                <a:ea typeface="Open Sans"/>
                <a:cs typeface="Open Sans"/>
                <a:sym typeface="Open Sans"/>
              </a:rPr>
              <a:t>% cite their physical work environment as a source of stress</a:t>
            </a:r>
            <a:endParaRPr sz="1800">
              <a:latin typeface="Open Sans"/>
              <a:ea typeface="Open Sans"/>
              <a:cs typeface="Open Sans"/>
              <a:sym typeface="Open Sans"/>
            </a:endParaRPr>
          </a:p>
        </p:txBody>
      </p:sp>
      <p:pic>
        <p:nvPicPr>
          <p:cNvPr id="177" name="Google Shape;177;p31" title="Chart"/>
          <p:cNvPicPr preferRelativeResize="0"/>
          <p:nvPr/>
        </p:nvPicPr>
        <p:blipFill>
          <a:blip r:embed="rId3">
            <a:alphaModFix/>
          </a:blip>
          <a:stretch>
            <a:fillRect/>
          </a:stretch>
        </p:blipFill>
        <p:spPr>
          <a:xfrm>
            <a:off x="152400" y="862375"/>
            <a:ext cx="8839201" cy="40686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Session</a:t>
            </a:r>
            <a:r>
              <a:rPr lang="en"/>
              <a:t> </a:t>
            </a:r>
            <a:r>
              <a:rPr lang="en"/>
              <a:t>outcomes</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will…</a:t>
            </a:r>
            <a:endParaRPr/>
          </a:p>
          <a:p>
            <a:pPr indent="-342900" lvl="0" marL="457200" rtl="0" algn="l">
              <a:spcBef>
                <a:spcPts val="1600"/>
              </a:spcBef>
              <a:spcAft>
                <a:spcPts val="0"/>
              </a:spcAft>
              <a:buSzPts val="1800"/>
              <a:buChar char="❖"/>
            </a:pPr>
            <a:r>
              <a:rPr lang="en"/>
              <a:t>Explore how staff insights can be leveraged for decision support</a:t>
            </a:r>
            <a:br>
              <a:rPr lang="en"/>
            </a:br>
            <a:endParaRPr/>
          </a:p>
          <a:p>
            <a:pPr indent="-342900" lvl="0" marL="457200" rtl="0" algn="l">
              <a:spcBef>
                <a:spcPts val="0"/>
              </a:spcBef>
              <a:spcAft>
                <a:spcPts val="0"/>
              </a:spcAft>
              <a:buSzPts val="1800"/>
              <a:buChar char="❖"/>
            </a:pPr>
            <a:r>
              <a:rPr lang="en"/>
              <a:t>Learn staff opinions related to policy and campus climate from the HERI 2020 Staff Climate Survey</a:t>
            </a:r>
            <a:br>
              <a:rPr lang="en"/>
            </a:br>
            <a:endParaRPr/>
          </a:p>
          <a:p>
            <a:pPr indent="-342900" lvl="0" marL="457200" rtl="0" algn="l">
              <a:spcBef>
                <a:spcPts val="0"/>
              </a:spcBef>
              <a:spcAft>
                <a:spcPts val="0"/>
              </a:spcAft>
              <a:buSzPts val="1800"/>
              <a:buChar char="❖"/>
            </a:pPr>
            <a:r>
              <a:rPr lang="en"/>
              <a:t>Brainstorm how staff data can be used at their own institutions to assist with decision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nvSpPr>
        <p:spPr>
          <a:xfrm>
            <a:off x="1375500" y="152225"/>
            <a:ext cx="6393000" cy="460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Total:</a:t>
            </a:r>
            <a:r>
              <a:rPr lang="en" sz="1800">
                <a:latin typeface="Open Sans"/>
                <a:ea typeface="Open Sans"/>
                <a:cs typeface="Open Sans"/>
                <a:sym typeface="Open Sans"/>
              </a:rPr>
              <a:t> </a:t>
            </a:r>
            <a:r>
              <a:rPr lang="en" sz="1800">
                <a:latin typeface="Open Sans"/>
                <a:ea typeface="Open Sans"/>
                <a:cs typeface="Open Sans"/>
                <a:sym typeface="Open Sans"/>
              </a:rPr>
              <a:t>16.7</a:t>
            </a:r>
            <a:r>
              <a:rPr lang="en" sz="1800">
                <a:latin typeface="Open Sans"/>
                <a:ea typeface="Open Sans"/>
                <a:cs typeface="Open Sans"/>
                <a:sym typeface="Open Sans"/>
              </a:rPr>
              <a:t>% cite workplace safety as a source of stress</a:t>
            </a:r>
            <a:endParaRPr sz="1800">
              <a:latin typeface="Open Sans"/>
              <a:ea typeface="Open Sans"/>
              <a:cs typeface="Open Sans"/>
              <a:sym typeface="Open Sans"/>
            </a:endParaRPr>
          </a:p>
        </p:txBody>
      </p:sp>
      <p:pic>
        <p:nvPicPr>
          <p:cNvPr id="183" name="Google Shape;183;p32" title="Points scored"/>
          <p:cNvPicPr preferRelativeResize="0"/>
          <p:nvPr/>
        </p:nvPicPr>
        <p:blipFill>
          <a:blip r:embed="rId3">
            <a:alphaModFix/>
          </a:blip>
          <a:stretch>
            <a:fillRect/>
          </a:stretch>
        </p:blipFill>
        <p:spPr>
          <a:xfrm>
            <a:off x="622925" y="765425"/>
            <a:ext cx="7759626" cy="38474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nvSpPr>
        <p:spPr>
          <a:xfrm>
            <a:off x="577050" y="203875"/>
            <a:ext cx="7989900" cy="506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Total: 24.6% cite the physical demands of their job as a source of stress</a:t>
            </a:r>
            <a:endParaRPr sz="1800">
              <a:latin typeface="Open Sans"/>
              <a:ea typeface="Open Sans"/>
              <a:cs typeface="Open Sans"/>
              <a:sym typeface="Open Sans"/>
            </a:endParaRPr>
          </a:p>
        </p:txBody>
      </p:sp>
      <p:pic>
        <p:nvPicPr>
          <p:cNvPr id="189" name="Google Shape;189;p33" title="Points scored"/>
          <p:cNvPicPr preferRelativeResize="0"/>
          <p:nvPr/>
        </p:nvPicPr>
        <p:blipFill>
          <a:blip r:embed="rId3">
            <a:alphaModFix/>
          </a:blip>
          <a:stretch>
            <a:fillRect/>
          </a:stretch>
        </p:blipFill>
        <p:spPr>
          <a:xfrm>
            <a:off x="882125" y="882975"/>
            <a:ext cx="7085775" cy="35842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79225" y="1690350"/>
            <a:ext cx="4492800" cy="101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solidFill>
                  <a:schemeClr val="dk1"/>
                </a:solidFill>
              </a:rPr>
              <a:t>Open-Ended Responses</a:t>
            </a:r>
            <a:endParaRPr sz="4100">
              <a:solidFill>
                <a:schemeClr val="dk1"/>
              </a:solidFill>
            </a:endParaRPr>
          </a:p>
        </p:txBody>
      </p:sp>
      <p:sp>
        <p:nvSpPr>
          <p:cNvPr id="195" name="Google Shape;195;p34"/>
          <p:cNvSpPr txBox="1"/>
          <p:nvPr>
            <p:ph idx="2" type="body"/>
          </p:nvPr>
        </p:nvSpPr>
        <p:spPr>
          <a:xfrm>
            <a:off x="4572025" y="0"/>
            <a:ext cx="4572000" cy="5143500"/>
          </a:xfrm>
          <a:prstGeom prst="rect">
            <a:avLst/>
          </a:prstGeom>
          <a:solidFill>
            <a:srgbClr val="F1ECFF"/>
          </a:solidFill>
        </p:spPr>
        <p:txBody>
          <a:bodyPr anchorCtr="0" anchor="ctr"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“I feel that there was a delay in allowing all staff to work safely from home when the degree of threat of Covid-19 became apparent.”</a:t>
            </a:r>
            <a:br>
              <a:rPr lang="en" sz="1500">
                <a:solidFill>
                  <a:schemeClr val="dk1"/>
                </a:solidFill>
              </a:rPr>
            </a:b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“Senior Administration did not consider needs of staff's safety amid COVID-19 crisis”</a:t>
            </a:r>
            <a:br>
              <a:rPr lang="en" sz="1500">
                <a:solidFill>
                  <a:schemeClr val="dk1"/>
                </a:solidFill>
              </a:rPr>
            </a:b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t>
            </a:r>
            <a:r>
              <a:rPr lang="en" sz="1500">
                <a:solidFill>
                  <a:schemeClr val="dk1"/>
                </a:solidFill>
              </a:rPr>
              <a:t>There seems to be a lot of scenarios wherein the information coming in is vague or deliberately withheld or the information is relayed to faculty faster when, in practice, it is the staff that are the most affected--on the front lines...”</a:t>
            </a:r>
            <a:endParaRPr sz="1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1311075" y="626875"/>
            <a:ext cx="7017600" cy="36504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100" u="sng"/>
              <a:t>Summary</a:t>
            </a:r>
            <a:endParaRPr sz="4100" u="sng"/>
          </a:p>
          <a:p>
            <a:pPr indent="0" lvl="0" marL="0" rtl="0" algn="ctr">
              <a:spcBef>
                <a:spcPts val="0"/>
              </a:spcBef>
              <a:spcAft>
                <a:spcPts val="0"/>
              </a:spcAft>
              <a:buClr>
                <a:schemeClr val="dk1"/>
              </a:buClr>
              <a:buSzPts val="1100"/>
              <a:buFont typeface="Arial"/>
              <a:buNone/>
            </a:pPr>
            <a:r>
              <a:rPr lang="en" sz="4200"/>
              <a:t>Staff Concerns with Workplace Safety</a:t>
            </a:r>
            <a:endParaRPr sz="4100"/>
          </a:p>
        </p:txBody>
      </p:sp>
      <p:sp>
        <p:nvSpPr>
          <p:cNvPr id="201" name="Google Shape;201;p35"/>
          <p:cNvSpPr txBox="1"/>
          <p:nvPr/>
        </p:nvSpPr>
        <p:spPr>
          <a:xfrm>
            <a:off x="8097200" y="4723500"/>
            <a:ext cx="10467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latin typeface="Open Sans"/>
                <a:ea typeface="Open Sans"/>
                <a:cs typeface="Open Sans"/>
                <a:sym typeface="Open Sans"/>
              </a:rPr>
              <a:t>&lt;a href="https://www.vecteezy.com/free-vector/medical-mask"&gt;Medical Mask Vectors by Vecteezy&lt;/a&gt;</a:t>
            </a:r>
            <a:endParaRPr sz="100">
              <a:latin typeface="Open Sans"/>
              <a:ea typeface="Open Sans"/>
              <a:cs typeface="Open Sans"/>
              <a:sym typeface="Open Sans"/>
            </a:endParaRPr>
          </a:p>
        </p:txBody>
      </p:sp>
      <p:pic>
        <p:nvPicPr>
          <p:cNvPr id="202" name="Google Shape;202;p35"/>
          <p:cNvPicPr preferRelativeResize="0"/>
          <p:nvPr/>
        </p:nvPicPr>
        <p:blipFill>
          <a:blip r:embed="rId3">
            <a:alphaModFix/>
          </a:blip>
          <a:stretch>
            <a:fillRect/>
          </a:stretch>
        </p:blipFill>
        <p:spPr>
          <a:xfrm>
            <a:off x="6567350" y="626875"/>
            <a:ext cx="1761325" cy="1781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610450" y="1529450"/>
            <a:ext cx="7596600" cy="122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Climate for Black Staff</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Recent Headlines</a:t>
            </a:r>
            <a:endParaRPr/>
          </a:p>
        </p:txBody>
      </p:sp>
      <p:pic>
        <p:nvPicPr>
          <p:cNvPr id="213" name="Google Shape;213;p37"/>
          <p:cNvPicPr preferRelativeResize="0"/>
          <p:nvPr/>
        </p:nvPicPr>
        <p:blipFill>
          <a:blip r:embed="rId3">
            <a:alphaModFix/>
          </a:blip>
          <a:stretch>
            <a:fillRect/>
          </a:stretch>
        </p:blipFill>
        <p:spPr>
          <a:xfrm>
            <a:off x="1689123" y="1456198"/>
            <a:ext cx="5765751" cy="264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nvSpPr>
        <p:spPr>
          <a:xfrm>
            <a:off x="82575" y="4737000"/>
            <a:ext cx="605100" cy="226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pen Sans"/>
                <a:ea typeface="Open Sans"/>
                <a:cs typeface="Open Sans"/>
                <a:sym typeface="Open Sans"/>
              </a:rPr>
              <a:t>*n= 5</a:t>
            </a:r>
            <a:endParaRPr sz="900">
              <a:latin typeface="Open Sans"/>
              <a:ea typeface="Open Sans"/>
              <a:cs typeface="Open Sans"/>
              <a:sym typeface="Open Sans"/>
            </a:endParaRPr>
          </a:p>
        </p:txBody>
      </p:sp>
      <p:sp>
        <p:nvSpPr>
          <p:cNvPr id="219" name="Google Shape;219;p38"/>
          <p:cNvSpPr txBox="1"/>
          <p:nvPr/>
        </p:nvSpPr>
        <p:spPr>
          <a:xfrm>
            <a:off x="82575" y="166200"/>
            <a:ext cx="8942100" cy="67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Total: 20.1% dissatisfied/very dissatisfied with outcomes of administrative responses to discrimination/bias</a:t>
            </a:r>
            <a:endParaRPr sz="1800">
              <a:latin typeface="Open Sans"/>
              <a:ea typeface="Open Sans"/>
              <a:cs typeface="Open Sans"/>
              <a:sym typeface="Open Sans"/>
            </a:endParaRPr>
          </a:p>
        </p:txBody>
      </p:sp>
      <p:pic>
        <p:nvPicPr>
          <p:cNvPr id="220" name="Google Shape;220;p38" title="Points scored"/>
          <p:cNvPicPr preferRelativeResize="0"/>
          <p:nvPr/>
        </p:nvPicPr>
        <p:blipFill>
          <a:blip r:embed="rId3">
            <a:alphaModFix/>
          </a:blip>
          <a:stretch>
            <a:fillRect/>
          </a:stretch>
        </p:blipFill>
        <p:spPr>
          <a:xfrm>
            <a:off x="231513" y="1056975"/>
            <a:ext cx="8680974" cy="3465149"/>
          </a:xfrm>
          <a:prstGeom prst="rect">
            <a:avLst/>
          </a:prstGeom>
          <a:noFill/>
          <a:ln>
            <a:noFill/>
          </a:ln>
        </p:spPr>
      </p:pic>
      <p:sp>
        <p:nvSpPr>
          <p:cNvPr id="221" name="Google Shape;221;p38"/>
          <p:cNvSpPr/>
          <p:nvPr/>
        </p:nvSpPr>
        <p:spPr>
          <a:xfrm>
            <a:off x="541350" y="1833975"/>
            <a:ext cx="1075200" cy="226200"/>
          </a:xfrm>
          <a:prstGeom prst="righ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nvSpPr>
        <p:spPr>
          <a:xfrm>
            <a:off x="135775" y="4730450"/>
            <a:ext cx="690300" cy="22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pen Sans"/>
                <a:ea typeface="Open Sans"/>
                <a:cs typeface="Open Sans"/>
                <a:sym typeface="Open Sans"/>
              </a:rPr>
              <a:t>*n= 7</a:t>
            </a:r>
            <a:endParaRPr sz="900">
              <a:latin typeface="Open Sans"/>
              <a:ea typeface="Open Sans"/>
              <a:cs typeface="Open Sans"/>
              <a:sym typeface="Open Sans"/>
            </a:endParaRPr>
          </a:p>
        </p:txBody>
      </p:sp>
      <p:sp>
        <p:nvSpPr>
          <p:cNvPr id="227" name="Google Shape;227;p39"/>
          <p:cNvSpPr txBox="1"/>
          <p:nvPr/>
        </p:nvSpPr>
        <p:spPr>
          <a:xfrm>
            <a:off x="76263" y="174650"/>
            <a:ext cx="8981100" cy="698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Open Sans"/>
                <a:ea typeface="Open Sans"/>
                <a:cs typeface="Open Sans"/>
                <a:sym typeface="Open Sans"/>
              </a:rPr>
              <a:t>Total:</a:t>
            </a:r>
            <a:r>
              <a:rPr lang="en" sz="1700">
                <a:latin typeface="Open Sans"/>
                <a:ea typeface="Open Sans"/>
                <a:cs typeface="Open Sans"/>
                <a:sym typeface="Open Sans"/>
              </a:rPr>
              <a:t> </a:t>
            </a:r>
            <a:r>
              <a:rPr lang="en" sz="1700">
                <a:latin typeface="Open Sans"/>
                <a:ea typeface="Open Sans"/>
                <a:cs typeface="Open Sans"/>
                <a:sym typeface="Open Sans"/>
              </a:rPr>
              <a:t>38.6</a:t>
            </a:r>
            <a:r>
              <a:rPr lang="en" sz="1700">
                <a:latin typeface="Open Sans"/>
                <a:ea typeface="Open Sans"/>
                <a:cs typeface="Open Sans"/>
                <a:sym typeface="Open Sans"/>
              </a:rPr>
              <a:t>% strongly agree/agree, “I feel I have to work harder than my colleagues to be perceived as a competent administrator/staff member.”</a:t>
            </a:r>
            <a:endParaRPr sz="1700">
              <a:latin typeface="Open Sans"/>
              <a:ea typeface="Open Sans"/>
              <a:cs typeface="Open Sans"/>
              <a:sym typeface="Open Sans"/>
            </a:endParaRPr>
          </a:p>
        </p:txBody>
      </p:sp>
      <p:pic>
        <p:nvPicPr>
          <p:cNvPr id="228" name="Google Shape;228;p39" title="Chart"/>
          <p:cNvPicPr preferRelativeResize="0"/>
          <p:nvPr/>
        </p:nvPicPr>
        <p:blipFill>
          <a:blip r:embed="rId3">
            <a:alphaModFix/>
          </a:blip>
          <a:stretch>
            <a:fillRect/>
          </a:stretch>
        </p:blipFill>
        <p:spPr>
          <a:xfrm>
            <a:off x="152400" y="1025450"/>
            <a:ext cx="8828832" cy="3552600"/>
          </a:xfrm>
          <a:prstGeom prst="rect">
            <a:avLst/>
          </a:prstGeom>
          <a:noFill/>
          <a:ln>
            <a:noFill/>
          </a:ln>
        </p:spPr>
      </p:pic>
      <p:sp>
        <p:nvSpPr>
          <p:cNvPr id="229" name="Google Shape;229;p39"/>
          <p:cNvSpPr/>
          <p:nvPr/>
        </p:nvSpPr>
        <p:spPr>
          <a:xfrm>
            <a:off x="502625" y="2011225"/>
            <a:ext cx="1075200" cy="226200"/>
          </a:xfrm>
          <a:prstGeom prst="righ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nvSpPr>
        <p:spPr>
          <a:xfrm>
            <a:off x="135800" y="4707800"/>
            <a:ext cx="554400" cy="226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pen Sans"/>
                <a:ea typeface="Open Sans"/>
                <a:cs typeface="Open Sans"/>
                <a:sym typeface="Open Sans"/>
              </a:rPr>
              <a:t>*n= 6</a:t>
            </a:r>
            <a:endParaRPr sz="900">
              <a:latin typeface="Open Sans"/>
              <a:ea typeface="Open Sans"/>
              <a:cs typeface="Open Sans"/>
              <a:sym typeface="Open Sans"/>
            </a:endParaRPr>
          </a:p>
        </p:txBody>
      </p:sp>
      <p:sp>
        <p:nvSpPr>
          <p:cNvPr id="235" name="Google Shape;235;p40"/>
          <p:cNvSpPr txBox="1"/>
          <p:nvPr/>
        </p:nvSpPr>
        <p:spPr>
          <a:xfrm>
            <a:off x="201150" y="103850"/>
            <a:ext cx="8741700" cy="663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50">
                <a:latin typeface="Open Sans"/>
                <a:ea typeface="Open Sans"/>
                <a:cs typeface="Open Sans"/>
                <a:sym typeface="Open Sans"/>
              </a:rPr>
              <a:t>Total</a:t>
            </a:r>
            <a:r>
              <a:rPr lang="en" sz="1750">
                <a:latin typeface="Open Sans"/>
                <a:ea typeface="Open Sans"/>
                <a:cs typeface="Open Sans"/>
                <a:sym typeface="Open Sans"/>
              </a:rPr>
              <a:t>: </a:t>
            </a:r>
            <a:r>
              <a:rPr lang="en" sz="1750">
                <a:latin typeface="Open Sans"/>
                <a:ea typeface="Open Sans"/>
                <a:cs typeface="Open Sans"/>
                <a:sym typeface="Open Sans"/>
              </a:rPr>
              <a:t>60.7</a:t>
            </a:r>
            <a:r>
              <a:rPr lang="en" sz="1750">
                <a:latin typeface="Open Sans"/>
                <a:ea typeface="Open Sans"/>
                <a:cs typeface="Open Sans"/>
                <a:sym typeface="Open Sans"/>
              </a:rPr>
              <a:t>% strongly agree/agree, “This institution has effective hiring practices &amp; policies that increase staff diversity.”</a:t>
            </a:r>
            <a:endParaRPr sz="1750">
              <a:latin typeface="Open Sans"/>
              <a:ea typeface="Open Sans"/>
              <a:cs typeface="Open Sans"/>
              <a:sym typeface="Open Sans"/>
            </a:endParaRPr>
          </a:p>
        </p:txBody>
      </p:sp>
      <p:pic>
        <p:nvPicPr>
          <p:cNvPr id="236" name="Google Shape;236;p40" title="Points scored"/>
          <p:cNvPicPr preferRelativeResize="0"/>
          <p:nvPr/>
        </p:nvPicPr>
        <p:blipFill>
          <a:blip r:embed="rId3">
            <a:alphaModFix/>
          </a:blip>
          <a:stretch>
            <a:fillRect/>
          </a:stretch>
        </p:blipFill>
        <p:spPr>
          <a:xfrm>
            <a:off x="507211" y="1018200"/>
            <a:ext cx="8318328" cy="3438242"/>
          </a:xfrm>
          <a:prstGeom prst="rect">
            <a:avLst/>
          </a:prstGeom>
          <a:noFill/>
          <a:ln>
            <a:noFill/>
          </a:ln>
        </p:spPr>
      </p:pic>
      <p:sp>
        <p:nvSpPr>
          <p:cNvPr id="237" name="Google Shape;237;p40"/>
          <p:cNvSpPr/>
          <p:nvPr/>
        </p:nvSpPr>
        <p:spPr>
          <a:xfrm>
            <a:off x="800900" y="3804075"/>
            <a:ext cx="1075200" cy="226200"/>
          </a:xfrm>
          <a:prstGeom prst="righ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sp>
        <p:nvSpPr>
          <p:cNvPr id="242" name="Google Shape;242;p41"/>
          <p:cNvSpPr txBox="1"/>
          <p:nvPr>
            <p:ph type="title"/>
          </p:nvPr>
        </p:nvSpPr>
        <p:spPr>
          <a:xfrm>
            <a:off x="173600" y="681525"/>
            <a:ext cx="4492800" cy="231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solidFill>
                  <a:schemeClr val="dk1"/>
                </a:solidFill>
              </a:rPr>
              <a:t>Open-Ended Responses</a:t>
            </a:r>
            <a:endParaRPr sz="4100">
              <a:solidFill>
                <a:schemeClr val="dk1"/>
              </a:solidFill>
            </a:endParaRPr>
          </a:p>
        </p:txBody>
      </p:sp>
      <p:sp>
        <p:nvSpPr>
          <p:cNvPr id="243" name="Google Shape;243;p41"/>
          <p:cNvSpPr txBox="1"/>
          <p:nvPr>
            <p:ph idx="2" type="body"/>
          </p:nvPr>
        </p:nvSpPr>
        <p:spPr>
          <a:xfrm>
            <a:off x="4572025" y="-75"/>
            <a:ext cx="4572000" cy="5143500"/>
          </a:xfrm>
          <a:prstGeom prst="rect">
            <a:avLst/>
          </a:prstGeom>
          <a:solidFill>
            <a:srgbClr val="F1ECFF"/>
          </a:solidFill>
        </p:spPr>
        <p:txBody>
          <a:bodyPr anchorCtr="0" anchor="ctr"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a:t>
            </a:r>
            <a:r>
              <a:rPr lang="en" sz="1500">
                <a:solidFill>
                  <a:schemeClr val="dk1"/>
                </a:solidFill>
              </a:rPr>
              <a:t>We don't retain black staff &amp; administrators.</a:t>
            </a:r>
            <a:r>
              <a:rPr lang="en" sz="1500">
                <a:solidFill>
                  <a:schemeClr val="dk1"/>
                </a:solidFill>
              </a:rPr>
              <a:t>”</a:t>
            </a:r>
            <a:br>
              <a:rPr lang="en" sz="1500">
                <a:solidFill>
                  <a:schemeClr val="dk1"/>
                </a:solidFill>
              </a:rPr>
            </a:b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t>
            </a:r>
            <a:r>
              <a:rPr lang="en" sz="1500">
                <a:solidFill>
                  <a:schemeClr val="dk1"/>
                </a:solidFill>
              </a:rPr>
              <a:t>On more than one occasion, I have witnessed qualified African American women passed over for promotions.</a:t>
            </a:r>
            <a:r>
              <a:rPr lang="en" sz="1500">
                <a:solidFill>
                  <a:schemeClr val="dk1"/>
                </a:solidFill>
              </a:rPr>
              <a:t>”</a:t>
            </a:r>
            <a:br>
              <a:rPr lang="en" sz="1500">
                <a:solidFill>
                  <a:schemeClr val="dk1"/>
                </a:solidFill>
              </a:rPr>
            </a:b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“Having been on this campus for 35 years, the racial and ethnic diversity for the African American staff, faculty and student has not improved.”</a:t>
            </a:r>
            <a:br>
              <a:rPr lang="en" sz="1500">
                <a:solidFill>
                  <a:schemeClr val="dk1"/>
                </a:solidFill>
              </a:rPr>
            </a:br>
            <a:endParaRPr sz="1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07400" y="1190700"/>
            <a:ext cx="35817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solidFill>
                  <a:schemeClr val="dk1"/>
                </a:solidFill>
              </a:rPr>
              <a:t>Why collect data from staff?</a:t>
            </a:r>
            <a:endParaRPr sz="4300">
              <a:solidFill>
                <a:schemeClr val="dk1"/>
              </a:solidFill>
            </a:endParaRPr>
          </a:p>
        </p:txBody>
      </p:sp>
      <p:sp>
        <p:nvSpPr>
          <p:cNvPr id="75" name="Google Shape;75;p15"/>
          <p:cNvSpPr txBox="1"/>
          <p:nvPr>
            <p:ph idx="2" type="body"/>
          </p:nvPr>
        </p:nvSpPr>
        <p:spPr>
          <a:xfrm>
            <a:off x="4572000" y="-150"/>
            <a:ext cx="4572000" cy="5143500"/>
          </a:xfrm>
          <a:prstGeom prst="rect">
            <a:avLst/>
          </a:prstGeom>
          <a:solidFill>
            <a:srgbClr val="F1ECFF"/>
          </a:solidFill>
        </p:spPr>
        <p:txBody>
          <a:bodyPr anchorCtr="0" anchor="ctr"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Key campus stakeholders </a:t>
            </a:r>
            <a:r>
              <a:rPr lang="en" sz="1000">
                <a:solidFill>
                  <a:schemeClr val="dk1"/>
                </a:solidFill>
              </a:rPr>
              <a:t>(Alves et al, 2010)</a:t>
            </a:r>
            <a:br>
              <a:rPr lang="en" sz="1000">
                <a:solidFill>
                  <a:schemeClr val="dk1"/>
                </a:solidFill>
              </a:rPr>
            </a:br>
            <a:endParaRPr sz="10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Unique perspective that contributes to a more well-rounded understanding of campus matters</a:t>
            </a:r>
            <a:r>
              <a:rPr lang="en" sz="1000">
                <a:solidFill>
                  <a:schemeClr val="dk1"/>
                </a:solidFill>
              </a:rPr>
              <a:t> (Mayhew et al, 2006)</a:t>
            </a:r>
            <a:br>
              <a:rPr lang="en"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Challenges of shared governance </a:t>
            </a:r>
            <a:r>
              <a:rPr lang="en" sz="1000">
                <a:solidFill>
                  <a:schemeClr val="dk1"/>
                </a:solidFill>
              </a:rPr>
              <a:t>(Nadler et al, 2010)</a:t>
            </a:r>
            <a:br>
              <a:rPr lang="en"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Ethical considerations</a:t>
            </a:r>
            <a:endParaRPr sz="17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216425" y="908500"/>
            <a:ext cx="4197000" cy="30636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300" u="sng"/>
              <a:t>Summary</a:t>
            </a:r>
            <a:endParaRPr sz="4300" u="sng"/>
          </a:p>
          <a:p>
            <a:pPr indent="0" lvl="0" marL="0" rtl="0" algn="l">
              <a:spcBef>
                <a:spcPts val="0"/>
              </a:spcBef>
              <a:spcAft>
                <a:spcPts val="0"/>
              </a:spcAft>
              <a:buNone/>
            </a:pPr>
            <a:r>
              <a:rPr lang="en" sz="4300"/>
              <a:t>Climate for Black Staff</a:t>
            </a:r>
            <a:endParaRPr sz="4300"/>
          </a:p>
        </p:txBody>
      </p:sp>
      <p:sp>
        <p:nvSpPr>
          <p:cNvPr id="249" name="Google Shape;249;p42"/>
          <p:cNvSpPr txBox="1"/>
          <p:nvPr/>
        </p:nvSpPr>
        <p:spPr>
          <a:xfrm>
            <a:off x="8084450" y="4672425"/>
            <a:ext cx="942900" cy="1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latin typeface="Open Sans"/>
                <a:ea typeface="Open Sans"/>
                <a:cs typeface="Open Sans"/>
                <a:sym typeface="Open Sans"/>
              </a:rPr>
              <a:t>&lt;a href="https://www.vecteezy.com/free-vector/human"&gt;Human Vectors by Vecteezy&lt;/a&gt;</a:t>
            </a:r>
            <a:endParaRPr sz="100">
              <a:latin typeface="Open Sans"/>
              <a:ea typeface="Open Sans"/>
              <a:cs typeface="Open Sans"/>
              <a:sym typeface="Open Sans"/>
            </a:endParaRPr>
          </a:p>
        </p:txBody>
      </p:sp>
      <p:pic>
        <p:nvPicPr>
          <p:cNvPr id="250" name="Google Shape;250;p42"/>
          <p:cNvPicPr preferRelativeResize="0"/>
          <p:nvPr/>
        </p:nvPicPr>
        <p:blipFill>
          <a:blip r:embed="rId3">
            <a:alphaModFix/>
          </a:blip>
          <a:stretch>
            <a:fillRect/>
          </a:stretch>
        </p:blipFill>
        <p:spPr>
          <a:xfrm>
            <a:off x="4571988" y="445225"/>
            <a:ext cx="1996975" cy="2304775"/>
          </a:xfrm>
          <a:prstGeom prst="rect">
            <a:avLst/>
          </a:prstGeom>
          <a:noFill/>
          <a:ln>
            <a:noFill/>
          </a:ln>
        </p:spPr>
      </p:pic>
      <p:pic>
        <p:nvPicPr>
          <p:cNvPr id="251" name="Google Shape;251;p42"/>
          <p:cNvPicPr preferRelativeResize="0"/>
          <p:nvPr/>
        </p:nvPicPr>
        <p:blipFill>
          <a:blip r:embed="rId4">
            <a:alphaModFix/>
          </a:blip>
          <a:stretch>
            <a:fillRect/>
          </a:stretch>
        </p:blipFill>
        <p:spPr>
          <a:xfrm>
            <a:off x="7046950" y="254650"/>
            <a:ext cx="1816100" cy="2113025"/>
          </a:xfrm>
          <a:prstGeom prst="rect">
            <a:avLst/>
          </a:prstGeom>
          <a:noFill/>
          <a:ln>
            <a:noFill/>
          </a:ln>
        </p:spPr>
      </p:pic>
      <p:pic>
        <p:nvPicPr>
          <p:cNvPr id="252" name="Google Shape;252;p42"/>
          <p:cNvPicPr preferRelativeResize="0"/>
          <p:nvPr/>
        </p:nvPicPr>
        <p:blipFill>
          <a:blip r:embed="rId5">
            <a:alphaModFix/>
          </a:blip>
          <a:stretch>
            <a:fillRect/>
          </a:stretch>
        </p:blipFill>
        <p:spPr>
          <a:xfrm>
            <a:off x="5959450" y="2068463"/>
            <a:ext cx="1851400" cy="2164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Ethical Considerations: Connection to Conference Theme</a:t>
            </a:r>
            <a:endParaRPr sz="3800"/>
          </a:p>
        </p:txBody>
      </p:sp>
      <p:sp>
        <p:nvSpPr>
          <p:cNvPr id="258" name="Google Shape;258;p43"/>
          <p:cNvSpPr txBox="1"/>
          <p:nvPr>
            <p:ph idx="1" type="body"/>
          </p:nvPr>
        </p:nvSpPr>
        <p:spPr>
          <a:xfrm>
            <a:off x="5381775" y="1779600"/>
            <a:ext cx="2437800" cy="977100"/>
          </a:xfrm>
          <a:prstGeom prst="rect">
            <a:avLst/>
          </a:prstGeom>
          <a:solidFill>
            <a:srgbClr val="FFFFFF"/>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333333"/>
                </a:solidFill>
              </a:rPr>
              <a:t>What are the consequences of implementing policies that affect staff without first consulting them?</a:t>
            </a:r>
            <a:endParaRPr sz="1200">
              <a:solidFill>
                <a:srgbClr val="333333"/>
              </a:solidFill>
            </a:endParaRPr>
          </a:p>
        </p:txBody>
      </p:sp>
      <p:pic>
        <p:nvPicPr>
          <p:cNvPr id="259" name="Google Shape;259;p43"/>
          <p:cNvPicPr preferRelativeResize="0"/>
          <p:nvPr/>
        </p:nvPicPr>
        <p:blipFill>
          <a:blip r:embed="rId3">
            <a:alphaModFix/>
          </a:blip>
          <a:stretch>
            <a:fillRect/>
          </a:stretch>
        </p:blipFill>
        <p:spPr>
          <a:xfrm>
            <a:off x="152400" y="1299625"/>
            <a:ext cx="4928175" cy="3144175"/>
          </a:xfrm>
          <a:prstGeom prst="rect">
            <a:avLst/>
          </a:prstGeom>
          <a:noFill/>
          <a:ln cap="flat" cmpd="sng" w="9525">
            <a:solidFill>
              <a:schemeClr val="dk2"/>
            </a:solidFill>
            <a:prstDash val="solid"/>
            <a:round/>
            <a:headEnd len="sm" w="sm" type="none"/>
            <a:tailEnd len="sm" w="sm" type="none"/>
          </a:ln>
        </p:spPr>
      </p:pic>
      <p:sp>
        <p:nvSpPr>
          <p:cNvPr id="260" name="Google Shape;260;p43"/>
          <p:cNvSpPr/>
          <p:nvPr/>
        </p:nvSpPr>
        <p:spPr>
          <a:xfrm>
            <a:off x="4222825" y="2215775"/>
            <a:ext cx="994200" cy="294600"/>
          </a:xfrm>
          <a:prstGeom prst="lef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3"/>
          <p:cNvSpPr/>
          <p:nvPr/>
        </p:nvSpPr>
        <p:spPr>
          <a:xfrm>
            <a:off x="4878525" y="2987400"/>
            <a:ext cx="994200" cy="294600"/>
          </a:xfrm>
          <a:prstGeom prst="lef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3"/>
          <p:cNvSpPr txBox="1"/>
          <p:nvPr>
            <p:ph idx="1" type="body"/>
          </p:nvPr>
        </p:nvSpPr>
        <p:spPr>
          <a:xfrm>
            <a:off x="5983375" y="2987400"/>
            <a:ext cx="2577300" cy="977100"/>
          </a:xfrm>
          <a:prstGeom prst="rect">
            <a:avLst/>
          </a:prstGeom>
          <a:solidFill>
            <a:srgbClr val="FFFFFF"/>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200"/>
              <a:t>What might institutional researchers miss by omitting staff data from decision support?</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1153725" y="573175"/>
            <a:ext cx="7210800" cy="3704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u="sng"/>
              <a:t>Prompt</a:t>
            </a:r>
            <a:r>
              <a:rPr lang="en" sz="4000"/>
              <a:t> </a:t>
            </a:r>
            <a:endParaRPr sz="4000"/>
          </a:p>
          <a:p>
            <a:pPr indent="0" lvl="0" marL="0" rtl="0" algn="l">
              <a:spcBef>
                <a:spcPts val="0"/>
              </a:spcBef>
              <a:spcAft>
                <a:spcPts val="0"/>
              </a:spcAft>
              <a:buNone/>
            </a:pPr>
            <a:r>
              <a:rPr lang="en" sz="4000"/>
              <a:t>What are endeavors on your own campus where staff data would enhance decision support?</a:t>
            </a:r>
            <a:endParaRPr sz="4000"/>
          </a:p>
        </p:txBody>
      </p:sp>
      <p:sp>
        <p:nvSpPr>
          <p:cNvPr id="268" name="Google Shape;268;p44"/>
          <p:cNvSpPr txBox="1"/>
          <p:nvPr/>
        </p:nvSpPr>
        <p:spPr>
          <a:xfrm>
            <a:off x="8135375" y="4685200"/>
            <a:ext cx="10086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latin typeface="Open Sans"/>
                <a:ea typeface="Open Sans"/>
                <a:cs typeface="Open Sans"/>
                <a:sym typeface="Open Sans"/>
              </a:rPr>
              <a:t>&lt;a href="https://www.vecteezy.com/free-vector/survey"&gt;Survey Vectors by Vecteezy&lt;/a&gt;</a:t>
            </a:r>
            <a:endParaRPr sz="100">
              <a:latin typeface="Open Sans"/>
              <a:ea typeface="Open Sans"/>
              <a:cs typeface="Open Sans"/>
              <a:sym typeface="Open Sans"/>
            </a:endParaRPr>
          </a:p>
        </p:txBody>
      </p:sp>
      <p:pic>
        <p:nvPicPr>
          <p:cNvPr id="269" name="Google Shape;269;p44"/>
          <p:cNvPicPr preferRelativeResize="0"/>
          <p:nvPr/>
        </p:nvPicPr>
        <p:blipFill>
          <a:blip r:embed="rId3">
            <a:alphaModFix/>
          </a:blip>
          <a:stretch>
            <a:fillRect/>
          </a:stretch>
        </p:blipFill>
        <p:spPr>
          <a:xfrm>
            <a:off x="7116876" y="641350"/>
            <a:ext cx="1118275" cy="1162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Challenges of Collecting Staff Data</a:t>
            </a:r>
            <a:endParaRPr/>
          </a:p>
        </p:txBody>
      </p:sp>
      <p:sp>
        <p:nvSpPr>
          <p:cNvPr id="275" name="Google Shape;275;p4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Capacity</a:t>
            </a:r>
            <a:br>
              <a:rPr lang="en"/>
            </a:br>
            <a:endParaRPr/>
          </a:p>
          <a:p>
            <a:pPr indent="-342900" lvl="0" marL="457200" rtl="0" algn="l">
              <a:spcBef>
                <a:spcPts val="0"/>
              </a:spcBef>
              <a:spcAft>
                <a:spcPts val="0"/>
              </a:spcAft>
              <a:buSzPts val="1800"/>
              <a:buChar char="❖"/>
            </a:pPr>
            <a:r>
              <a:rPr lang="en"/>
              <a:t>Institutional Support</a:t>
            </a:r>
            <a:br>
              <a:rPr lang="en"/>
            </a:br>
            <a:endParaRPr/>
          </a:p>
          <a:p>
            <a:pPr indent="-342900" lvl="0" marL="457200" rtl="0" algn="l">
              <a:spcBef>
                <a:spcPts val="0"/>
              </a:spcBef>
              <a:spcAft>
                <a:spcPts val="0"/>
              </a:spcAft>
              <a:buSzPts val="1800"/>
              <a:buChar char="❖"/>
            </a:pPr>
            <a:r>
              <a:rPr lang="en"/>
              <a:t>Climate surveys as, “...the solution to a “problem” with diversity instead of the catalyst for change” </a:t>
            </a:r>
            <a:r>
              <a:rPr lang="en" sz="1000"/>
              <a:t>(Hurtado et al, 2008)</a:t>
            </a:r>
            <a:br>
              <a:rPr lang="en"/>
            </a:br>
            <a:endParaRPr/>
          </a:p>
          <a:p>
            <a:pPr indent="-342900" lvl="0" marL="457200" rtl="0" algn="l">
              <a:spcBef>
                <a:spcPts val="0"/>
              </a:spcBef>
              <a:spcAft>
                <a:spcPts val="0"/>
              </a:spcAft>
              <a:buSzPts val="1800"/>
              <a:buChar char="❖"/>
            </a:pPr>
            <a:r>
              <a:rPr lang="en"/>
              <a:t>Building trust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5858475" y="240250"/>
            <a:ext cx="3120300" cy="41106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500"/>
              <a:t>Conclusion</a:t>
            </a:r>
            <a:endParaRPr sz="5500"/>
          </a:p>
          <a:p>
            <a:pPr indent="0" lvl="0" marL="0" rtl="0" algn="l">
              <a:spcBef>
                <a:spcPts val="0"/>
              </a:spcBef>
              <a:spcAft>
                <a:spcPts val="0"/>
              </a:spcAft>
              <a:buNone/>
            </a:pPr>
            <a:r>
              <a:t/>
            </a:r>
            <a:endParaRPr/>
          </a:p>
        </p:txBody>
      </p:sp>
      <p:pic>
        <p:nvPicPr>
          <p:cNvPr id="281" name="Google Shape;281;p46"/>
          <p:cNvPicPr preferRelativeResize="0"/>
          <p:nvPr/>
        </p:nvPicPr>
        <p:blipFill>
          <a:blip r:embed="rId3">
            <a:alphaModFix/>
          </a:blip>
          <a:stretch>
            <a:fillRect/>
          </a:stretch>
        </p:blipFill>
        <p:spPr>
          <a:xfrm>
            <a:off x="157100" y="240550"/>
            <a:ext cx="5573327" cy="4110600"/>
          </a:xfrm>
          <a:prstGeom prst="rect">
            <a:avLst/>
          </a:prstGeom>
          <a:noFill/>
          <a:ln cap="flat" cmpd="sng" w="9525">
            <a:solidFill>
              <a:schemeClr val="dk1"/>
            </a:solidFill>
            <a:prstDash val="solid"/>
            <a:round/>
            <a:headEnd len="sm" w="sm" type="none"/>
            <a:tailEnd len="sm" w="sm" type="none"/>
          </a:ln>
        </p:spPr>
      </p:pic>
      <p:sp>
        <p:nvSpPr>
          <p:cNvPr id="282" name="Google Shape;282;p46"/>
          <p:cNvSpPr txBox="1"/>
          <p:nvPr/>
        </p:nvSpPr>
        <p:spPr>
          <a:xfrm>
            <a:off x="157100" y="4405075"/>
            <a:ext cx="17316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latin typeface="Open Sans"/>
                <a:ea typeface="Open Sans"/>
                <a:cs typeface="Open Sans"/>
                <a:sym typeface="Open Sans"/>
              </a:rPr>
              <a:t>&lt;a href="https://www.vecteezy.com/free-vector/education"&gt;Education Vectors by Vecteezy&lt;/a&gt;</a:t>
            </a:r>
            <a:endParaRPr sz="100">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ph type="title"/>
          </p:nvPr>
        </p:nvSpPr>
        <p:spPr>
          <a:xfrm>
            <a:off x="2555375" y="442950"/>
            <a:ext cx="4007700" cy="274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4300">
                <a:solidFill>
                  <a:schemeClr val="dk1"/>
                </a:solidFill>
                <a:latin typeface="Source Code Pro"/>
                <a:ea typeface="Source Code Pro"/>
                <a:cs typeface="Source Code Pro"/>
                <a:sym typeface="Source Code Pro"/>
              </a:rPr>
              <a:t>Q&amp;A</a:t>
            </a:r>
            <a:endParaRPr sz="14300">
              <a:solidFill>
                <a:schemeClr val="dk1"/>
              </a:solidFill>
              <a:latin typeface="Source Code Pro"/>
              <a:ea typeface="Source Code Pro"/>
              <a:cs typeface="Source Code Pro"/>
              <a:sym typeface="Source Code Pro"/>
            </a:endParaRPr>
          </a:p>
          <a:p>
            <a:pPr indent="0" lvl="0" marL="0" rtl="0" algn="ctr">
              <a:spcBef>
                <a:spcPts val="0"/>
              </a:spcBef>
              <a:spcAft>
                <a:spcPts val="0"/>
              </a:spcAft>
              <a:buNone/>
            </a:pPr>
            <a:r>
              <a:rPr lang="en" sz="1800">
                <a:solidFill>
                  <a:schemeClr val="dk1"/>
                </a:solidFill>
                <a:latin typeface="Calibri"/>
                <a:ea typeface="Calibri"/>
                <a:cs typeface="Calibri"/>
                <a:sym typeface="Calibri"/>
              </a:rPr>
              <a:t>Presenter contact: </a:t>
            </a:r>
            <a:r>
              <a:rPr lang="en" sz="1800">
                <a:solidFill>
                  <a:schemeClr val="dk1"/>
                </a:solidFill>
                <a:uFill>
                  <a:noFill/>
                </a:uFill>
                <a:latin typeface="Calibri"/>
                <a:ea typeface="Calibri"/>
                <a:cs typeface="Calibri"/>
                <a:sym typeface="Calibri"/>
                <a:hlinkClick r:id="rId3">
                  <a:extLst>
                    <a:ext uri="{A12FA001-AC4F-418D-AE19-62706E023703}">
                      <ahyp:hlinkClr val="tx"/>
                    </a:ext>
                  </a:extLst>
                </a:hlinkClick>
              </a:rPr>
              <a:t>vecouch@ucla.edu</a:t>
            </a:r>
            <a:endParaRPr sz="1800">
              <a:solidFill>
                <a:schemeClr val="dk1"/>
              </a:solidFill>
              <a:latin typeface="Calibri"/>
              <a:ea typeface="Calibri"/>
              <a:cs typeface="Calibri"/>
              <a:sym typeface="Calibri"/>
            </a:endParaRPr>
          </a:p>
          <a:p>
            <a:pPr indent="0" lvl="0" marL="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47"/>
          <p:cNvSpPr txBox="1"/>
          <p:nvPr>
            <p:ph idx="1" type="body"/>
          </p:nvPr>
        </p:nvSpPr>
        <p:spPr>
          <a:xfrm>
            <a:off x="1487650" y="3329300"/>
            <a:ext cx="6441900" cy="10395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t>Please use the WHOVA Mobile App to rate this session. CAIR uses the session evaluations to determine the winners of the Best New Presenter, and Best Presenter awards each year.</a:t>
            </a:r>
            <a:endParaRPr sz="1700"/>
          </a:p>
          <a:p>
            <a:pPr indent="0" lvl="0" marL="0" rtl="0" algn="ctr">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Ethical Considerations: Connection to Conference Theme</a:t>
            </a:r>
            <a:endParaRPr sz="3800"/>
          </a:p>
        </p:txBody>
      </p:sp>
      <p:sp>
        <p:nvSpPr>
          <p:cNvPr id="81" name="Google Shape;81;p16"/>
          <p:cNvSpPr txBox="1"/>
          <p:nvPr>
            <p:ph idx="1" type="body"/>
          </p:nvPr>
        </p:nvSpPr>
        <p:spPr>
          <a:xfrm>
            <a:off x="5381775" y="1779600"/>
            <a:ext cx="2437800" cy="977100"/>
          </a:xfrm>
          <a:prstGeom prst="rect">
            <a:avLst/>
          </a:prstGeom>
          <a:solidFill>
            <a:srgbClr val="FFFFFF"/>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333333"/>
                </a:solidFill>
              </a:rPr>
              <a:t>What are the consequences of implementing policies that affect staff without first consulting them?</a:t>
            </a:r>
            <a:endParaRPr sz="1200">
              <a:solidFill>
                <a:srgbClr val="333333"/>
              </a:solidFill>
            </a:endParaRPr>
          </a:p>
        </p:txBody>
      </p:sp>
      <p:pic>
        <p:nvPicPr>
          <p:cNvPr id="82" name="Google Shape;82;p16"/>
          <p:cNvPicPr preferRelativeResize="0"/>
          <p:nvPr/>
        </p:nvPicPr>
        <p:blipFill>
          <a:blip r:embed="rId3">
            <a:alphaModFix/>
          </a:blip>
          <a:stretch>
            <a:fillRect/>
          </a:stretch>
        </p:blipFill>
        <p:spPr>
          <a:xfrm>
            <a:off x="152400" y="1299625"/>
            <a:ext cx="4928175" cy="3144175"/>
          </a:xfrm>
          <a:prstGeom prst="rect">
            <a:avLst/>
          </a:prstGeom>
          <a:noFill/>
          <a:ln cap="flat" cmpd="sng" w="9525">
            <a:solidFill>
              <a:schemeClr val="dk2"/>
            </a:solidFill>
            <a:prstDash val="solid"/>
            <a:round/>
            <a:headEnd len="sm" w="sm" type="none"/>
            <a:tailEnd len="sm" w="sm" type="none"/>
          </a:ln>
        </p:spPr>
      </p:pic>
      <p:sp>
        <p:nvSpPr>
          <p:cNvPr id="83" name="Google Shape;83;p16"/>
          <p:cNvSpPr txBox="1"/>
          <p:nvPr>
            <p:ph idx="1" type="body"/>
          </p:nvPr>
        </p:nvSpPr>
        <p:spPr>
          <a:xfrm>
            <a:off x="5983375" y="2987400"/>
            <a:ext cx="2577300" cy="977100"/>
          </a:xfrm>
          <a:prstGeom prst="rect">
            <a:avLst/>
          </a:prstGeom>
          <a:solidFill>
            <a:srgbClr val="FFFFFF"/>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200"/>
              <a:t>What might institutional researchers miss by omitting staff data from decision support?</a:t>
            </a:r>
            <a:endParaRPr sz="1200"/>
          </a:p>
        </p:txBody>
      </p:sp>
      <p:sp>
        <p:nvSpPr>
          <p:cNvPr id="84" name="Google Shape;84;p16"/>
          <p:cNvSpPr/>
          <p:nvPr/>
        </p:nvSpPr>
        <p:spPr>
          <a:xfrm>
            <a:off x="4222825" y="2215775"/>
            <a:ext cx="994200" cy="294600"/>
          </a:xfrm>
          <a:prstGeom prst="lef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4878525" y="2987400"/>
            <a:ext cx="994200" cy="294600"/>
          </a:xfrm>
          <a:prstGeom prst="leftArrow">
            <a:avLst>
              <a:gd fmla="val 50000" name="adj1"/>
              <a:gd fmla="val 50000" name="adj2"/>
            </a:avLst>
          </a:prstGeom>
          <a:solidFill>
            <a:srgbClr val="99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1471950" y="463100"/>
            <a:ext cx="6200100" cy="3743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600" u="sng"/>
              <a:t>Prompt</a:t>
            </a:r>
            <a:r>
              <a:rPr lang="en" sz="4600" u="sng">
                <a:highlight>
                  <a:schemeClr val="accent6"/>
                </a:highlight>
              </a:rPr>
              <a:t> </a:t>
            </a:r>
            <a:endParaRPr sz="4600" u="sng">
              <a:highlight>
                <a:schemeClr val="accent6"/>
              </a:highlight>
            </a:endParaRPr>
          </a:p>
          <a:p>
            <a:pPr indent="0" lvl="0" marL="0" rtl="0" algn="l">
              <a:spcBef>
                <a:spcPts val="0"/>
              </a:spcBef>
              <a:spcAft>
                <a:spcPts val="0"/>
              </a:spcAft>
              <a:buNone/>
            </a:pPr>
            <a:r>
              <a:rPr lang="en" sz="4400"/>
              <a:t>How has your campus used staff data in the past?</a:t>
            </a:r>
            <a:endParaRPr sz="4400"/>
          </a:p>
        </p:txBody>
      </p:sp>
      <p:pic>
        <p:nvPicPr>
          <p:cNvPr id="91" name="Google Shape;91;p17"/>
          <p:cNvPicPr preferRelativeResize="0"/>
          <p:nvPr/>
        </p:nvPicPr>
        <p:blipFill>
          <a:blip r:embed="rId3">
            <a:alphaModFix/>
          </a:blip>
          <a:stretch>
            <a:fillRect/>
          </a:stretch>
        </p:blipFill>
        <p:spPr>
          <a:xfrm>
            <a:off x="6242301" y="717725"/>
            <a:ext cx="1118275" cy="1162150"/>
          </a:xfrm>
          <a:prstGeom prst="rect">
            <a:avLst/>
          </a:prstGeom>
          <a:noFill/>
          <a:ln>
            <a:noFill/>
          </a:ln>
        </p:spPr>
      </p:pic>
      <p:sp>
        <p:nvSpPr>
          <p:cNvPr id="92" name="Google Shape;92;p17"/>
          <p:cNvSpPr txBox="1"/>
          <p:nvPr/>
        </p:nvSpPr>
        <p:spPr>
          <a:xfrm>
            <a:off x="7766175" y="4685200"/>
            <a:ext cx="13779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latin typeface="Open Sans"/>
                <a:ea typeface="Open Sans"/>
                <a:cs typeface="Open Sans"/>
                <a:sym typeface="Open Sans"/>
              </a:rPr>
              <a:t>&lt;a href="https://www.vecteezy.com/free-vector/survey"&gt;Survey Vectors by Vecteezy&lt;/a&gt;</a:t>
            </a:r>
            <a:endParaRPr sz="1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HERI Staff Climate Survey Overview/Background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1287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Survey Sample/Demographics</a:t>
            </a:r>
            <a:endParaRPr/>
          </a:p>
        </p:txBody>
      </p:sp>
      <p:sp>
        <p:nvSpPr>
          <p:cNvPr id="103" name="Google Shape;103;p19"/>
          <p:cNvSpPr txBox="1"/>
          <p:nvPr>
            <p:ph idx="1" type="body"/>
          </p:nvPr>
        </p:nvSpPr>
        <p:spPr>
          <a:xfrm>
            <a:off x="311700" y="1008450"/>
            <a:ext cx="55260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a:t>
            </a:r>
            <a:r>
              <a:rPr lang="en"/>
              <a:t> = 4,402</a:t>
            </a:r>
            <a:br>
              <a:rPr lang="en"/>
            </a:br>
            <a:endParaRPr/>
          </a:p>
          <a:p>
            <a:pPr indent="-342900" lvl="0" marL="457200" rtl="0" algn="l">
              <a:spcBef>
                <a:spcPts val="0"/>
              </a:spcBef>
              <a:spcAft>
                <a:spcPts val="0"/>
              </a:spcAft>
              <a:buSzPts val="1800"/>
              <a:buChar char="❖"/>
            </a:pPr>
            <a:r>
              <a:rPr lang="en"/>
              <a:t>Data collection period: Oct. 2019 - May 2020</a:t>
            </a:r>
            <a:br>
              <a:rPr lang="en"/>
            </a:br>
            <a:endParaRPr/>
          </a:p>
          <a:p>
            <a:pPr indent="-342900" lvl="0" marL="457200" rtl="0" algn="l">
              <a:spcBef>
                <a:spcPts val="0"/>
              </a:spcBef>
              <a:spcAft>
                <a:spcPts val="0"/>
              </a:spcAft>
              <a:buSzPts val="1800"/>
              <a:buChar char="❖"/>
            </a:pPr>
            <a:r>
              <a:rPr lang="en"/>
              <a:t>16 institutions</a:t>
            </a:r>
            <a:endParaRPr/>
          </a:p>
          <a:p>
            <a:pPr indent="-317500" lvl="1" marL="914400" rtl="0" algn="l">
              <a:spcBef>
                <a:spcPts val="0"/>
              </a:spcBef>
              <a:spcAft>
                <a:spcPts val="0"/>
              </a:spcAft>
              <a:buSzPts val="1400"/>
              <a:buChar char="➢"/>
            </a:pPr>
            <a:r>
              <a:rPr lang="en"/>
              <a:t>Community Colleges: 1</a:t>
            </a:r>
            <a:endParaRPr/>
          </a:p>
          <a:p>
            <a:pPr indent="-317500" lvl="1" marL="914400" rtl="0" algn="l">
              <a:spcBef>
                <a:spcPts val="0"/>
              </a:spcBef>
              <a:spcAft>
                <a:spcPts val="0"/>
              </a:spcAft>
              <a:buSzPts val="1400"/>
              <a:buChar char="➢"/>
            </a:pPr>
            <a:r>
              <a:rPr lang="en"/>
              <a:t>Public Universities: 1</a:t>
            </a:r>
            <a:endParaRPr/>
          </a:p>
          <a:p>
            <a:pPr indent="-317500" lvl="1" marL="914400" rtl="0" algn="l">
              <a:spcBef>
                <a:spcPts val="0"/>
              </a:spcBef>
              <a:spcAft>
                <a:spcPts val="0"/>
              </a:spcAft>
              <a:buSzPts val="1400"/>
              <a:buChar char="➢"/>
            </a:pPr>
            <a:r>
              <a:rPr lang="en"/>
              <a:t>Public Four-Year Universities: 5</a:t>
            </a:r>
            <a:br>
              <a:rPr lang="en"/>
            </a:br>
            <a:endParaRPr/>
          </a:p>
          <a:p>
            <a:pPr indent="-342900" lvl="0" marL="457200" rtl="0" algn="l">
              <a:spcBef>
                <a:spcPts val="0"/>
              </a:spcBef>
              <a:spcAft>
                <a:spcPts val="0"/>
              </a:spcAft>
              <a:buSzPts val="1800"/>
              <a:buChar char="❖"/>
            </a:pPr>
            <a:r>
              <a:rPr lang="en"/>
              <a:t>Geographic Regions</a:t>
            </a:r>
            <a:endParaRPr/>
          </a:p>
          <a:p>
            <a:pPr indent="-317500" lvl="1" marL="914400" rtl="0" algn="l">
              <a:spcBef>
                <a:spcPts val="0"/>
              </a:spcBef>
              <a:spcAft>
                <a:spcPts val="0"/>
              </a:spcAft>
              <a:buSzPts val="1400"/>
              <a:buChar char="➢"/>
            </a:pPr>
            <a:r>
              <a:rPr lang="en"/>
              <a:t>New England (CT, ME, MA, NH, RI, VT): 1</a:t>
            </a:r>
            <a:endParaRPr/>
          </a:p>
          <a:p>
            <a:pPr indent="-317500" lvl="1" marL="914400" rtl="0" algn="l">
              <a:spcBef>
                <a:spcPts val="0"/>
              </a:spcBef>
              <a:spcAft>
                <a:spcPts val="0"/>
              </a:spcAft>
              <a:buSzPts val="1400"/>
              <a:buChar char="➢"/>
            </a:pPr>
            <a:r>
              <a:rPr lang="en"/>
              <a:t>Mid East (DE, DC, MD, NJ, NY, PA): 2</a:t>
            </a:r>
            <a:endParaRPr/>
          </a:p>
        </p:txBody>
      </p:sp>
      <p:sp>
        <p:nvSpPr>
          <p:cNvPr id="104" name="Google Shape;104;p19"/>
          <p:cNvSpPr txBox="1"/>
          <p:nvPr>
            <p:ph idx="1" type="body"/>
          </p:nvPr>
        </p:nvSpPr>
        <p:spPr>
          <a:xfrm>
            <a:off x="3634725" y="1871725"/>
            <a:ext cx="5040300" cy="11028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1" marL="914400" rtl="0" algn="l">
              <a:spcBef>
                <a:spcPts val="1600"/>
              </a:spcBef>
              <a:spcAft>
                <a:spcPts val="0"/>
              </a:spcAft>
              <a:buSzPts val="1400"/>
              <a:buChar char="➢"/>
            </a:pPr>
            <a:r>
              <a:rPr lang="en"/>
              <a:t>Private/Nonsectarian Four-Year Colleges: 3</a:t>
            </a:r>
            <a:endParaRPr/>
          </a:p>
          <a:p>
            <a:pPr indent="-317500" lvl="1" marL="914400" rtl="0" algn="l">
              <a:spcBef>
                <a:spcPts val="0"/>
              </a:spcBef>
              <a:spcAft>
                <a:spcPts val="0"/>
              </a:spcAft>
              <a:buSzPts val="1400"/>
              <a:buChar char="➢"/>
            </a:pPr>
            <a:r>
              <a:rPr lang="en"/>
              <a:t>Private Universities: 2</a:t>
            </a:r>
            <a:endParaRPr/>
          </a:p>
          <a:p>
            <a:pPr indent="-317500" lvl="1" marL="914400" rtl="0" algn="l">
              <a:spcBef>
                <a:spcPts val="0"/>
              </a:spcBef>
              <a:spcAft>
                <a:spcPts val="0"/>
              </a:spcAft>
              <a:buSzPts val="1400"/>
              <a:buChar char="➢"/>
            </a:pPr>
            <a:r>
              <a:rPr lang="en"/>
              <a:t>Catholic Four-Year Colleges: 2</a:t>
            </a:r>
            <a:endParaRPr/>
          </a:p>
          <a:p>
            <a:pPr indent="-317500" lvl="1" marL="914400" rtl="0" algn="l">
              <a:spcBef>
                <a:spcPts val="0"/>
              </a:spcBef>
              <a:spcAft>
                <a:spcPts val="0"/>
              </a:spcAft>
              <a:buSzPts val="1400"/>
              <a:buChar char="➢"/>
            </a:pPr>
            <a:r>
              <a:rPr lang="en"/>
              <a:t>Other Religious Four-Year Colleges: 2</a:t>
            </a:r>
            <a:endParaRPr/>
          </a:p>
          <a:p>
            <a:pPr indent="0" lvl="0" marL="0" rtl="0" algn="l">
              <a:spcBef>
                <a:spcPts val="1600"/>
              </a:spcBef>
              <a:spcAft>
                <a:spcPts val="1600"/>
              </a:spcAft>
              <a:buNone/>
            </a:pPr>
            <a:r>
              <a:t/>
            </a:r>
            <a:endParaRPr/>
          </a:p>
        </p:txBody>
      </p:sp>
      <p:sp>
        <p:nvSpPr>
          <p:cNvPr id="105" name="Google Shape;105;p19"/>
          <p:cNvSpPr txBox="1"/>
          <p:nvPr>
            <p:ph idx="1" type="body"/>
          </p:nvPr>
        </p:nvSpPr>
        <p:spPr>
          <a:xfrm>
            <a:off x="4211975" y="3886250"/>
            <a:ext cx="5040300" cy="1102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Char char="➢"/>
            </a:pPr>
            <a:r>
              <a:rPr lang="en"/>
              <a:t>Great Lakes (IL, IN, MI, OH, WI): 5</a:t>
            </a:r>
            <a:endParaRPr/>
          </a:p>
          <a:p>
            <a:pPr indent="-317500" lvl="1" marL="914400" rtl="0" algn="l">
              <a:spcBef>
                <a:spcPts val="0"/>
              </a:spcBef>
              <a:spcAft>
                <a:spcPts val="0"/>
              </a:spcAft>
              <a:buSzPts val="1400"/>
              <a:buChar char="➢"/>
            </a:pPr>
            <a:r>
              <a:rPr lang="en"/>
              <a:t>Far West (AK, CA, HI, NV, WA): 8</a:t>
            </a:r>
            <a:br>
              <a:rPr lang="en"/>
            </a:b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0" title="Chart"/>
          <p:cNvPicPr preferRelativeResize="0"/>
          <p:nvPr/>
        </p:nvPicPr>
        <p:blipFill>
          <a:blip r:embed="rId3">
            <a:alphaModFix/>
          </a:blip>
          <a:stretch>
            <a:fillRect/>
          </a:stretch>
        </p:blipFill>
        <p:spPr>
          <a:xfrm>
            <a:off x="372425" y="341025"/>
            <a:ext cx="8399151" cy="3997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2749863" y="4182075"/>
            <a:ext cx="3743325" cy="695325"/>
          </a:xfrm>
          <a:prstGeom prst="rect">
            <a:avLst/>
          </a:prstGeom>
          <a:noFill/>
          <a:ln>
            <a:noFill/>
          </a:ln>
        </p:spPr>
      </p:pic>
      <p:pic>
        <p:nvPicPr>
          <p:cNvPr id="116" name="Google Shape;116;p21" title="Chart"/>
          <p:cNvPicPr preferRelativeResize="0"/>
          <p:nvPr/>
        </p:nvPicPr>
        <p:blipFill>
          <a:blip r:embed="rId4">
            <a:alphaModFix/>
          </a:blip>
          <a:stretch>
            <a:fillRect/>
          </a:stretch>
        </p:blipFill>
        <p:spPr>
          <a:xfrm>
            <a:off x="318500" y="139825"/>
            <a:ext cx="8507012" cy="3877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993366"/>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