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9"/>
  </p:notesMasterIdLst>
  <p:handoutMasterIdLst>
    <p:handoutMasterId r:id="rId90"/>
  </p:handoutMasterIdLst>
  <p:sldIdLst>
    <p:sldId id="332" r:id="rId2"/>
    <p:sldId id="508" r:id="rId3"/>
    <p:sldId id="414" r:id="rId4"/>
    <p:sldId id="443" r:id="rId5"/>
    <p:sldId id="442" r:id="rId6"/>
    <p:sldId id="441" r:id="rId7"/>
    <p:sldId id="446" r:id="rId8"/>
    <p:sldId id="444" r:id="rId9"/>
    <p:sldId id="447" r:id="rId10"/>
    <p:sldId id="538" r:id="rId11"/>
    <p:sldId id="448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15" r:id="rId21"/>
    <p:sldId id="412" r:id="rId22"/>
    <p:sldId id="467" r:id="rId23"/>
    <p:sldId id="458" r:id="rId24"/>
    <p:sldId id="417" r:id="rId25"/>
    <p:sldId id="509" r:id="rId26"/>
    <p:sldId id="513" r:id="rId27"/>
    <p:sldId id="521" r:id="rId28"/>
    <p:sldId id="514" r:id="rId29"/>
    <p:sldId id="515" r:id="rId30"/>
    <p:sldId id="523" r:id="rId31"/>
    <p:sldId id="566" r:id="rId32"/>
    <p:sldId id="525" r:id="rId33"/>
    <p:sldId id="585" r:id="rId34"/>
    <p:sldId id="586" r:id="rId35"/>
    <p:sldId id="587" r:id="rId36"/>
    <p:sldId id="588" r:id="rId37"/>
    <p:sldId id="589" r:id="rId38"/>
    <p:sldId id="590" r:id="rId39"/>
    <p:sldId id="591" r:id="rId40"/>
    <p:sldId id="594" r:id="rId41"/>
    <p:sldId id="593" r:id="rId42"/>
    <p:sldId id="592" r:id="rId43"/>
    <p:sldId id="546" r:id="rId44"/>
    <p:sldId id="550" r:id="rId45"/>
    <p:sldId id="595" r:id="rId46"/>
    <p:sldId id="553" r:id="rId47"/>
    <p:sldId id="596" r:id="rId48"/>
    <p:sldId id="597" r:id="rId49"/>
    <p:sldId id="598" r:id="rId50"/>
    <p:sldId id="555" r:id="rId51"/>
    <p:sldId id="559" r:id="rId52"/>
    <p:sldId id="556" r:id="rId53"/>
    <p:sldId id="601" r:id="rId54"/>
    <p:sldId id="602" r:id="rId55"/>
    <p:sldId id="524" r:id="rId56"/>
    <p:sldId id="526" r:id="rId57"/>
    <p:sldId id="557" r:id="rId58"/>
    <p:sldId id="603" r:id="rId59"/>
    <p:sldId id="604" r:id="rId60"/>
    <p:sldId id="522" r:id="rId61"/>
    <p:sldId id="528" r:id="rId62"/>
    <p:sldId id="527" r:id="rId63"/>
    <p:sldId id="529" r:id="rId64"/>
    <p:sldId id="531" r:id="rId65"/>
    <p:sldId id="580" r:id="rId66"/>
    <p:sldId id="530" r:id="rId67"/>
    <p:sldId id="533" r:id="rId68"/>
    <p:sldId id="582" r:id="rId69"/>
    <p:sldId id="583" r:id="rId70"/>
    <p:sldId id="584" r:id="rId71"/>
    <p:sldId id="511" r:id="rId72"/>
    <p:sldId id="419" r:id="rId73"/>
    <p:sldId id="507" r:id="rId74"/>
    <p:sldId id="540" r:id="rId75"/>
    <p:sldId id="541" r:id="rId76"/>
    <p:sldId id="599" r:id="rId77"/>
    <p:sldId id="561" r:id="rId78"/>
    <p:sldId id="562" r:id="rId79"/>
    <p:sldId id="563" r:id="rId80"/>
    <p:sldId id="542" r:id="rId81"/>
    <p:sldId id="543" r:id="rId82"/>
    <p:sldId id="435" r:id="rId83"/>
    <p:sldId id="445" r:id="rId84"/>
    <p:sldId id="558" r:id="rId85"/>
    <p:sldId id="569" r:id="rId86"/>
    <p:sldId id="577" r:id="rId87"/>
    <p:sldId id="578" r:id="rId8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33"/>
        </a:solidFill>
        <a:latin typeface="Arial" charset="0"/>
        <a:ea typeface="ＭＳ Ｐゴシック" pitchFamily="-3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desj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4"/>
    <a:srgbClr val="00008E"/>
    <a:srgbClr val="000078"/>
    <a:srgbClr val="FFCC33"/>
    <a:srgbClr val="000033"/>
    <a:srgbClr val="0000A0"/>
    <a:srgbClr val="00008C"/>
    <a:srgbClr val="00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9" autoAdjust="0"/>
    <p:restoredTop sz="94670" autoAdjust="0"/>
  </p:normalViewPr>
  <p:slideViewPr>
    <p:cSldViewPr>
      <p:cViewPr>
        <p:scale>
          <a:sx n="100" d="100"/>
          <a:sy n="100" d="100"/>
        </p:scale>
        <p:origin x="-104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08F4CAF-54C6-4448-8D9A-AB396C35E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54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1D82741-C3BE-47CA-B491-4ECF1A3DD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06FA4-C7D0-492C-9E2C-AEC0BD055608}" type="slidenum">
              <a:rPr lang="en-US"/>
              <a:pPr/>
              <a:t>1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15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16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19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21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22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8" indent="-285714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8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01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45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89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75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18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6F080D0-6031-475E-96BD-79A2EB067B5E}" type="slidenum">
              <a:rPr lang="en-US" altLang="ko-KR" sz="1200"/>
              <a:pPr/>
              <a:t>23</a:t>
            </a:fld>
            <a:endParaRPr lang="en-US" altLang="ko-KR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25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26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27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28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29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48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61702-5E00-49C8-AE90-EB098C6F56CB}" type="slidenum">
              <a:rPr lang="en-US"/>
              <a:pPr/>
              <a:t>71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45168-871F-42F6-A167-323920DEDECB}" type="slidenum">
              <a:rPr lang="en-US"/>
              <a:pPr/>
              <a:t>72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45168-871F-42F6-A167-323920DEDECB}" type="slidenum">
              <a:rPr lang="en-US"/>
              <a:pPr/>
              <a:t>73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74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75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76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77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78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79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5374F-5A1F-4840-BE32-08FAE76C0CD1}" type="slidenum">
              <a:rPr lang="en-US"/>
              <a:pPr/>
              <a:t>80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95EC5-F325-4DCA-87E5-1F25730B6B7D}" type="slidenum">
              <a:rPr lang="en-US"/>
              <a:pPr/>
              <a:t>81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82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8" indent="-285714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8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01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45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89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75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18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6F080D0-6031-475E-96BD-79A2EB067B5E}" type="slidenum">
              <a:rPr lang="en-US" altLang="ko-KR" sz="1200"/>
              <a:pPr/>
              <a:t>83</a:t>
            </a:fld>
            <a:endParaRPr lang="en-US" altLang="ko-KR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84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85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86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87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8" indent="-285714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8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01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45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89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75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18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6F080D0-6031-475E-96BD-79A2EB067B5E}" type="slidenum">
              <a:rPr lang="en-US" altLang="ko-KR" sz="1200"/>
              <a:pPr/>
              <a:t>6</a:t>
            </a:fld>
            <a:endParaRPr lang="en-US" altLang="ko-KR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8" indent="-285714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8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01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45" indent="-228572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89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75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718" indent="-2285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6F080D0-6031-475E-96BD-79A2EB067B5E}" type="slidenum">
              <a:rPr lang="en-US" altLang="ko-KR" sz="1200"/>
              <a:pPr/>
              <a:t>7</a:t>
            </a:fld>
            <a:endParaRPr lang="en-US" altLang="ko-KR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8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ADE4A-6A89-4CED-9602-191DC200F5EA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D0C756-3680-4043-9F25-49FE50B22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E78B8-FAA0-485B-83EF-4F9772056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198438"/>
            <a:ext cx="1943100" cy="5929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98438"/>
            <a:ext cx="5678488" cy="5929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86623-9F66-4545-8781-3D0462972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84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0288" y="1530350"/>
            <a:ext cx="7772400" cy="4597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40113" y="50165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80200" y="64897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27005E-AC15-4D98-85A7-7AF378364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84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0288" y="1530350"/>
            <a:ext cx="38100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530350"/>
            <a:ext cx="38100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40113" y="50165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80200" y="64897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A0E20B-E906-4A3F-8BA7-27EA472B6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28700" y="198438"/>
            <a:ext cx="7773988" cy="5929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440113" y="50165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80200" y="64897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B6D27C-EA8B-4E92-A53D-BF74BDBE2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47B62D-DFDE-4149-9E11-7422357B0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892A9-AC9D-4F8A-BB02-BA383B409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0288" y="1530350"/>
            <a:ext cx="3810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530350"/>
            <a:ext cx="38100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8C8A5-ADDD-438E-BE69-2CB45F043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D19BF-565E-42C4-ACC6-DD1CC1090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A67211-48BA-40C6-A92C-60330E582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B39A5-5563-4D5D-9913-184763C36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4F58E-222B-4158-8D90-6EF86352F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5EAAB2-886C-4923-8D0F-2E93F83AF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812800" y="6484938"/>
            <a:ext cx="8331200" cy="373062"/>
          </a:xfrm>
          <a:prstGeom prst="rect">
            <a:avLst/>
          </a:prstGeom>
          <a:solidFill>
            <a:srgbClr val="0000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0" y="914400"/>
            <a:ext cx="990600" cy="5943600"/>
          </a:xfrm>
          <a:prstGeom prst="rect">
            <a:avLst/>
          </a:prstGeom>
          <a:solidFill>
            <a:srgbClr val="FFCC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0756" name="Picture 4" descr="programGuides_cover_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192463" y="6569075"/>
            <a:ext cx="3197225" cy="212725"/>
          </a:xfrm>
          <a:prstGeom prst="rect">
            <a:avLst/>
          </a:prstGeom>
          <a:noFill/>
        </p:spPr>
      </p:pic>
      <p:sp>
        <p:nvSpPr>
          <p:cNvPr id="330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530350"/>
            <a:ext cx="7772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07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0113" y="50165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307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0200" y="6489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268BE0-4820-43D4-AE16-41763FACB1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07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1984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0" y="0"/>
            <a:ext cx="990600" cy="947738"/>
          </a:xfrm>
          <a:prstGeom prst="rect">
            <a:avLst/>
          </a:prstGeom>
          <a:solidFill>
            <a:srgbClr val="000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30780" name="Picture 28" descr="cshpe50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827713"/>
            <a:ext cx="990600" cy="10302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-3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ssw.unc.edu/psa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a.com/order/educational-purchases/dl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ssw.unc.edu/psa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AFC35F-3111-4B28-BEE8-7E4EFB07E76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914400" y="2133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Stephen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</a:rPr>
              <a:t>L.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DesJardins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Professor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Center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</a:rPr>
              <a:t>for the Study of Higher and Postsecondary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Education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School of Education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and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Professor, Gerald R. Ford School of Public Policy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University of Michigan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CA AIR Conference Workshop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November 20, 2014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</a:br>
            <a:endParaRPr lang="en-US" sz="2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066800" y="761305"/>
            <a:ext cx="784860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Applying Propensity Score Matching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Methods in Institutional Research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3200" b="1" dirty="0" smtClean="0"/>
              <a:t>A Common Causal Scenario </a:t>
            </a:r>
            <a:endParaRPr lang="en-US" sz="3200" b="1" dirty="0"/>
          </a:p>
        </p:txBody>
      </p:sp>
      <p:sp>
        <p:nvSpPr>
          <p:cNvPr id="6" name="Oval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219200"/>
            <a:ext cx="2286000" cy="1524000"/>
          </a:xfrm>
          <a:prstGeom prst="ellipse">
            <a:avLst/>
          </a:prstGeom>
          <a:solidFill>
            <a:schemeClr val="bg1"/>
          </a:solidFill>
          <a:ln w="31750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sz="1800" b="1" dirty="0" smtClean="0"/>
              <a:t>Observed or </a:t>
            </a:r>
          </a:p>
          <a:p>
            <a:pPr algn="ctr">
              <a:buNone/>
            </a:pPr>
            <a:r>
              <a:rPr lang="en-US" sz="1800" b="1" dirty="0" smtClean="0"/>
              <a:t>Unobserved</a:t>
            </a:r>
          </a:p>
          <a:p>
            <a:pPr algn="ctr">
              <a:buNone/>
            </a:pPr>
            <a:r>
              <a:rPr lang="en-US" sz="1800" b="1" dirty="0" smtClean="0"/>
              <a:t>Confounding </a:t>
            </a:r>
          </a:p>
          <a:p>
            <a:pPr algn="ctr">
              <a:buNone/>
            </a:pPr>
            <a:r>
              <a:rPr lang="en-US" sz="1800" b="1" dirty="0" smtClean="0"/>
              <a:t>Variable(s)</a:t>
            </a:r>
            <a:endParaRPr lang="en-US" sz="1800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752600" y="4343400"/>
            <a:ext cx="2286000" cy="15240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Cause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(e.g., Treatment)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19800" y="4343400"/>
            <a:ext cx="2286000" cy="15240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Effect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(e.g., Educational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Outcome)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AutoShape 6"/>
          <p:cNvCxnSpPr>
            <a:cxnSpLocks noChangeShapeType="1"/>
            <a:stCxn id="6" idx="4"/>
            <a:endCxn id="7" idx="0"/>
          </p:cNvCxnSpPr>
          <p:nvPr/>
        </p:nvCxnSpPr>
        <p:spPr bwMode="auto">
          <a:xfrm rot="16200000" flipH="1">
            <a:off x="1943100" y="3390900"/>
            <a:ext cx="1600200" cy="3048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6"/>
          <p:cNvCxnSpPr>
            <a:cxnSpLocks noChangeShapeType="1"/>
            <a:stCxn id="6" idx="4"/>
            <a:endCxn id="8" idx="0"/>
          </p:cNvCxnSpPr>
          <p:nvPr/>
        </p:nvCxnSpPr>
        <p:spPr bwMode="auto">
          <a:xfrm rot="16200000" flipH="1">
            <a:off x="4076700" y="1257300"/>
            <a:ext cx="1600200" cy="45720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6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4038600" y="5105400"/>
            <a:ext cx="1981200" cy="1588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961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The Counterfactual Framework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961312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Owing to Rubin </a:t>
            </a:r>
            <a:r>
              <a:rPr lang="en-US" dirty="0"/>
              <a:t>(1974, 1977, 1978, 1980)</a:t>
            </a:r>
            <a:endParaRPr lang="en-US" altLang="ko-KR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Intuition: W</a:t>
            </a:r>
            <a:r>
              <a:rPr lang="en-US" dirty="0" smtClean="0"/>
              <a:t>hat </a:t>
            </a:r>
            <a:r>
              <a:rPr lang="en-US" dirty="0"/>
              <a:t>would have happened </a:t>
            </a:r>
            <a:r>
              <a:rPr lang="en-US" dirty="0" smtClean="0"/>
              <a:t>if individual </a:t>
            </a:r>
            <a:r>
              <a:rPr lang="en-US" dirty="0"/>
              <a:t>exposed to </a:t>
            </a:r>
            <a:r>
              <a:rPr lang="en-US" dirty="0" smtClean="0"/>
              <a:t>a </a:t>
            </a:r>
            <a:r>
              <a:rPr lang="en-US" dirty="0"/>
              <a:t>treatment </a:t>
            </a:r>
            <a:r>
              <a:rPr lang="en-US" dirty="0" smtClean="0"/>
              <a:t>was NOT exposed or exposed to a different treatment?</a:t>
            </a:r>
          </a:p>
          <a:p>
            <a:r>
              <a:rPr lang="en-US" dirty="0" smtClean="0"/>
              <a:t>Causal effect: Difference </a:t>
            </a:r>
            <a:r>
              <a:rPr lang="en-US" dirty="0"/>
              <a:t>between </a:t>
            </a:r>
            <a:r>
              <a:rPr lang="en-US" dirty="0" smtClean="0"/>
              <a:t>outcome under treatment &amp; outcome if individual exposed to </a:t>
            </a:r>
            <a:r>
              <a:rPr lang="en-US" dirty="0"/>
              <a:t>the control </a:t>
            </a:r>
            <a:r>
              <a:rPr lang="en-US" dirty="0" smtClean="0"/>
              <a:t>condition (no treatment or other treatment)</a:t>
            </a:r>
          </a:p>
          <a:p>
            <a:r>
              <a:rPr lang="en-US" altLang="ko-KR" dirty="0" smtClean="0">
                <a:ea typeface="굴림" charset="-127"/>
              </a:rPr>
              <a:t>Formally</a:t>
            </a:r>
            <a:r>
              <a:rPr lang="en-US" altLang="ko-KR" sz="4800" dirty="0" smtClean="0">
                <a:ea typeface="굴림" charset="-127"/>
              </a:rPr>
              <a:t>: </a:t>
            </a:r>
            <a:r>
              <a:rPr lang="en-US" altLang="ko-KR" sz="4800" dirty="0" smtClean="0">
                <a:latin typeface="Symbol" panose="05050102010706020507" pitchFamily="18" charset="2"/>
                <a:ea typeface="굴림" charset="-127"/>
              </a:rPr>
              <a:t>d</a:t>
            </a:r>
            <a:r>
              <a:rPr lang="en-US" altLang="ko-KR" sz="4800" baseline="-26000" dirty="0" smtClean="0">
                <a:latin typeface="Times New Roman" panose="02020603050405020304" pitchFamily="18" charset="0"/>
                <a:ea typeface="굴림" charset="-127"/>
              </a:rPr>
              <a:t>i</a:t>
            </a:r>
            <a:r>
              <a:rPr lang="en-US" altLang="ko-KR" sz="4800" dirty="0" smtClean="0">
                <a:ea typeface="굴림" charset="-127"/>
              </a:rPr>
              <a:t> = </a:t>
            </a:r>
            <a:r>
              <a:rPr lang="en-US" altLang="ko-KR" sz="4800" dirty="0" err="1" smtClean="0">
                <a:ea typeface="굴림" charset="-127"/>
              </a:rPr>
              <a:t>Y</a:t>
            </a:r>
            <a:r>
              <a:rPr lang="en-US" altLang="ko-KR" sz="4800" baseline="-26000" dirty="0" err="1" smtClean="0">
                <a:latin typeface="Times New Roman" panose="02020603050405020304" pitchFamily="18" charset="0"/>
                <a:ea typeface="굴림" charset="-127"/>
              </a:rPr>
              <a:t>it</a:t>
            </a:r>
            <a:r>
              <a:rPr lang="en-US" altLang="ko-KR" sz="4800" dirty="0" smtClean="0">
                <a:ea typeface="굴림" charset="-127"/>
              </a:rPr>
              <a:t> – </a:t>
            </a:r>
            <a:r>
              <a:rPr lang="en-US" altLang="ko-KR" sz="4800" dirty="0" err="1" smtClean="0">
                <a:ea typeface="굴림" charset="-127"/>
              </a:rPr>
              <a:t>Y</a:t>
            </a:r>
            <a:r>
              <a:rPr lang="en-US" altLang="ko-KR" sz="4800" baseline="-26000" dirty="0" err="1" smtClean="0">
                <a:latin typeface="Times New Roman" panose="02020603050405020304" pitchFamily="18" charset="0"/>
                <a:ea typeface="굴림" charset="-127"/>
              </a:rPr>
              <a:t>ic</a:t>
            </a:r>
            <a:endParaRPr lang="en-US" altLang="ko-KR" sz="48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64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The Fundamental Problem…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4984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…of causal inference is that if we observe </a:t>
            </a:r>
            <a:r>
              <a:rPr lang="en-US" altLang="ko-KR" dirty="0" err="1" smtClean="0">
                <a:ea typeface="굴림" charset="-127"/>
              </a:rPr>
              <a:t>Y</a:t>
            </a:r>
            <a:r>
              <a:rPr lang="en-US" altLang="ko-KR" baseline="-26000" dirty="0" err="1" smtClean="0">
                <a:latin typeface="Times New Roman" panose="02020603050405020304" pitchFamily="18" charset="0"/>
                <a:ea typeface="굴림" charset="-127"/>
              </a:rPr>
              <a:t>it</a:t>
            </a:r>
            <a:r>
              <a:rPr lang="en-US" altLang="ko-KR" baseline="-26000" dirty="0" smtClean="0">
                <a:latin typeface="Times New Roman" panose="02020603050405020304" pitchFamily="18" charset="0"/>
                <a:ea typeface="굴림" charset="-127"/>
              </a:rPr>
              <a:t> </a:t>
            </a:r>
            <a:r>
              <a:rPr lang="en-US" dirty="0">
                <a:ea typeface="굴림" charset="-127"/>
              </a:rPr>
              <a:t>we </a:t>
            </a:r>
            <a:r>
              <a:rPr lang="en-US" dirty="0" smtClean="0">
                <a:ea typeface="굴림" charset="-127"/>
              </a:rPr>
              <a:t>cannot simultaneously observe </a:t>
            </a:r>
            <a:r>
              <a:rPr lang="en-US" altLang="ko-KR" dirty="0" err="1" smtClean="0">
                <a:ea typeface="굴림" charset="-127"/>
              </a:rPr>
              <a:t>Y</a:t>
            </a:r>
            <a:r>
              <a:rPr lang="en-US" altLang="ko-KR" baseline="-26000" dirty="0" err="1" smtClean="0">
                <a:latin typeface="Times New Roman" panose="02020603050405020304" pitchFamily="18" charset="0"/>
                <a:ea typeface="굴림" charset="-127"/>
              </a:rPr>
              <a:t>ic</a:t>
            </a:r>
            <a:endParaRPr lang="en-US" altLang="ko-KR" baseline="-26000" dirty="0" smtClean="0">
              <a:latin typeface="Times New Roman" panose="02020603050405020304" pitchFamily="18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Times New Roman" panose="02020603050405020304" pitchFamily="18" charset="0"/>
                <a:ea typeface="굴림" charset="-127"/>
              </a:rPr>
              <a:t>Holland (1986) </a:t>
            </a:r>
            <a:r>
              <a:rPr lang="en-US" altLang="ko-KR" dirty="0" err="1" smtClean="0">
                <a:latin typeface="Times New Roman" panose="02020603050405020304" pitchFamily="18" charset="0"/>
                <a:ea typeface="굴림" charset="-127"/>
              </a:rPr>
              <a:t>ID’d</a:t>
            </a:r>
            <a:r>
              <a:rPr lang="en-US" altLang="ko-KR" dirty="0" smtClean="0">
                <a:latin typeface="Times New Roman" panose="02020603050405020304" pitchFamily="18" charset="0"/>
                <a:ea typeface="굴림" charset="-127"/>
              </a:rPr>
              <a:t> two solutions to this problem: One scientific, one statistical  </a:t>
            </a:r>
            <a:endParaRPr lang="en-US" altLang="ko-KR" baseline="-26000" dirty="0" smtClean="0">
              <a:latin typeface="Times New Roman" panose="02020603050405020304" pitchFamily="18" charset="0"/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Scientific: Expose </a:t>
            </a:r>
            <a:r>
              <a:rPr lang="en-US" altLang="ko-KR" dirty="0" err="1" smtClean="0">
                <a:ea typeface="굴림" charset="-127"/>
              </a:rPr>
              <a:t>i</a:t>
            </a:r>
            <a:r>
              <a:rPr lang="en-US" altLang="ko-KR" dirty="0" smtClean="0">
                <a:ea typeface="굴림" charset="-127"/>
              </a:rPr>
              <a:t> to treatment 1, measure Y; expose </a:t>
            </a:r>
            <a:r>
              <a:rPr lang="en-US" altLang="ko-KR" dirty="0" err="1" smtClean="0">
                <a:ea typeface="굴림" charset="-127"/>
              </a:rPr>
              <a:t>i</a:t>
            </a:r>
            <a:r>
              <a:rPr lang="en-US" altLang="ko-KR" dirty="0" smtClean="0">
                <a:ea typeface="굴림" charset="-127"/>
              </a:rPr>
              <a:t> to treatment 2, measure Y. Difference in outcomes is causal effect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Assumptions: Temporal stability (response constancy) &amp; causal transience (effect of 1</a:t>
            </a:r>
            <a:r>
              <a:rPr lang="en-US" altLang="ko-KR" baseline="30000" dirty="0" smtClean="0">
                <a:ea typeface="굴림" charset="-127"/>
              </a:rPr>
              <a:t>st</a:t>
            </a:r>
            <a:r>
              <a:rPr lang="en-US" altLang="ko-KR" dirty="0" smtClean="0">
                <a:ea typeface="굴림" charset="-127"/>
              </a:rPr>
              <a:t> treatment does not affect i’s response to 2</a:t>
            </a:r>
            <a:r>
              <a:rPr lang="en-US" altLang="ko-KR" baseline="30000" dirty="0" smtClean="0">
                <a:ea typeface="굴림" charset="-127"/>
              </a:rPr>
              <a:t>nd</a:t>
            </a:r>
            <a:r>
              <a:rPr lang="en-US" altLang="ko-KR" dirty="0" smtClean="0">
                <a:ea typeface="굴림" charset="-127"/>
              </a:rPr>
              <a:t> treatment)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dirty="0">
              <a:ea typeface="굴림" charset="-127"/>
            </a:endParaRPr>
          </a:p>
          <a:p>
            <a:endParaRPr lang="en-US" altLang="ko-KR" sz="48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28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Fundamental Problem (cont’d)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371600"/>
            <a:ext cx="796131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Second scientific way: Assume all units are identical, thus, doesn’t matter </a:t>
            </a:r>
            <a:r>
              <a:rPr lang="en-US" dirty="0" smtClean="0"/>
              <a:t>which </a:t>
            </a:r>
            <a:r>
              <a:rPr lang="en-US" dirty="0"/>
              <a:t>unit receives the </a:t>
            </a:r>
            <a:r>
              <a:rPr lang="en-US" dirty="0" smtClean="0"/>
              <a:t>treatment (</a:t>
            </a:r>
            <a:r>
              <a:rPr lang="en-US" i="1" dirty="0" smtClean="0"/>
              <a:t>unit homogeneity)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Give treatment to unit 1 &amp; use unit 2 as control, then compare difference in Y.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These assumptions are rarely plausible when studying individuals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Maybe when studying twins, as in the MN Twin Family Study</a:t>
            </a:r>
          </a:p>
          <a:p>
            <a:pPr lvl="2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And this is not a study of baseball team! </a:t>
            </a: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2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The Statistical Solution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5213350"/>
          </a:xfrm>
        </p:spPr>
        <p:txBody>
          <a:bodyPr/>
          <a:lstStyle/>
          <a:p>
            <a:r>
              <a:rPr lang="en-US" dirty="0"/>
              <a:t>Rather than </a:t>
            </a:r>
            <a:r>
              <a:rPr lang="en-US" dirty="0" smtClean="0"/>
              <a:t>focusing on units (</a:t>
            </a:r>
            <a:r>
              <a:rPr lang="en-US" dirty="0" err="1" smtClean="0"/>
              <a:t>i</a:t>
            </a:r>
            <a:r>
              <a:rPr lang="en-US" dirty="0" smtClean="0"/>
              <a:t>), estimate the </a:t>
            </a:r>
            <a:r>
              <a:rPr lang="en-US" i="1" dirty="0" smtClean="0"/>
              <a:t>average </a:t>
            </a:r>
            <a:r>
              <a:rPr lang="en-US" dirty="0" smtClean="0"/>
              <a:t>causal </a:t>
            </a:r>
            <a:r>
              <a:rPr lang="en-US" dirty="0"/>
              <a:t>effect for a population of units </a:t>
            </a:r>
            <a:r>
              <a:rPr lang="en-US" dirty="0" smtClean="0"/>
              <a:t>(i’s).  Formally: </a:t>
            </a:r>
          </a:p>
          <a:p>
            <a:pPr marL="0" indent="0" algn="ctr">
              <a:buNone/>
            </a:pPr>
            <a:r>
              <a:rPr lang="en-US" altLang="ko-KR" sz="4400" dirty="0">
                <a:latin typeface="Symbol" panose="05050102010706020507" pitchFamily="18" charset="2"/>
                <a:ea typeface="굴림" charset="-127"/>
              </a:rPr>
              <a:t>d</a:t>
            </a:r>
            <a:r>
              <a:rPr lang="en-US" altLang="ko-KR" sz="4400" baseline="-26000" dirty="0">
                <a:latin typeface="Times New Roman" panose="02020603050405020304" pitchFamily="18" charset="0"/>
                <a:ea typeface="굴림" charset="-127"/>
              </a:rPr>
              <a:t>i</a:t>
            </a:r>
            <a:r>
              <a:rPr lang="en-US" altLang="ko-KR" sz="4400" dirty="0">
                <a:ea typeface="굴림" charset="-127"/>
              </a:rPr>
              <a:t> = </a:t>
            </a:r>
            <a:r>
              <a:rPr lang="en-US" altLang="ko-KR" sz="4400" dirty="0" smtClean="0">
                <a:ea typeface="굴림" charset="-127"/>
              </a:rPr>
              <a:t>E(</a:t>
            </a:r>
            <a:r>
              <a:rPr lang="en-US" altLang="ko-KR" sz="4400" dirty="0" err="1" smtClean="0">
                <a:ea typeface="굴림" charset="-127"/>
              </a:rPr>
              <a:t>Y</a:t>
            </a:r>
            <a:r>
              <a:rPr lang="en-US" altLang="ko-KR" sz="4400" baseline="-26000" dirty="0" err="1" smtClean="0">
                <a:latin typeface="Times New Roman" panose="02020603050405020304" pitchFamily="18" charset="0"/>
                <a:ea typeface="굴림" charset="-127"/>
              </a:rPr>
              <a:t>t</a:t>
            </a:r>
            <a:r>
              <a:rPr lang="en-US" altLang="ko-KR" sz="4400" dirty="0" smtClean="0">
                <a:ea typeface="굴림" charset="-127"/>
              </a:rPr>
              <a:t> </a:t>
            </a:r>
            <a:r>
              <a:rPr lang="en-US" altLang="ko-KR" sz="4400" dirty="0">
                <a:ea typeface="굴림" charset="-127"/>
              </a:rPr>
              <a:t>– </a:t>
            </a:r>
            <a:r>
              <a:rPr lang="en-US" altLang="ko-KR" sz="4400" dirty="0" err="1" smtClean="0">
                <a:ea typeface="굴림" charset="-127"/>
              </a:rPr>
              <a:t>Y</a:t>
            </a:r>
            <a:r>
              <a:rPr lang="en-US" altLang="ko-KR" sz="4400" baseline="-26000" dirty="0" err="1" smtClean="0">
                <a:latin typeface="Times New Roman" panose="02020603050405020304" pitchFamily="18" charset="0"/>
                <a:ea typeface="굴림" charset="-127"/>
              </a:rPr>
              <a:t>c</a:t>
            </a:r>
            <a:r>
              <a:rPr lang="en-US" altLang="ko-KR" sz="4400" dirty="0" smtClean="0">
                <a:ea typeface="굴림" charset="-127"/>
              </a:rPr>
              <a:t>)</a:t>
            </a:r>
          </a:p>
          <a:p>
            <a:r>
              <a:rPr lang="en-US" dirty="0" smtClean="0"/>
              <a:t>where Y’s are </a:t>
            </a:r>
            <a:r>
              <a:rPr lang="en-US" b="1" dirty="0" smtClean="0"/>
              <a:t>average</a:t>
            </a:r>
            <a:r>
              <a:rPr lang="en-US" dirty="0" smtClean="0"/>
              <a:t> outcomes for individuals in treatment &amp; control groups</a:t>
            </a:r>
            <a:endParaRPr lang="en-US" dirty="0"/>
          </a:p>
          <a:p>
            <a:r>
              <a:rPr lang="en-US" dirty="0" smtClean="0"/>
              <a:t>Assume: i’s differ only </a:t>
            </a:r>
            <a:r>
              <a:rPr lang="en-US" dirty="0"/>
              <a:t>in terms of treatment group assignment, not on </a:t>
            </a:r>
            <a:r>
              <a:rPr lang="en-US" dirty="0" smtClean="0"/>
              <a:t>characteristics or prior experiences </a:t>
            </a:r>
            <a:r>
              <a:rPr lang="en-US" dirty="0"/>
              <a:t>that </a:t>
            </a:r>
            <a:r>
              <a:rPr lang="en-US" dirty="0" smtClean="0"/>
              <a:t>could affect Y</a:t>
            </a:r>
          </a:p>
        </p:txBody>
      </p:sp>
    </p:spTree>
    <p:extLst>
      <p:ext uri="{BB962C8B-B14F-4D97-AF65-F5344CB8AC3E}">
        <p14:creationId xmlns:p14="http://schemas.microsoft.com/office/powerpoint/2010/main" val="2911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Example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5213350"/>
          </a:xfrm>
        </p:spPr>
        <p:txBody>
          <a:bodyPr/>
          <a:lstStyle/>
          <a:p>
            <a:r>
              <a:rPr lang="en-US" dirty="0" smtClean="0"/>
              <a:t>If we study the effects of being in a summer bridge program on GPA in 1</a:t>
            </a:r>
            <a:r>
              <a:rPr lang="en-US" baseline="30000" dirty="0" smtClean="0"/>
              <a:t>st </a:t>
            </a:r>
            <a:r>
              <a:rPr lang="en-US" dirty="0" smtClean="0"/>
              <a:t>semester of college, maybe students who select into treatment are materially different than peers</a:t>
            </a:r>
          </a:p>
          <a:p>
            <a:r>
              <a:rPr lang="en-US" dirty="0" smtClean="0"/>
              <a:t>If we could randomly assign students to the program (or not) then we could examine causal impact of program on GPA. </a:t>
            </a:r>
          </a:p>
          <a:p>
            <a:r>
              <a:rPr lang="en-US" dirty="0" smtClean="0"/>
              <a:t>Why? Because group </a:t>
            </a:r>
            <a:r>
              <a:rPr lang="en-US" dirty="0"/>
              <a:t>assignment would, </a:t>
            </a:r>
            <a:r>
              <a:rPr lang="en-US" b="1" i="1" dirty="0"/>
              <a:t>on average</a:t>
            </a:r>
            <a:r>
              <a:rPr lang="en-US" dirty="0"/>
              <a:t>, </a:t>
            </a:r>
            <a:r>
              <a:rPr lang="en-US" dirty="0" smtClean="0"/>
              <a:t>be </a:t>
            </a:r>
            <a:r>
              <a:rPr lang="en-US" dirty="0"/>
              <a:t>independent of any </a:t>
            </a:r>
            <a:r>
              <a:rPr lang="en-US" b="1" i="1" dirty="0"/>
              <a:t>measured</a:t>
            </a:r>
            <a:r>
              <a:rPr lang="en-US" dirty="0"/>
              <a:t> or </a:t>
            </a:r>
            <a:r>
              <a:rPr lang="en-US" b="1" i="1" dirty="0"/>
              <a:t>unmeasured</a:t>
            </a:r>
            <a:r>
              <a:rPr lang="en-US" dirty="0"/>
              <a:t> </a:t>
            </a:r>
            <a:r>
              <a:rPr lang="en-US" dirty="0" smtClean="0"/>
              <a:t>pretreatment characteristics.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4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b="1" dirty="0" smtClean="0"/>
              <a:t>Problems with Idealized Solution</a:t>
            </a:r>
            <a:endParaRPr lang="en-US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961312" cy="5105400"/>
          </a:xfrm>
        </p:spPr>
        <p:txBody>
          <a:bodyPr/>
          <a:lstStyle/>
          <a:p>
            <a:r>
              <a:rPr lang="en-US" dirty="0" smtClean="0"/>
              <a:t>Random assignment not always possible, so pretreatment characteristics &amp; </a:t>
            </a:r>
            <a:r>
              <a:rPr lang="en-US" dirty="0"/>
              <a:t>treatment group </a:t>
            </a:r>
            <a:r>
              <a:rPr lang="en-US" dirty="0" smtClean="0"/>
              <a:t>assignment independence violated</a:t>
            </a:r>
          </a:p>
          <a:p>
            <a:r>
              <a:rPr lang="en-US" dirty="0" smtClean="0"/>
              <a:t>Even when randomization is used, statistical methods are often used </a:t>
            </a:r>
            <a:r>
              <a:rPr lang="en-US" dirty="0"/>
              <a:t>to adjust for </a:t>
            </a:r>
            <a:r>
              <a:rPr lang="en-US" dirty="0" smtClean="0"/>
              <a:t>confounding variables</a:t>
            </a:r>
          </a:p>
          <a:p>
            <a:pPr lvl="1"/>
            <a:r>
              <a:rPr lang="en-US" dirty="0" smtClean="0"/>
              <a:t>By controlling for student, classroom, school characteristics </a:t>
            </a:r>
            <a:r>
              <a:rPr lang="en-US" dirty="0"/>
              <a:t>that </a:t>
            </a:r>
            <a:r>
              <a:rPr lang="en-US" dirty="0" smtClean="0"/>
              <a:t>predict treatment assignment &amp; outcomes</a:t>
            </a:r>
          </a:p>
          <a:p>
            <a:pPr lvl="1"/>
            <a:r>
              <a:rPr lang="en-US" dirty="0" smtClean="0"/>
              <a:t>But this approach is often sub-optimal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9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b="1" dirty="0" smtClean="0"/>
              <a:t>Criteria for Making Causal Statements</a:t>
            </a:r>
            <a:endParaRPr lang="en-US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5213350"/>
          </a:xfrm>
        </p:spPr>
        <p:txBody>
          <a:bodyPr/>
          <a:lstStyle/>
          <a:p>
            <a:r>
              <a:rPr lang="en-US" dirty="0" smtClean="0"/>
              <a:t>Causal relativity: Effect of cause must be made compared to effect of another cause</a:t>
            </a:r>
          </a:p>
          <a:p>
            <a:r>
              <a:rPr lang="en-US" dirty="0" smtClean="0"/>
              <a:t>Causal manipulation: Units must be </a:t>
            </a:r>
            <a:r>
              <a:rPr lang="en-US" i="1" dirty="0" smtClean="0"/>
              <a:t>potentially </a:t>
            </a:r>
            <a:r>
              <a:rPr lang="en-US" dirty="0"/>
              <a:t>exposable to </a:t>
            </a:r>
            <a:r>
              <a:rPr lang="en-US" dirty="0" smtClean="0"/>
              <a:t>both the treatment &amp; </a:t>
            </a:r>
            <a:r>
              <a:rPr lang="en-US" dirty="0"/>
              <a:t>control </a:t>
            </a:r>
            <a:r>
              <a:rPr lang="en-US" dirty="0" smtClean="0"/>
              <a:t>conditions.</a:t>
            </a:r>
          </a:p>
          <a:p>
            <a:r>
              <a:rPr lang="en-US" dirty="0" smtClean="0"/>
              <a:t>Temporal ordering: </a:t>
            </a:r>
            <a:r>
              <a:rPr lang="en-US" dirty="0"/>
              <a:t>Exposure to </a:t>
            </a:r>
            <a:r>
              <a:rPr lang="en-US" dirty="0" smtClean="0"/>
              <a:t>cause </a:t>
            </a:r>
            <a:r>
              <a:rPr lang="en-US" dirty="0"/>
              <a:t>must occur at </a:t>
            </a:r>
            <a:r>
              <a:rPr lang="en-US" dirty="0" smtClean="0"/>
              <a:t>specific </a:t>
            </a:r>
            <a:r>
              <a:rPr lang="en-US" dirty="0"/>
              <a:t>time or </a:t>
            </a:r>
            <a:r>
              <a:rPr lang="en-US" dirty="0" smtClean="0"/>
              <a:t>within specific </a:t>
            </a:r>
            <a:r>
              <a:rPr lang="en-US" dirty="0"/>
              <a:t>time </a:t>
            </a:r>
            <a:r>
              <a:rPr lang="en-US" dirty="0" smtClean="0"/>
              <a:t>period before effect </a:t>
            </a:r>
          </a:p>
          <a:p>
            <a:r>
              <a:rPr lang="en-US" dirty="0" smtClean="0"/>
              <a:t>Elimination of alternative explanations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4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Issues in Employing RCTs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5213350"/>
          </a:xfrm>
        </p:spPr>
        <p:txBody>
          <a:bodyPr/>
          <a:lstStyle/>
          <a:p>
            <a:r>
              <a:rPr lang="en-US" dirty="0" smtClean="0"/>
              <a:t>May be differences in treated/controls even under randomization: Small samples</a:t>
            </a:r>
          </a:p>
          <a:p>
            <a:pPr lvl="1"/>
            <a:r>
              <a:rPr lang="en-US" dirty="0" smtClean="0"/>
              <a:t>Employ regression methods to control for diffs</a:t>
            </a:r>
          </a:p>
          <a:p>
            <a:pPr lvl="1"/>
            <a:r>
              <a:rPr lang="en-US" dirty="0" smtClean="0"/>
              <a:t>Cross-study comparisons &amp; replication useful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effect in population may not be of most interest: </a:t>
            </a:r>
            <a:r>
              <a:rPr lang="en-US" dirty="0" smtClean="0"/>
              <a:t>ATT; Heterogeneous treat.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Test for sub-group differences of treatment</a:t>
            </a:r>
          </a:p>
          <a:p>
            <a:r>
              <a:rPr lang="en-US" dirty="0" smtClean="0"/>
              <a:t>Mechanism for assignment to treatment may not be independent of responses</a:t>
            </a:r>
          </a:p>
          <a:p>
            <a:pPr lvl="1"/>
            <a:r>
              <a:rPr lang="en-US" dirty="0" smtClean="0"/>
              <a:t>Merit-based programs &amp; responses (“halo”)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7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Issues in Employing RCTs (cont’d)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11250"/>
            <a:ext cx="7961312" cy="5213350"/>
          </a:xfrm>
        </p:spPr>
        <p:txBody>
          <a:bodyPr/>
          <a:lstStyle/>
          <a:p>
            <a:r>
              <a:rPr lang="en-US" dirty="0" smtClean="0"/>
              <a:t>Responses of treated should not be affected by treatment of others (“spillover” effects)</a:t>
            </a:r>
          </a:p>
          <a:p>
            <a:pPr lvl="1"/>
            <a:r>
              <a:rPr lang="en-US" dirty="0" smtClean="0"/>
              <a:t>e.g.: New retention program initiated; controls respond by being demoralized (motivated), leading to bias upward (downward) of the treatment effects. </a:t>
            </a:r>
          </a:p>
          <a:p>
            <a:r>
              <a:rPr lang="en-US" dirty="0" smtClean="0"/>
              <a:t>Treatment non-compliance &amp; attrition</a:t>
            </a:r>
          </a:p>
          <a:p>
            <a:pPr lvl="1"/>
            <a:r>
              <a:rPr lang="en-US" dirty="0" smtClean="0"/>
              <a:t>Random assignment of students to programs; but some will leave programs before completion</a:t>
            </a:r>
          </a:p>
          <a:p>
            <a:pPr lvl="1"/>
            <a:r>
              <a:rPr lang="en-US" dirty="0" smtClean="0"/>
              <a:t>ITT analysis; remove non-compliers; focus on “true compliers”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6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>
                <a:latin typeface="+mn-lt"/>
              </a:rPr>
              <a:pPr/>
              <a:t>2</a:t>
            </a:fld>
            <a:endParaRPr lang="en-US">
              <a:latin typeface="+mn-lt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62900" cy="1143000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Organization of the Workshop</a:t>
            </a:r>
            <a:endParaRPr lang="en-US" sz="4000" b="1" dirty="0">
              <a:latin typeface="+mn-lt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Examine conceptual basis of </a:t>
            </a:r>
            <a:r>
              <a:rPr lang="en-US" smtClean="0">
                <a:ea typeface="굴림" charset="-127"/>
              </a:rPr>
              <a:t>non-experimental metho</a:t>
            </a:r>
            <a:r>
              <a:rPr lang="en-US" sz="2800" smtClean="0">
                <a:ea typeface="굴림" charset="-127"/>
              </a:rPr>
              <a:t>ds</a:t>
            </a:r>
            <a:endParaRPr lang="en-US" sz="2800" dirty="0" smtClean="0">
              <a:ea typeface="굴림" charset="-127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굴림" charset="-127"/>
              </a:rPr>
              <a:t>This is a necessary but not sufficient condition for conducting methodologically rigorous research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Survey conceptual foundations of matching methods, esp. PSM methods</a:t>
            </a:r>
            <a:r>
              <a:rPr lang="en-US" dirty="0">
                <a:ea typeface="굴림" charset="-127"/>
              </a:rPr>
              <a:t>	</a:t>
            </a:r>
            <a:endParaRPr lang="en-US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Provide &amp; discuss Stata commands to estimate PSM models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Share references to readings &amp; sources of code to enhance post-workshop learning</a:t>
            </a:r>
          </a:p>
        </p:txBody>
      </p:sp>
    </p:spTree>
    <p:extLst>
      <p:ext uri="{BB962C8B-B14F-4D97-AF65-F5344CB8AC3E}">
        <p14:creationId xmlns:p14="http://schemas.microsoft.com/office/powerpoint/2010/main" val="961838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Quasi/Non-Experimental Designs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43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Compared to RCTs, no randomization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Many quasi-experimental designs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Many are variation of pre-test/post-test structure without randomization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Apply when non-experimental (“observational”) data used, which is often case in ed. research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Pros: When properly done may be more generalizable than RCTs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Main Problem: Internal validity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Did the “treatment” really produce the effect?  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b="1" dirty="0" smtClean="0"/>
              <a:t>“Causation” with Observational Data</a:t>
            </a:r>
            <a:endParaRPr lang="en-US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95400"/>
            <a:ext cx="7961312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Often difficult to ascertain because of non-random assignment to “treatment”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dirty="0" smtClean="0"/>
              <a:t>Students often self-select into courses, interventions, </a:t>
            </a:r>
            <a:r>
              <a:rPr lang="en-US" dirty="0" smtClean="0"/>
              <a:t>programs, </a:t>
            </a:r>
            <a:r>
              <a:rPr lang="en-US" dirty="0" smtClean="0"/>
              <a:t>may result in biased estimates when “naïve” methods employed to </a:t>
            </a:r>
            <a:r>
              <a:rPr lang="en-US" dirty="0" smtClean="0"/>
              <a:t>ascertain treatment effects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Goal</a:t>
            </a:r>
            <a:r>
              <a:rPr lang="en-US" dirty="0" smtClean="0"/>
              <a:t>?  </a:t>
            </a:r>
            <a:r>
              <a:rPr lang="en-US" dirty="0" smtClean="0"/>
              <a:t>Mimic desirable properties of RCTs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Solution? Employ designs/methods that account for non-random assignment; will demonstrate some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Counterfactuals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95400"/>
            <a:ext cx="7961312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using observational data </a:t>
            </a:r>
            <a:r>
              <a:rPr lang="en-US" dirty="0" smtClean="0"/>
              <a:t>the idea </a:t>
            </a:r>
            <a:r>
              <a:rPr lang="en-US" dirty="0"/>
              <a:t>is: Find a group that looks like the treated on as many dimensions as you can measure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Establishing </a:t>
            </a:r>
            <a:r>
              <a:rPr lang="en-US" dirty="0" smtClean="0"/>
              <a:t>what counterfactual is &amp; how to create </a:t>
            </a:r>
            <a:r>
              <a:rPr lang="en-US" dirty="0"/>
              <a:t>l</a:t>
            </a:r>
            <a:r>
              <a:rPr lang="en-US" dirty="0" smtClean="0"/>
              <a:t>egitimate control group is difficult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best counterfactual is one’s self!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Adam &amp; Grace time machine example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Often why you see repeated measures designs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Twins study in </a:t>
            </a:r>
            <a:r>
              <a:rPr lang="en-US" dirty="0" smtClean="0"/>
              <a:t>MN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2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98438"/>
            <a:ext cx="7772400" cy="944562"/>
          </a:xfrm>
        </p:spPr>
        <p:txBody>
          <a:bodyPr/>
          <a:lstStyle/>
          <a:p>
            <a:pPr algn="ctr" eaLnBrk="1" hangingPunct="1"/>
            <a:r>
              <a:rPr lang="en-US" altLang="ko-KR" sz="4000" b="1" dirty="0" smtClean="0">
                <a:cs typeface="Arial" panose="020B0604020202020204" pitchFamily="34" charset="0"/>
              </a:rPr>
              <a:t>The “Naïve” Statistical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066800" y="1066800"/>
                <a:ext cx="8001000" cy="5257800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 = </a:t>
                </a:r>
                <a:r>
                  <a:rPr lang="en-US" altLang="ko-KR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a</a:t>
                </a:r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l-GR" b="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ko-KR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 </a:t>
                </a:r>
                <a14:m>
                  <m:oMath xmlns:m="http://schemas.openxmlformats.org/officeDocument/2006/math">
                    <m:r>
                      <a:rPr lang="el-GR" b="1" i="1" dirty="0">
                        <a:latin typeface="Cambria Math"/>
                      </a:rPr>
                      <m:t>𝜷</m:t>
                    </m:r>
                  </m:oMath>
                </a14:m>
                <a:r>
                  <a:rPr lang="en-US" altLang="ko-KR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ko-K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 </a:t>
                </a:r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altLang="ko-KR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e       (1)</a:t>
                </a:r>
              </a:p>
              <a:p>
                <a:r>
                  <a:rPr lang="en-US" altLang="ko-KR" dirty="0" smtClean="0">
                    <a:cs typeface="Arial" panose="020B0604020202020204" pitchFamily="34" charset="0"/>
                  </a:rPr>
                  <a:t>where Y is outcome of interest; X is set of controls; T is treatment “dummy”; </a:t>
                </a:r>
                <a:r>
                  <a:rPr lang="en-US" altLang="ko-KR" dirty="0">
                    <a:latin typeface="Symbol" panose="05050102010706020507" pitchFamily="18" charset="2"/>
                    <a:cs typeface="Arial" panose="020B0604020202020204" pitchFamily="34" charset="0"/>
                  </a:rPr>
                  <a:t>a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 &amp; </a:t>
                </a:r>
                <a14:m>
                  <m:oMath xmlns:m="http://schemas.openxmlformats.org/officeDocument/2006/math">
                    <m:r>
                      <a:rPr lang="el-GR" b="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ko-KR" dirty="0" smtClean="0">
                    <a:cs typeface="Arial" panose="020B0604020202020204" pitchFamily="34" charset="0"/>
                  </a:rPr>
                  <a:t> are parameters to be estimated, with </a:t>
                </a:r>
                <a14:m>
                  <m:oMath xmlns:m="http://schemas.openxmlformats.org/officeDocument/2006/math">
                    <m:r>
                      <a:rPr lang="el-GR" b="1" i="1" dirty="0">
                        <a:latin typeface="Cambria Math"/>
                      </a:rPr>
                      <m:t>𝜷</m:t>
                    </m:r>
                  </m:oMath>
                </a14:m>
                <a:r>
                  <a:rPr lang="en-US" altLang="ko-KR" b="1" baseline="-25000" dirty="0" smtClean="0">
                    <a:cs typeface="Arial" panose="020B0604020202020204" pitchFamily="34" charset="0"/>
                  </a:rPr>
                  <a:t>2 </a:t>
                </a:r>
                <a:r>
                  <a:rPr lang="en-US" altLang="ko-KR" b="1" dirty="0" smtClean="0">
                    <a:cs typeface="Arial" panose="020B0604020202020204" pitchFamily="34" charset="0"/>
                  </a:rPr>
                  <a:t>being parameter estimate of interest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; </a:t>
                </a:r>
                <a:r>
                  <a:rPr lang="en-US" altLang="ko-KR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e</a:t>
                </a:r>
                <a:r>
                  <a:rPr lang="en-US" altLang="ko-KR" b="1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 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is error term accounting for 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unmeasured or unobservable 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factors affecting Y.  </a:t>
                </a:r>
              </a:p>
              <a:p>
                <a:r>
                  <a:rPr lang="en-US" altLang="ko-KR" b="1" dirty="0" smtClean="0">
                    <a:cs typeface="Arial" panose="020B0604020202020204" pitchFamily="34" charset="0"/>
                  </a:rPr>
                  <a:t>Problem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: If T &amp; </a:t>
                </a:r>
                <a:r>
                  <a:rPr lang="en-US" altLang="ko-KR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e 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are correlated, then estimate of </a:t>
                </a:r>
                <a14:m>
                  <m:oMath xmlns:m="http://schemas.openxmlformats.org/officeDocument/2006/math">
                    <m:r>
                      <a:rPr lang="el-GR" b="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altLang="ko-KR" baseline="-25000" dirty="0" smtClean="0">
                    <a:cs typeface="Arial" panose="020B0604020202020204" pitchFamily="34" charset="0"/>
                  </a:rPr>
                  <a:t>2</a:t>
                </a:r>
                <a:r>
                  <a:rPr lang="en-US" altLang="ko-KR" b="1" baseline="-25000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ko-KR" dirty="0" smtClean="0">
                    <a:cs typeface="Arial" panose="020B0604020202020204" pitchFamily="34" charset="0"/>
                  </a:rPr>
                  <a:t>will be biased</a:t>
                </a:r>
              </a:p>
              <a:p>
                <a:r>
                  <a:rPr lang="en-US" altLang="ko-KR" dirty="0" smtClean="0">
                    <a:cs typeface="Arial" panose="020B0604020202020204" pitchFamily="34" charset="0"/>
                  </a:rPr>
                  <a:t>(1) is known as the “outcome” or “structural” equation or sometimes “stage 2” </a:t>
                </a:r>
                <a:endParaRPr lang="en-US" altLang="ko-KR" dirty="0">
                  <a:cs typeface="Arial" panose="020B0604020202020204" pitchFamily="34" charset="0"/>
                </a:endParaRPr>
              </a:p>
              <a:p>
                <a:endParaRPr lang="en-US" altLang="ko-KR" dirty="0" smtClean="0">
                  <a:latin typeface="Symbol" panose="05050102010706020507" pitchFamily="18" charset="2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b="1" dirty="0" smtClean="0">
                  <a:latin typeface="Symbol" panose="05050102010706020507" pitchFamily="18" charset="2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066800"/>
                <a:ext cx="8001000" cy="5257800"/>
              </a:xfrm>
              <a:blipFill rotWithShape="1">
                <a:blip r:embed="rId3"/>
                <a:stretch>
                  <a:fillRect l="-1676" t="-2433" r="-2133" b="-2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Selection Adjustment Methods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43000"/>
            <a:ext cx="7772400" cy="5181600"/>
          </a:xfrm>
        </p:spPr>
        <p:txBody>
          <a:bodyPr/>
          <a:lstStyle/>
          <a:p>
            <a:r>
              <a:rPr lang="en-US" dirty="0" smtClean="0"/>
              <a:t>Fixed </a:t>
            </a:r>
            <a:r>
              <a:rPr lang="en-US" dirty="0"/>
              <a:t>effects </a:t>
            </a:r>
            <a:r>
              <a:rPr lang="en-US" dirty="0" smtClean="0"/>
              <a:t>(FE) methods, </a:t>
            </a:r>
            <a:r>
              <a:rPr lang="en-US" dirty="0"/>
              <a:t>instrumental </a:t>
            </a:r>
            <a:r>
              <a:rPr lang="en-US" dirty="0" smtClean="0"/>
              <a:t>variables (IV), propensity score matching (PSM), &amp; </a:t>
            </a:r>
            <a:r>
              <a:rPr lang="en-US" dirty="0"/>
              <a:t>regression </a:t>
            </a:r>
            <a:r>
              <a:rPr lang="en-US" dirty="0" smtClean="0"/>
              <a:t>discontinuity (RD) designs all have been used </a:t>
            </a:r>
            <a:r>
              <a:rPr lang="en-US" dirty="0"/>
              <a:t>to approximate randomized controlled </a:t>
            </a:r>
            <a:r>
              <a:rPr lang="en-US" dirty="0" smtClean="0"/>
              <a:t>experiment results</a:t>
            </a:r>
          </a:p>
          <a:p>
            <a:r>
              <a:rPr lang="en-US" dirty="0" smtClean="0"/>
              <a:t>All are regression-based methods</a:t>
            </a:r>
          </a:p>
          <a:p>
            <a:r>
              <a:rPr lang="en-US" dirty="0" smtClean="0"/>
              <a:t>Each have strengths/weaknesses &amp; their applicability often depends on knowledge of DGP &amp; richness of data available </a:t>
            </a:r>
          </a:p>
          <a:p>
            <a:endParaRPr lang="en-US" dirty="0" smtClean="0"/>
          </a:p>
          <a:p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25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762000"/>
          </a:xfrm>
        </p:spPr>
        <p:txBody>
          <a:bodyPr/>
          <a:lstStyle/>
          <a:p>
            <a:r>
              <a:rPr lang="en-US" sz="4000" b="1" dirty="0" smtClean="0"/>
              <a:t>Matching </a:t>
            </a:r>
            <a:r>
              <a:rPr lang="en-US" sz="4000" b="1" dirty="0" smtClean="0"/>
              <a:t>Methods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848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Compare </a:t>
            </a:r>
            <a:r>
              <a:rPr lang="en-US" altLang="en-US" dirty="0"/>
              <a:t>outcomes of similar </a:t>
            </a:r>
            <a:r>
              <a:rPr lang="en-US" altLang="en-US" dirty="0" smtClean="0"/>
              <a:t>individuals where only </a:t>
            </a:r>
            <a:r>
              <a:rPr lang="en-US" altLang="en-US" dirty="0"/>
              <a:t>difference is treatment; </a:t>
            </a:r>
            <a:r>
              <a:rPr lang="en-US" altLang="en-US" dirty="0" smtClean="0"/>
              <a:t>discard other observations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Example: GEAR UP effects on HS grad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Low income (on </a:t>
            </a:r>
            <a:r>
              <a:rPr lang="en-US" altLang="en-US" dirty="0" err="1" smtClean="0"/>
              <a:t>avg</a:t>
            </a:r>
            <a:r>
              <a:rPr lang="en-US" altLang="en-US" dirty="0" smtClean="0"/>
              <a:t>) </a:t>
            </a:r>
            <a:r>
              <a:rPr lang="en-US" altLang="en-US" dirty="0"/>
              <a:t>have lower </a:t>
            </a:r>
            <a:r>
              <a:rPr lang="en-US" altLang="en-US" dirty="0" smtClean="0"/>
              <a:t>achievement &amp; are less likely </a:t>
            </a:r>
            <a:r>
              <a:rPr lang="en-US" altLang="en-US" dirty="0"/>
              <a:t>to </a:t>
            </a:r>
            <a:r>
              <a:rPr lang="en-US" altLang="en-US" dirty="0" smtClean="0"/>
              <a:t>graduate from HS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Naïve comparison of </a:t>
            </a:r>
            <a:r>
              <a:rPr lang="en-US" altLang="en-US" dirty="0" smtClean="0"/>
              <a:t>GEAR UP to others likely to give biased results because untreated tend to have higher </a:t>
            </a:r>
            <a:r>
              <a:rPr lang="en-US" altLang="en-US" dirty="0" smtClean="0"/>
              <a:t>HS graduation </a:t>
            </a:r>
            <a:r>
              <a:rPr lang="en-US" altLang="en-US" dirty="0" smtClean="0"/>
              <a:t>rates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 matching </a:t>
            </a:r>
            <a:r>
              <a:rPr lang="en-US" altLang="en-US" dirty="0"/>
              <a:t>methods </a:t>
            </a:r>
            <a:r>
              <a:rPr lang="en-US" altLang="en-US" dirty="0" smtClean="0"/>
              <a:t>to develop similar non-treated group to </a:t>
            </a:r>
            <a:r>
              <a:rPr lang="en-US" altLang="en-US" dirty="0" smtClean="0"/>
              <a:t>compare </a:t>
            </a:r>
            <a:r>
              <a:rPr lang="en-US" altLang="en-US" dirty="0" smtClean="0"/>
              <a:t>HS grad rates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76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26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838200"/>
          </a:xfrm>
        </p:spPr>
        <p:txBody>
          <a:bodyPr/>
          <a:lstStyle/>
          <a:p>
            <a:r>
              <a:rPr lang="en-US" sz="4000" b="1" dirty="0" smtClean="0"/>
              <a:t>One Remedy</a:t>
            </a:r>
            <a:r>
              <a:rPr lang="en-US" sz="4000" b="1" dirty="0" smtClean="0"/>
              <a:t>: Direct Matching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340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 control cases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pre-treatment characteristics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are </a:t>
            </a:r>
            <a:r>
              <a:rPr lang="en-US" b="1" i="1" dirty="0" smtClean="0">
                <a:cs typeface="+mn-cs"/>
              </a:rPr>
              <a:t>exactly</a:t>
            </a:r>
            <a:r>
              <a:rPr lang="en-US" dirty="0" smtClean="0">
                <a:cs typeface="+mn-cs"/>
              </a:rPr>
              <a:t> the same as those of the treated group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Strategy breaks </a:t>
            </a:r>
            <a:r>
              <a:rPr lang="en-US" dirty="0" smtClean="0"/>
              <a:t>down because as number of X’s increases, </a:t>
            </a:r>
            <a:r>
              <a:rPr lang="en-US" dirty="0" err="1" smtClean="0"/>
              <a:t>pr</a:t>
            </a:r>
            <a:r>
              <a:rPr lang="en-US" dirty="0" smtClean="0"/>
              <a:t>(match) goes </a:t>
            </a:r>
            <a:r>
              <a:rPr lang="en-US" dirty="0"/>
              <a:t>to </a:t>
            </a:r>
            <a:r>
              <a:rPr lang="en-US" dirty="0" smtClean="0"/>
              <a:t>zero</a:t>
            </a:r>
          </a:p>
          <a:p>
            <a:pPr lvl="1"/>
            <a:r>
              <a:rPr lang="en-US" dirty="0" smtClean="0"/>
              <a:t>Known </a:t>
            </a:r>
            <a:r>
              <a:rPr lang="en-US" dirty="0" smtClean="0"/>
              <a:t>as the “curse </a:t>
            </a:r>
            <a:r>
              <a:rPr lang="en-US" dirty="0"/>
              <a:t>of dimensionality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e.g., Matching </a:t>
            </a:r>
            <a:r>
              <a:rPr lang="en-US" dirty="0" smtClean="0"/>
              <a:t>on 20 binary variables results in 2</a:t>
            </a:r>
            <a:r>
              <a:rPr lang="en-US" baseline="30000" dirty="0" smtClean="0"/>
              <a:t>20  </a:t>
            </a:r>
            <a:r>
              <a:rPr lang="en-US" dirty="0" smtClean="0"/>
              <a:t>or 1,048,576 possible values for X’s!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you add in continuous </a:t>
            </a:r>
            <a:r>
              <a:rPr lang="en-US" dirty="0" err="1" smtClean="0"/>
              <a:t>vars</a:t>
            </a:r>
            <a:r>
              <a:rPr lang="en-US" dirty="0" smtClean="0"/>
              <a:t> (e.g., GPA, income) </a:t>
            </a:r>
            <a:r>
              <a:rPr lang="en-US" dirty="0" smtClean="0"/>
              <a:t>problem </a:t>
            </a:r>
            <a:r>
              <a:rPr lang="en-US" dirty="0" smtClean="0"/>
              <a:t>becomes </a:t>
            </a:r>
            <a:r>
              <a:rPr lang="en-US" dirty="0" smtClean="0"/>
              <a:t>even more intractable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56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27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143000"/>
          </a:xfrm>
        </p:spPr>
        <p:txBody>
          <a:bodyPr/>
          <a:lstStyle/>
          <a:p>
            <a:r>
              <a:rPr lang="en-US" sz="4000" b="1" dirty="0" smtClean="0"/>
              <a:t>Propensity Score Matching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6188" y="1371600"/>
            <a:ext cx="7340600" cy="4876800"/>
          </a:xfrm>
        </p:spPr>
        <p:txBody>
          <a:bodyPr/>
          <a:lstStyle/>
          <a:p>
            <a:r>
              <a:rPr lang="en-US" dirty="0" smtClean="0"/>
              <a:t>Solution: Estimate the “propensity score” (PS) &amp; match </a:t>
            </a:r>
            <a:r>
              <a:rPr lang="en-US" dirty="0" smtClean="0"/>
              <a:t>treated with control cases based only on </a:t>
            </a:r>
            <a:r>
              <a:rPr lang="en-US" dirty="0" smtClean="0"/>
              <a:t>this single number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approach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pre-treatment differences by balancing each group’s set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observable characteristics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single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Goal: Estimate treatment effects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 observable characteristics, as indexed by the 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28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143000"/>
          </a:xfrm>
        </p:spPr>
        <p:txBody>
          <a:bodyPr/>
          <a:lstStyle/>
          <a:p>
            <a:r>
              <a:rPr lang="en-US" sz="4000" b="1" dirty="0" smtClean="0"/>
              <a:t>Estimating the Propensity Score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6188" y="1371600"/>
            <a:ext cx="7340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(treatment)</a:t>
            </a:r>
          </a:p>
          <a:p>
            <a:pPr lvl="1"/>
            <a:r>
              <a:rPr lang="en-US" dirty="0" smtClean="0"/>
              <a:t>Typically done using logistic </a:t>
            </a:r>
            <a:r>
              <a:rPr lang="en-US" dirty="0" smtClean="0"/>
              <a:t>regression, but some software uses </a:t>
            </a:r>
            <a:r>
              <a:rPr lang="en-US" dirty="0" err="1" smtClean="0"/>
              <a:t>probit</a:t>
            </a:r>
            <a:endParaRPr lang="en-US" dirty="0" smtClean="0"/>
          </a:p>
          <a:p>
            <a:r>
              <a:rPr lang="en-US" dirty="0" smtClean="0"/>
              <a:t>Use PS to find control(s) with “same” score as treated observation</a:t>
            </a:r>
          </a:p>
          <a:p>
            <a:pPr lvl="1"/>
            <a:r>
              <a:rPr lang="en-US" dirty="0" smtClean="0"/>
              <a:t>Establishes counterfactual (“control” group)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for differences in outcomes between treated &amp; </a:t>
            </a:r>
            <a:r>
              <a:rPr lang="en-US" dirty="0" smtClean="0"/>
              <a:t>counterfactual (</a:t>
            </a:r>
            <a:r>
              <a:rPr lang="en-US" dirty="0" smtClean="0"/>
              <a:t>“con</a:t>
            </a:r>
            <a:r>
              <a:rPr lang="en-US" dirty="0" smtClean="0"/>
              <a:t>trols”)</a:t>
            </a:r>
            <a:endParaRPr lang="en-US" dirty="0" smtClean="0"/>
          </a:p>
          <a:p>
            <a:pPr lvl="1"/>
            <a:r>
              <a:rPr lang="en-US" dirty="0" smtClean="0"/>
              <a:t>Often done </a:t>
            </a:r>
            <a:r>
              <a:rPr lang="en-US" dirty="0" smtClean="0"/>
              <a:t>using </a:t>
            </a:r>
            <a:r>
              <a:rPr lang="en-US" dirty="0" smtClean="0"/>
              <a:t>regression </a:t>
            </a:r>
            <a:r>
              <a:rPr lang="en-US" dirty="0" smtClean="0"/>
              <a:t>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29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143000"/>
          </a:xfrm>
        </p:spPr>
        <p:txBody>
          <a:bodyPr/>
          <a:lstStyle/>
          <a:p>
            <a:r>
              <a:rPr lang="en-US" sz="4000" b="1" dirty="0" smtClean="0"/>
              <a:t>Goal of </a:t>
            </a:r>
            <a:r>
              <a:rPr lang="en-US" sz="4000" b="1" dirty="0" smtClean="0"/>
              <a:t>PS Matching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6188" y="1371600"/>
            <a:ext cx="7516812" cy="4876800"/>
          </a:xfrm>
        </p:spPr>
        <p:txBody>
          <a:bodyPr/>
          <a:lstStyle/>
          <a:p>
            <a:r>
              <a:rPr lang="en-US" dirty="0" smtClean="0"/>
              <a:t>When done correctly, probability that treated observation has </a:t>
            </a:r>
            <a:r>
              <a:rPr lang="en-US" dirty="0" smtClean="0"/>
              <a:t>specific trait (</a:t>
            </a:r>
            <a:r>
              <a:rPr lang="en-US" dirty="0" smtClean="0"/>
              <a:t>X=x) is same </a:t>
            </a:r>
            <a:r>
              <a:rPr lang="en-US" dirty="0" smtClean="0"/>
              <a:t>as </a:t>
            </a:r>
            <a:r>
              <a:rPr lang="en-US" dirty="0" err="1" smtClean="0"/>
              <a:t>Pr</a:t>
            </a:r>
            <a:r>
              <a:rPr lang="en-US" dirty="0" smtClean="0"/>
              <a:t>(untreated) has (X=x)</a:t>
            </a:r>
            <a:endParaRPr lang="en-US" dirty="0" smtClean="0"/>
          </a:p>
          <a:p>
            <a:r>
              <a:rPr lang="en-US" dirty="0" smtClean="0"/>
              <a:t>PSM is basically a “resampling” or even “oversampling” method, which involves a bias &amp; variance </a:t>
            </a:r>
            <a:r>
              <a:rPr lang="en-US" dirty="0" smtClean="0"/>
              <a:t>tradeoff</a:t>
            </a:r>
          </a:p>
          <a:p>
            <a:pPr lvl="1"/>
            <a:r>
              <a:rPr lang="en-US" dirty="0" smtClean="0">
                <a:cs typeface="+mn-cs"/>
              </a:rPr>
              <a:t>e.g., When matching with replacement, avg. match quality increases &amp; bias decreases, but fewer </a:t>
            </a:r>
            <a:r>
              <a:rPr lang="en-US" i="1" dirty="0" smtClean="0">
                <a:cs typeface="+mn-cs"/>
              </a:rPr>
              <a:t>distinct</a:t>
            </a:r>
            <a:r>
              <a:rPr lang="en-US" dirty="0" smtClean="0">
                <a:cs typeface="+mn-cs"/>
              </a:rPr>
              <a:t> controls are used, increasing the variance of the estimator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Importance of Rigor in Research 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Systematically improving education policies, programs, practices requires understanding of “</a:t>
            </a:r>
            <a:r>
              <a:rPr lang="en-US" dirty="0" smtClean="0"/>
              <a:t>what works”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Goal: Make </a:t>
            </a:r>
            <a:r>
              <a:rPr lang="en-US" b="1" i="1" dirty="0" smtClean="0"/>
              <a:t>causal</a:t>
            </a:r>
            <a:r>
              <a:rPr lang="en-US" dirty="0" smtClean="0"/>
              <a:t> statements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Without doing so “it is difficult to accumulate a knowledge base that has value for practice or future study” (Schneider, 2007, p. 2). 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However, education research has lacked rigor &amp; relevance </a:t>
            </a:r>
            <a:r>
              <a:rPr lang="en-US" dirty="0" smtClean="0">
                <a:hlinkClick r:id="rId3" action="ppaction://hlinksldjump"/>
              </a:rPr>
              <a:t>Quote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PSM Assumptions: Conditional </a:t>
            </a:r>
            <a:r>
              <a:rPr lang="en-US" sz="4000" b="1" dirty="0" smtClean="0"/>
              <a:t>Independence Assumption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0"/>
            <a:ext cx="7772400" cy="4648200"/>
          </a:xfrm>
        </p:spPr>
        <p:txBody>
          <a:bodyPr anchor="t" anchorCtr="0"/>
          <a:lstStyle/>
          <a:p>
            <a:r>
              <a:rPr lang="en-US" dirty="0" smtClean="0"/>
              <a:t>Conditional on observables, there is no </a:t>
            </a:r>
            <a:r>
              <a:rPr lang="en-US" dirty="0"/>
              <a:t>correlation between the treatment </a:t>
            </a:r>
            <a:r>
              <a:rPr lang="en-US" dirty="0" smtClean="0"/>
              <a:t>&amp; outcome </a:t>
            </a:r>
            <a:r>
              <a:rPr lang="en-US" dirty="0"/>
              <a:t>that occurs </a:t>
            </a:r>
            <a:r>
              <a:rPr lang="en-US" dirty="0" smtClean="0"/>
              <a:t>absent the treatment</a:t>
            </a:r>
          </a:p>
          <a:p>
            <a:pPr marL="0" indent="0" algn="ctr">
              <a:buNone/>
            </a:pPr>
            <a:r>
              <a:rPr lang="en-US" dirty="0" smtClean="0"/>
              <a:t>Mathematically: (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/>
              <a:t>,</a:t>
            </a:r>
            <a:r>
              <a:rPr lang="en-US" i="1" dirty="0"/>
              <a:t>Y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) </a:t>
            </a:r>
            <a:r>
              <a:rPr lang="en-US" sz="4400" baseline="-25000" dirty="0"/>
              <a:t>┴</a:t>
            </a:r>
            <a:r>
              <a:rPr lang="en-US" dirty="0"/>
              <a:t> </a:t>
            </a:r>
            <a:r>
              <a:rPr lang="en-US" i="1" dirty="0"/>
              <a:t>D </a:t>
            </a:r>
            <a:r>
              <a:rPr lang="en-US" dirty="0"/>
              <a:t>| </a:t>
            </a:r>
            <a:r>
              <a:rPr lang="en-US" i="1" dirty="0"/>
              <a:t>X</a:t>
            </a: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controlling for </a:t>
            </a:r>
            <a:r>
              <a:rPr lang="en-US" dirty="0" smtClean="0"/>
              <a:t>observables, the treatment </a:t>
            </a:r>
            <a:r>
              <a:rPr lang="en-US" dirty="0"/>
              <a:t>assignment is </a:t>
            </a:r>
            <a:r>
              <a:rPr lang="en-US" dirty="0" smtClean="0"/>
              <a:t>as good as random</a:t>
            </a:r>
          </a:p>
          <a:p>
            <a:r>
              <a:rPr lang="en-US" dirty="0" smtClean="0"/>
              <a:t>Upshot: Untreated observations can serve </a:t>
            </a:r>
            <a:r>
              <a:rPr lang="en-US" dirty="0"/>
              <a:t>as the </a:t>
            </a:r>
            <a:r>
              <a:rPr lang="en-US" dirty="0" smtClean="0"/>
              <a:t>counterfactual </a:t>
            </a:r>
            <a:r>
              <a:rPr lang="en-US" dirty="0"/>
              <a:t>for the </a:t>
            </a:r>
            <a:r>
              <a:rPr lang="en-US" dirty="0" smtClean="0"/>
              <a:t>treated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Assumption: Common Support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The probability </a:t>
            </a:r>
            <a:r>
              <a:rPr lang="en-US" dirty="0"/>
              <a:t>of receiving treatment for each value of </a:t>
            </a:r>
            <a:r>
              <a:rPr lang="en-US" i="1" dirty="0" smtClean="0"/>
              <a:t>X </a:t>
            </a:r>
            <a:r>
              <a:rPr lang="en-US" dirty="0" smtClean="0"/>
              <a:t>lies </a:t>
            </a:r>
            <a:r>
              <a:rPr lang="en-US" dirty="0"/>
              <a:t>between 0 and </a:t>
            </a:r>
            <a:r>
              <a:rPr lang="en-US" dirty="0" smtClean="0"/>
              <a:t>1</a:t>
            </a:r>
          </a:p>
          <a:p>
            <a:pPr marL="0" indent="0" algn="ctr">
              <a:buNone/>
            </a:pPr>
            <a:r>
              <a:rPr lang="en-US" dirty="0" smtClean="0"/>
              <a:t>Mathematically: 0 </a:t>
            </a:r>
            <a:r>
              <a:rPr lang="en-US" dirty="0"/>
              <a:t>&lt; 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D </a:t>
            </a:r>
            <a:r>
              <a:rPr lang="en-US" dirty="0"/>
              <a:t>= 1| </a:t>
            </a:r>
            <a:r>
              <a:rPr lang="en-US" i="1" dirty="0"/>
              <a:t>X </a:t>
            </a:r>
            <a:r>
              <a:rPr lang="en-US" dirty="0" smtClean="0"/>
              <a:t>)  </a:t>
            </a:r>
            <a:r>
              <a:rPr lang="en-US" dirty="0"/>
              <a:t>&lt;1</a:t>
            </a:r>
            <a:r>
              <a:rPr lang="en-US" dirty="0" smtClean="0"/>
              <a:t> </a:t>
            </a:r>
          </a:p>
          <a:p>
            <a:r>
              <a:rPr lang="en-US" dirty="0" smtClean="0"/>
              <a:t>AKA the </a:t>
            </a:r>
            <a:r>
              <a:rPr lang="en-US" b="1" i="1" dirty="0" smtClean="0"/>
              <a:t>overlap condition</a:t>
            </a:r>
            <a:r>
              <a:rPr lang="en-US" b="1" dirty="0" smtClean="0"/>
              <a:t> </a:t>
            </a:r>
            <a:r>
              <a:rPr lang="en-US" dirty="0" smtClean="0"/>
              <a:t>because ensures </a:t>
            </a:r>
            <a:r>
              <a:rPr lang="en-US" dirty="0"/>
              <a:t>overlap in </a:t>
            </a:r>
            <a:r>
              <a:rPr lang="en-US" dirty="0" smtClean="0"/>
              <a:t>characteristics </a:t>
            </a:r>
            <a:r>
              <a:rPr lang="en-US" dirty="0"/>
              <a:t>of </a:t>
            </a:r>
            <a:r>
              <a:rPr lang="en-US" dirty="0" smtClean="0"/>
              <a:t>treated &amp; untreated to </a:t>
            </a:r>
            <a:r>
              <a:rPr lang="en-US" dirty="0"/>
              <a:t>find </a:t>
            </a:r>
            <a:r>
              <a:rPr lang="en-US" dirty="0" smtClean="0"/>
              <a:t>matches (common support)</a:t>
            </a:r>
          </a:p>
          <a:p>
            <a:r>
              <a:rPr lang="en-US" dirty="0" smtClean="0"/>
              <a:t>Upshot: A </a:t>
            </a:r>
            <a:r>
              <a:rPr lang="en-US" dirty="0"/>
              <a:t>match can actually be made between the treated and untreated observations</a:t>
            </a:r>
          </a:p>
          <a:p>
            <a:pPr marL="0" indent="0" 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Assumptions (cont’d)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19200"/>
            <a:ext cx="7772400" cy="52578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CIA &amp; common support are </a:t>
            </a:r>
            <a:r>
              <a:rPr lang="en-US" dirty="0"/>
              <a:t>satisfied, </a:t>
            </a:r>
            <a:r>
              <a:rPr lang="en-US" dirty="0" smtClean="0"/>
              <a:t>treatment </a:t>
            </a:r>
            <a:r>
              <a:rPr lang="en-US" dirty="0"/>
              <a:t>assignment is </a:t>
            </a:r>
            <a:r>
              <a:rPr lang="en-US" b="1" i="1" dirty="0" smtClean="0"/>
              <a:t>strongly </a:t>
            </a:r>
            <a:r>
              <a:rPr lang="en-US" b="1" i="1" dirty="0"/>
              <a:t>ignorable</a:t>
            </a:r>
            <a:endParaRPr lang="en-US" b="1" dirty="0" smtClean="0"/>
          </a:p>
          <a:p>
            <a:r>
              <a:rPr lang="en-US" dirty="0" smtClean="0"/>
              <a:t>Though not an assumption, observed characteristics need to be balanced across </a:t>
            </a:r>
            <a:r>
              <a:rPr lang="en-US" dirty="0"/>
              <a:t>the treated </a:t>
            </a:r>
            <a:r>
              <a:rPr lang="en-US" dirty="0" smtClean="0"/>
              <a:t>&amp; </a:t>
            </a:r>
            <a:r>
              <a:rPr lang="en-US" dirty="0"/>
              <a:t>untreated </a:t>
            </a:r>
            <a:r>
              <a:rPr lang="en-US" dirty="0" smtClean="0"/>
              <a:t>groups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not, then </a:t>
            </a:r>
            <a:r>
              <a:rPr lang="en-US" dirty="0"/>
              <a:t>regardless </a:t>
            </a:r>
            <a:r>
              <a:rPr lang="en-US" dirty="0" smtClean="0"/>
              <a:t>of whether  assumptions hold there </a:t>
            </a:r>
            <a:r>
              <a:rPr lang="en-US" b="1" i="1" dirty="0"/>
              <a:t>will</a:t>
            </a:r>
            <a:r>
              <a:rPr lang="en-US" i="1" dirty="0"/>
              <a:t> </a:t>
            </a:r>
            <a:r>
              <a:rPr lang="en-US" b="1" i="1" dirty="0"/>
              <a:t>be </a:t>
            </a:r>
            <a:r>
              <a:rPr lang="en-US" b="1" i="1" dirty="0" smtClean="0"/>
              <a:t>biased </a:t>
            </a:r>
            <a:r>
              <a:rPr lang="en-US" dirty="0"/>
              <a:t>from selection on observable </a:t>
            </a:r>
            <a:r>
              <a:rPr lang="en-US" dirty="0" smtClean="0"/>
              <a:t>characteristics</a:t>
            </a:r>
          </a:p>
          <a:p>
            <a:r>
              <a:rPr lang="en-US" dirty="0" smtClean="0"/>
              <a:t>Can check for balancing &amp; how much bias is reduced by matching on observables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>
                <a:latin typeface="+mn-lt"/>
              </a:rPr>
              <a:pPr/>
              <a:t>33</a:t>
            </a:fld>
            <a:endParaRPr lang="en-US">
              <a:latin typeface="+mn-lt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62900" cy="1143000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Plan of Action for This Portion</a:t>
            </a:r>
            <a:endParaRPr lang="en-US" sz="4000" b="1" dirty="0">
              <a:latin typeface="+mn-lt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Discuss logical folder structure to store do files (programs), data, &amp; output files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Learn how Stata works &amp; some basic </a:t>
            </a:r>
            <a:r>
              <a:rPr lang="en-US" dirty="0" smtClean="0">
                <a:ea typeface="굴림" charset="-127"/>
              </a:rPr>
              <a:t>commands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Simulate DGP to examine consequences of violations of assumptions</a:t>
            </a:r>
            <a:endParaRPr lang="en-US" dirty="0" smtClean="0">
              <a:ea typeface="굴림" charset="-127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Later examine </a:t>
            </a:r>
            <a:r>
              <a:rPr lang="en-US" dirty="0" smtClean="0">
                <a:ea typeface="굴림" charset="-127"/>
              </a:rPr>
              <a:t>code to undertake PSM </a:t>
            </a:r>
            <a:r>
              <a:rPr lang="en-US" dirty="0" smtClean="0">
                <a:ea typeface="굴림" charset="-127"/>
              </a:rPr>
              <a:t>modeling &amp; discuss </a:t>
            </a:r>
            <a:r>
              <a:rPr lang="en-US" dirty="0" smtClean="0">
                <a:ea typeface="굴림" charset="-127"/>
              </a:rPr>
              <a:t>how these techniques might be used in your research</a:t>
            </a:r>
          </a:p>
        </p:txBody>
      </p:sp>
    </p:spTree>
    <p:extLst>
      <p:ext uri="{BB962C8B-B14F-4D97-AF65-F5344CB8AC3E}">
        <p14:creationId xmlns:p14="http://schemas.microsoft.com/office/powerpoint/2010/main" val="440058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Importance of Good Structure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My bet is that IR folks like you know this already but…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Creating </a:t>
            </a:r>
            <a:r>
              <a:rPr lang="en-US" dirty="0" smtClean="0"/>
              <a:t>a </a:t>
            </a:r>
            <a:r>
              <a:rPr lang="en-US" dirty="0" smtClean="0"/>
              <a:t>logical folder structure for each project is </a:t>
            </a:r>
            <a:r>
              <a:rPr lang="en-US" dirty="0" smtClean="0"/>
              <a:t>important step </a:t>
            </a:r>
            <a:r>
              <a:rPr lang="en-US" dirty="0" smtClean="0"/>
              <a:t>in </a:t>
            </a:r>
            <a:r>
              <a:rPr lang="en-US" dirty="0" smtClean="0"/>
              <a:t>analysis </a:t>
            </a:r>
            <a:r>
              <a:rPr lang="en-US" dirty="0" smtClean="0"/>
              <a:t>process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 use a similar structure all the time you will be able to </a:t>
            </a:r>
            <a:r>
              <a:rPr lang="en-US" dirty="0" smtClean="0"/>
              <a:t>come </a:t>
            </a:r>
            <a:r>
              <a:rPr lang="en-US" dirty="0" smtClean="0"/>
              <a:t>back to projects at later date &amp; understand what was done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 very important to provide comments in your do files so you know what you </a:t>
            </a:r>
            <a:r>
              <a:rPr lang="en-US" dirty="0" smtClean="0"/>
              <a:t>did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Maybe someone else will pick up your 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0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>
                <a:latin typeface="+mn-lt"/>
              </a:rPr>
              <a:pPr/>
              <a:t>35</a:t>
            </a:fld>
            <a:endParaRPr lang="en-US">
              <a:latin typeface="+mn-lt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62900" cy="914400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Folder Structure</a:t>
            </a:r>
            <a:endParaRPr lang="en-US" sz="4000" b="1" dirty="0">
              <a:latin typeface="+mn-lt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CA AIR 2014 (folder located on C: drive)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Articles (contains articles/chapters)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Data (contains data files)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Do Files (contains do files)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Graphs (place to send graphs created by code)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Results (place to send output created by code)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굴림" charset="-127"/>
              </a:rPr>
              <a:t>Powerpoint</a:t>
            </a:r>
            <a:r>
              <a:rPr lang="en-US" dirty="0" smtClean="0">
                <a:ea typeface="굴림" charset="-127"/>
              </a:rPr>
              <a:t> (contains PowerPoints)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Examples of path names: </a:t>
            </a:r>
            <a:endParaRPr lang="en-US" dirty="0" smtClean="0">
              <a:ea typeface="굴림" charset="-127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ea typeface="굴림" charset="-127"/>
              </a:rPr>
              <a:t>log using </a:t>
            </a:r>
            <a:r>
              <a:rPr lang="en-US" sz="2000" dirty="0" smtClean="0">
                <a:ea typeface="굴림" charset="-127"/>
              </a:rPr>
              <a:t>“C</a:t>
            </a:r>
            <a:r>
              <a:rPr lang="en-US" sz="2000" dirty="0">
                <a:ea typeface="굴림" charset="-127"/>
              </a:rPr>
              <a:t>:\CA AIR 2014\Log Files\CA AIR Log </a:t>
            </a:r>
            <a:r>
              <a:rPr lang="en-US" sz="2000" dirty="0" smtClean="0">
                <a:ea typeface="굴림" charset="-127"/>
              </a:rPr>
              <a:t>1.log”, </a:t>
            </a:r>
            <a:r>
              <a:rPr lang="en-US" sz="2000" dirty="0">
                <a:ea typeface="굴림" charset="-127"/>
              </a:rPr>
              <a:t>replace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굴림" charset="-127"/>
              </a:rPr>
              <a:t>use </a:t>
            </a:r>
            <a:r>
              <a:rPr lang="en-US" sz="2000" dirty="0" smtClean="0">
                <a:ea typeface="굴림" charset="-127"/>
              </a:rPr>
              <a:t>“C</a:t>
            </a:r>
            <a:r>
              <a:rPr lang="en-US" sz="2000" dirty="0">
                <a:ea typeface="굴림" charset="-127"/>
              </a:rPr>
              <a:t>:\CA AIR 2014\Data\CA AIR PSM </a:t>
            </a:r>
            <a:r>
              <a:rPr lang="en-US" sz="2000" dirty="0" err="1" smtClean="0">
                <a:ea typeface="굴림" charset="-127"/>
              </a:rPr>
              <a:t>DataSub.dta</a:t>
            </a:r>
            <a:r>
              <a:rPr lang="en-US" sz="2000" dirty="0" smtClean="0">
                <a:ea typeface="굴림" charset="-127"/>
              </a:rPr>
              <a:t>”, clear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946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36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How </a:t>
            </a:r>
            <a:r>
              <a:rPr lang="en-US" sz="4000" b="1" dirty="0" err="1" smtClean="0"/>
              <a:t>Stata</a:t>
            </a:r>
            <a:r>
              <a:rPr lang="en-US" sz="4000" b="1" dirty="0" smtClean="0"/>
              <a:t> Works 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Command </a:t>
            </a:r>
            <a:r>
              <a:rPr lang="en-US" dirty="0" smtClean="0"/>
              <a:t>or “point &amp; click” driven </a:t>
            </a:r>
            <a:r>
              <a:rPr lang="en-US" dirty="0" smtClean="0"/>
              <a:t>software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 resides </a:t>
            </a:r>
            <a:r>
              <a:rPr lang="en-US" dirty="0" smtClean="0"/>
              <a:t>in: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C:\Program Files (</a:t>
            </a:r>
            <a:r>
              <a:rPr lang="en-US" dirty="0" smtClean="0"/>
              <a:t>x86) Stata13 </a:t>
            </a:r>
            <a:r>
              <a:rPr lang="en-US" dirty="0" smtClean="0"/>
              <a:t>(or Stata12)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Type: “</a:t>
            </a:r>
            <a:r>
              <a:rPr lang="en-US" dirty="0" err="1" smtClean="0"/>
              <a:t>adopath</a:t>
            </a:r>
            <a:r>
              <a:rPr lang="en-US" dirty="0" smtClean="0"/>
              <a:t>” on command line to find paths to the ado files used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Role of “ado” files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Examine ado &amp; help files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Discuss user </a:t>
            </a:r>
            <a:r>
              <a:rPr lang="en-US" dirty="0" smtClean="0"/>
              <a:t>written ado &amp; help files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37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The “Look” of </a:t>
            </a:r>
            <a:r>
              <a:rPr lang="en-US" sz="4000" b="1" dirty="0" err="1" smtClean="0"/>
              <a:t>Stata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43000"/>
            <a:ext cx="7772400" cy="4984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Toolbar </a:t>
            </a:r>
            <a:r>
              <a:rPr lang="en-US" sz="2800" dirty="0"/>
              <a:t>contains icons that allow you to </a:t>
            </a:r>
            <a:r>
              <a:rPr lang="en-US" sz="2800" b="1" dirty="0"/>
              <a:t>Open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b="1" dirty="0"/>
              <a:t>Save</a:t>
            </a:r>
            <a:r>
              <a:rPr lang="en-US" sz="2800" dirty="0"/>
              <a:t> ﬁles, </a:t>
            </a:r>
            <a:r>
              <a:rPr lang="en-US" sz="2800" b="1" dirty="0" smtClean="0"/>
              <a:t>Print</a:t>
            </a:r>
            <a:r>
              <a:rPr lang="en-US" sz="2800" dirty="0" smtClean="0"/>
              <a:t> results</a:t>
            </a:r>
            <a:r>
              <a:rPr lang="en-US" sz="2800" dirty="0"/>
              <a:t>, control </a:t>
            </a:r>
            <a:r>
              <a:rPr lang="en-US" sz="2800" b="1" dirty="0"/>
              <a:t>Logs</a:t>
            </a:r>
            <a:r>
              <a:rPr lang="en-US" sz="2800" dirty="0"/>
              <a:t>, </a:t>
            </a:r>
            <a:r>
              <a:rPr lang="en-US" sz="2800" dirty="0" smtClean="0"/>
              <a:t>&amp; </a:t>
            </a:r>
            <a:r>
              <a:rPr lang="en-US" sz="2800" dirty="0"/>
              <a:t>manipulate </a:t>
            </a:r>
            <a:r>
              <a:rPr lang="en-US" sz="2800" dirty="0" smtClean="0"/>
              <a:t>windows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Of particular interest: Opening the </a:t>
            </a:r>
            <a:r>
              <a:rPr lang="en-US" sz="2800" b="1" dirty="0"/>
              <a:t>Do-File Editor</a:t>
            </a:r>
            <a:r>
              <a:rPr lang="en-US" sz="2800" dirty="0"/>
              <a:t>, the </a:t>
            </a:r>
            <a:r>
              <a:rPr lang="en-US" sz="2800" b="1" dirty="0"/>
              <a:t>Data Editor </a:t>
            </a:r>
            <a:r>
              <a:rPr lang="en-US" sz="2800" dirty="0"/>
              <a:t>and the </a:t>
            </a:r>
            <a:r>
              <a:rPr lang="en-US" sz="2800" b="1" dirty="0" smtClean="0"/>
              <a:t>Data Browser</a:t>
            </a:r>
            <a:r>
              <a:rPr lang="en-US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Editor </a:t>
            </a:r>
            <a:r>
              <a:rPr lang="en-US" sz="2400" dirty="0" smtClean="0"/>
              <a:t>&amp; Browser: </a:t>
            </a:r>
            <a:r>
              <a:rPr lang="en-US" sz="2400" dirty="0" smtClean="0"/>
              <a:t>Spreadsheet </a:t>
            </a:r>
            <a:r>
              <a:rPr lang="en-US" sz="2400" dirty="0" smtClean="0"/>
              <a:t>view of </a:t>
            </a:r>
            <a:r>
              <a:rPr lang="en-US" sz="2400" dirty="0" smtClean="0"/>
              <a:t>data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Do-File Editor </a:t>
            </a:r>
            <a:r>
              <a:rPr lang="en-US" sz="2800" dirty="0" smtClean="0"/>
              <a:t>allows </a:t>
            </a:r>
            <a:r>
              <a:rPr lang="en-US" sz="2800" dirty="0"/>
              <a:t>you to construct a ﬁle of </a:t>
            </a:r>
            <a:r>
              <a:rPr lang="en-US" sz="2800" dirty="0" err="1" smtClean="0"/>
              <a:t>Stata</a:t>
            </a:r>
            <a:r>
              <a:rPr lang="en-US" sz="2800" dirty="0" smtClean="0"/>
              <a:t> commands</a:t>
            </a:r>
            <a:r>
              <a:rPr lang="en-US" sz="2800" dirty="0"/>
              <a:t>, </a:t>
            </a:r>
            <a:r>
              <a:rPr lang="en-US" sz="2800" dirty="0" smtClean="0"/>
              <a:t>save them, &amp; execute all/parts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 smtClean="0"/>
              <a:t>Current Working Directory</a:t>
            </a:r>
            <a:r>
              <a:rPr lang="en-US" sz="2800" dirty="0" smtClean="0"/>
              <a:t> is where any </a:t>
            </a:r>
            <a:r>
              <a:rPr lang="en-US" sz="2800" dirty="0"/>
              <a:t>ﬁles created in your </a:t>
            </a:r>
            <a:r>
              <a:rPr lang="en-US" sz="2800" dirty="0" smtClean="0"/>
              <a:t>active Stata </a:t>
            </a:r>
            <a:r>
              <a:rPr lang="en-US" sz="2800" dirty="0" smtClean="0"/>
              <a:t>session </a:t>
            </a:r>
            <a:r>
              <a:rPr lang="en-US" sz="2800" dirty="0"/>
              <a:t>will be </a:t>
            </a:r>
            <a:r>
              <a:rPr lang="en-US" sz="2800" dirty="0" smtClean="0"/>
              <a:t>saved (by default). 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Don’t </a:t>
            </a:r>
            <a:r>
              <a:rPr lang="en-US" sz="2400" dirty="0" smtClean="0"/>
              <a:t>save stuff here, direct to folders discussed </a:t>
            </a:r>
            <a:r>
              <a:rPr lang="en-US" sz="2400" dirty="0" smtClean="0"/>
              <a:t>above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542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Windows in </a:t>
            </a:r>
            <a:r>
              <a:rPr lang="en-US" sz="4000" b="1" dirty="0" err="1" smtClean="0"/>
              <a:t>Stata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Review, Results, Command</a:t>
            </a:r>
            <a:r>
              <a:rPr lang="en-US" sz="2800" dirty="0" smtClean="0"/>
              <a:t>, &amp; </a:t>
            </a:r>
            <a:r>
              <a:rPr lang="en-US" sz="2800" b="1" dirty="0" smtClean="0"/>
              <a:t>Variables</a:t>
            </a:r>
            <a:r>
              <a:rPr lang="en-US" sz="2800" dirty="0" smtClean="0"/>
              <a:t> </a:t>
            </a:r>
            <a:r>
              <a:rPr lang="en-US" sz="2800" dirty="0" smtClean="0"/>
              <a:t>windows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Help</a:t>
            </a:r>
            <a:r>
              <a:rPr lang="en-US" sz="2800" dirty="0" smtClean="0"/>
              <a:t>: Search </a:t>
            </a:r>
            <a:r>
              <a:rPr lang="en-US" sz="2800" dirty="0"/>
              <a:t>for </a:t>
            </a:r>
            <a:r>
              <a:rPr lang="en-US" sz="2800" dirty="0" smtClean="0"/>
              <a:t>any command/feature</a:t>
            </a:r>
            <a:r>
              <a:rPr lang="en-US" sz="2800" dirty="0"/>
              <a:t>. </a:t>
            </a:r>
            <a:r>
              <a:rPr lang="en-US" sz="2800" b="1" dirty="0" smtClean="0"/>
              <a:t>Help Browser</a:t>
            </a:r>
            <a:r>
              <a:rPr lang="en-US" sz="2800" dirty="0"/>
              <a:t>, which opens in </a:t>
            </a:r>
            <a:r>
              <a:rPr lang="en-US" sz="2800" b="1" dirty="0" smtClean="0"/>
              <a:t>Viewer</a:t>
            </a:r>
            <a:r>
              <a:rPr lang="en-US" sz="2800" dirty="0" smtClean="0"/>
              <a:t> </a:t>
            </a:r>
            <a:r>
              <a:rPr lang="en-US" sz="2800" dirty="0"/>
              <a:t>window, provides </a:t>
            </a:r>
            <a:r>
              <a:rPr lang="en-US" sz="2800" dirty="0" smtClean="0"/>
              <a:t>hyperlinks to help pages &amp; to pages in the </a:t>
            </a:r>
            <a:r>
              <a:rPr lang="en-US" sz="2800" dirty="0" smtClean="0"/>
              <a:t>Stata manuals (which are quite good)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May search </a:t>
            </a:r>
            <a:r>
              <a:rPr lang="en-US" sz="2800" dirty="0"/>
              <a:t>for help </a:t>
            </a:r>
            <a:r>
              <a:rPr lang="en-US" sz="2800" dirty="0" smtClean="0"/>
              <a:t>using command line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Role of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findit</a:t>
            </a:r>
            <a:r>
              <a:rPr lang="en-US" sz="2800" b="1" dirty="0" smtClean="0"/>
              <a:t>” </a:t>
            </a:r>
            <a:r>
              <a:rPr lang="en-US" sz="2800" dirty="0" smtClean="0"/>
              <a:t>&amp;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ssc</a:t>
            </a:r>
            <a:r>
              <a:rPr lang="en-US" sz="2800" b="1" dirty="0" smtClean="0"/>
              <a:t> install”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Locate </a:t>
            </a:r>
            <a:r>
              <a:rPr lang="en-US" sz="2400" dirty="0"/>
              <a:t>commands </a:t>
            </a:r>
            <a:r>
              <a:rPr lang="en-US" sz="2400" dirty="0" smtClean="0"/>
              <a:t>in </a:t>
            </a:r>
            <a:r>
              <a:rPr lang="en-US" sz="2400" dirty="0" err="1" smtClean="0"/>
              <a:t>Stata</a:t>
            </a:r>
            <a:r>
              <a:rPr lang="en-US" sz="2400" dirty="0" smtClean="0"/>
              <a:t> Technical Bulletin &amp; </a:t>
            </a:r>
            <a:r>
              <a:rPr lang="en-US" sz="2400" dirty="0" err="1" smtClean="0"/>
              <a:t>Stata</a:t>
            </a:r>
            <a:r>
              <a:rPr lang="en-US" sz="2400" dirty="0" smtClean="0"/>
              <a:t> Journal; Demo loading the “psmatch2” command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  command line type: “</a:t>
            </a:r>
            <a:r>
              <a:rPr lang="en-US" sz="2400" dirty="0" err="1" smtClean="0"/>
              <a:t>ssc</a:t>
            </a:r>
            <a:r>
              <a:rPr lang="en-US" sz="2400" dirty="0" smtClean="0"/>
              <a:t> </a:t>
            </a:r>
            <a:r>
              <a:rPr lang="en-US" sz="2400" dirty="0"/>
              <a:t>describe </a:t>
            </a:r>
            <a:r>
              <a:rPr lang="en-US" sz="2400" dirty="0" smtClean="0"/>
              <a:t>psmatch2” then “</a:t>
            </a:r>
            <a:r>
              <a:rPr lang="en-US" sz="2400" dirty="0" err="1" smtClean="0"/>
              <a:t>ssc</a:t>
            </a:r>
            <a:r>
              <a:rPr lang="en-US" sz="2400" dirty="0" smtClean="0"/>
              <a:t> </a:t>
            </a:r>
            <a:r>
              <a:rPr lang="en-US" sz="2400" dirty="0"/>
              <a:t>install </a:t>
            </a:r>
            <a:r>
              <a:rPr lang="en-US" sz="2400" dirty="0" smtClean="0"/>
              <a:t>psmatch2” &amp; then “help psmatch2”</a:t>
            </a:r>
          </a:p>
        </p:txBody>
      </p:sp>
    </p:spTree>
    <p:extLst>
      <p:ext uri="{BB962C8B-B14F-4D97-AF65-F5344CB8AC3E}">
        <p14:creationId xmlns:p14="http://schemas.microsoft.com/office/powerpoint/2010/main" val="40264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39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err="1" smtClean="0"/>
              <a:t>Stata</a:t>
            </a:r>
            <a:r>
              <a:rPr lang="en-US" sz="4000" b="1" dirty="0" smtClean="0"/>
              <a:t> Program Files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954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Called “do” files; contain </a:t>
            </a:r>
            <a:r>
              <a:rPr lang="en-US" dirty="0" err="1" smtClean="0"/>
              <a:t>Stata</a:t>
            </a:r>
            <a:r>
              <a:rPr lang="en-US" dirty="0" smtClean="0"/>
              <a:t> code/commands we “run” to produce results</a:t>
            </a:r>
          </a:p>
          <a:p>
            <a:pPr>
              <a:lnSpc>
                <a:spcPct val="90000"/>
              </a:lnSpc>
            </a:pPr>
            <a:r>
              <a:rPr lang="en-US" dirty="0"/>
              <a:t>Do File Name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fr-FR" b="1" dirty="0"/>
              <a:t>CA AIR PSM Violations </a:t>
            </a:r>
            <a:r>
              <a:rPr lang="fr-FR" b="1" dirty="0" smtClean="0"/>
              <a:t>Simulation.do </a:t>
            </a:r>
            <a:r>
              <a:rPr lang="en-US" dirty="0" smtClean="0"/>
              <a:t>in </a:t>
            </a:r>
            <a:r>
              <a:rPr lang="en-US" dirty="0"/>
              <a:t>the “</a:t>
            </a:r>
            <a:r>
              <a:rPr lang="en-US" b="1" dirty="0"/>
              <a:t>Do Files</a:t>
            </a:r>
            <a:r>
              <a:rPr lang="en-US" dirty="0"/>
              <a:t>” sub-folder in </a:t>
            </a:r>
            <a:r>
              <a:rPr lang="en-US" b="1" dirty="0" smtClean="0"/>
              <a:t>CA </a:t>
            </a:r>
            <a:r>
              <a:rPr lang="en-US" b="1" dirty="0"/>
              <a:t>AIR 2014</a:t>
            </a:r>
            <a:r>
              <a:rPr lang="en-US" dirty="0"/>
              <a:t> main project </a:t>
            </a:r>
            <a:r>
              <a:rPr lang="en-US" dirty="0" smtClean="0"/>
              <a:t>folder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Later will use: </a:t>
            </a:r>
            <a:r>
              <a:rPr lang="en-US" b="1" dirty="0" smtClean="0"/>
              <a:t>CA </a:t>
            </a:r>
            <a:r>
              <a:rPr lang="en-US" b="1" dirty="0"/>
              <a:t>AIR </a:t>
            </a:r>
            <a:r>
              <a:rPr lang="en-US" b="1" dirty="0" smtClean="0"/>
              <a:t>PSM.do</a:t>
            </a:r>
            <a:r>
              <a:rPr lang="en-US" dirty="0" smtClean="0"/>
              <a:t> </a:t>
            </a:r>
            <a:r>
              <a:rPr lang="en-US" dirty="0" smtClean="0"/>
              <a:t>in same place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There are also menu options to run commands in Stata, but we </a:t>
            </a:r>
            <a:r>
              <a:rPr lang="en-US" dirty="0" smtClean="0"/>
              <a:t>won’t do this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May be useful for some “on the fly” analysis, but it is </a:t>
            </a:r>
            <a:r>
              <a:rPr lang="en-US" b="1" dirty="0" smtClean="0"/>
              <a:t>NOT</a:t>
            </a:r>
            <a:r>
              <a:rPr lang="en-US" dirty="0" smtClean="0"/>
              <a:t> a good way to do most projects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Reasons: </a:t>
            </a:r>
            <a:r>
              <a:rPr lang="en-US" dirty="0" smtClean="0"/>
              <a:t>Reproducibility </a:t>
            </a:r>
            <a:r>
              <a:rPr lang="en-US" dirty="0" smtClean="0"/>
              <a:t>&amp; transportability</a:t>
            </a:r>
          </a:p>
        </p:txBody>
      </p:sp>
    </p:spTree>
    <p:extLst>
      <p:ext uri="{BB962C8B-B14F-4D97-AF65-F5344CB8AC3E}">
        <p14:creationId xmlns:p14="http://schemas.microsoft.com/office/powerpoint/2010/main" val="15125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Why the Lack of Rigor?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r>
              <a:rPr lang="en-US" dirty="0" smtClean="0"/>
              <a:t>Often lack </a:t>
            </a:r>
            <a:r>
              <a:rPr lang="en-US" dirty="0"/>
              <a:t>of clarity </a:t>
            </a:r>
            <a:r>
              <a:rPr lang="en-US" dirty="0" smtClean="0"/>
              <a:t>about the designs &amp; methods optimal </a:t>
            </a:r>
            <a:r>
              <a:rPr lang="en-US" dirty="0"/>
              <a:t>for making causal </a:t>
            </a:r>
            <a:r>
              <a:rPr lang="en-US" dirty="0" smtClean="0"/>
              <a:t>claims</a:t>
            </a:r>
          </a:p>
          <a:p>
            <a:r>
              <a:rPr lang="en-US" dirty="0"/>
              <a:t>Many </a:t>
            </a:r>
            <a:r>
              <a:rPr lang="en-US" dirty="0" smtClean="0"/>
              <a:t>researchers </a:t>
            </a:r>
            <a:r>
              <a:rPr lang="en-US" dirty="0"/>
              <a:t>were not educated in the application of these methods</a:t>
            </a:r>
          </a:p>
          <a:p>
            <a:r>
              <a:rPr lang="en-US" dirty="0" smtClean="0"/>
              <a:t>Many lack time to learn new methods; may feel they are to complicated to learn</a:t>
            </a:r>
            <a:endParaRPr lang="en-US" dirty="0"/>
          </a:p>
          <a:p>
            <a:r>
              <a:rPr lang="en-US" dirty="0" smtClean="0"/>
              <a:t>Hard to create &amp; </a:t>
            </a:r>
            <a:r>
              <a:rPr lang="en-US" dirty="0"/>
              <a:t>sustain </a:t>
            </a:r>
            <a:r>
              <a:rPr lang="en-US" dirty="0" smtClean="0"/>
              <a:t>norms &amp; </a:t>
            </a:r>
            <a:r>
              <a:rPr lang="en-US" dirty="0"/>
              <a:t>common </a:t>
            </a:r>
            <a:r>
              <a:rPr lang="en-US" dirty="0" smtClean="0"/>
              <a:t>discourse about what constitutes rigor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31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Simulating Condition Violations</a:t>
            </a:r>
            <a:r>
              <a:rPr lang="en-US" sz="4000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524000"/>
            <a:ext cx="7772400" cy="4953000"/>
          </a:xfrm>
        </p:spPr>
        <p:txBody>
          <a:bodyPr/>
          <a:lstStyle/>
          <a:p>
            <a:r>
              <a:rPr lang="en-US" dirty="0" smtClean="0"/>
              <a:t>Before delving into real application of propensity score matching in education research, we will examine effects of a few condition/assumption violations on results</a:t>
            </a:r>
          </a:p>
          <a:p>
            <a:r>
              <a:rPr lang="en-US" dirty="0" smtClean="0"/>
              <a:t>To do so, we’ll create “fake” data set so we know true parameters &amp; can therefore figure out bias due to such violations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Effect of Selection Bias Under 	Different DGP </a:t>
            </a:r>
            <a:r>
              <a:rPr lang="en-US" sz="4000" b="1" dirty="0"/>
              <a:t>Scenarios </a:t>
            </a:r>
            <a:r>
              <a:rPr lang="en-US" sz="4000" b="1" dirty="0" smtClean="0"/>
              <a:t>	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0288" y="1371600"/>
                <a:ext cx="7961312" cy="4724400"/>
              </a:xfrm>
            </p:spPr>
            <p:txBody>
              <a:bodyPr/>
              <a:lstStyle/>
              <a:p>
                <a:r>
                  <a:rPr lang="en-US" dirty="0" smtClean="0"/>
                  <a:t>Examine effectiveness of different statistical methods to remedy selection bias</a:t>
                </a:r>
              </a:p>
              <a:p>
                <a:r>
                  <a:rPr lang="en-US" dirty="0" smtClean="0"/>
                  <a:t>Create artificial data using regression model: </a:t>
                </a:r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b="1" dirty="0" smtClean="0">
                    <a:latin typeface="+mj-lt"/>
                  </a:rPr>
                  <a:t>y</a:t>
                </a:r>
                <a:r>
                  <a:rPr lang="en-US" b="1" dirty="0" smtClean="0">
                    <a:latin typeface="Symbol" panose="05050102010706020507" pitchFamily="18" charset="2"/>
                  </a:rPr>
                  <a:t> </a:t>
                </a:r>
                <a:r>
                  <a:rPr lang="en-US" b="1" dirty="0">
                    <a:latin typeface="Symbol" panose="05050102010706020507" pitchFamily="18" charset="2"/>
                  </a:rPr>
                  <a:t>= a + </a:t>
                </a:r>
                <a14:m>
                  <m:oMath xmlns:m="http://schemas.openxmlformats.org/officeDocument/2006/math">
                    <m:r>
                      <a:rPr lang="el-GR" b="1" i="1" dirty="0" smtClean="0">
                        <a:latin typeface="Cambria Math"/>
                      </a:rPr>
                      <m:t>𝜷</m:t>
                    </m:r>
                  </m:oMath>
                </a14:m>
                <a:r>
                  <a:rPr lang="en-US" b="1" dirty="0" err="1">
                    <a:latin typeface="+mj-lt"/>
                  </a:rPr>
                  <a:t>x</a:t>
                </a:r>
                <a:r>
                  <a:rPr lang="en-US" b="1" dirty="0">
                    <a:latin typeface="Symbol" panose="05050102010706020507" pitchFamily="18" charset="2"/>
                  </a:rPr>
                  <a:t> + </a:t>
                </a:r>
                <a:r>
                  <a:rPr lang="en-US" b="1" dirty="0" err="1">
                    <a:latin typeface="Symbol" panose="05050102010706020507" pitchFamily="18" charset="2"/>
                  </a:rPr>
                  <a:t>t</a:t>
                </a:r>
                <a:r>
                  <a:rPr lang="en-US" b="1" dirty="0" err="1">
                    <a:latin typeface="+mj-lt"/>
                  </a:rPr>
                  <a:t>w</a:t>
                </a:r>
                <a:r>
                  <a:rPr lang="en-US" b="1" dirty="0">
                    <a:latin typeface="Symbol" panose="05050102010706020507" pitchFamily="18" charset="2"/>
                  </a:rPr>
                  <a:t> + e</a:t>
                </a:r>
              </a:p>
              <a:p>
                <a:pPr lvl="1"/>
                <a:r>
                  <a:rPr lang="en-US" dirty="0" smtClean="0"/>
                  <a:t>where x is a control, w is treatment; data is created for y, x, w, </a:t>
                </a:r>
                <a:r>
                  <a:rPr lang="en-US" dirty="0" smtClean="0">
                    <a:latin typeface="Symbol" panose="05050102010706020507" pitchFamily="18" charset="2"/>
                  </a:rPr>
                  <a:t>e </a:t>
                </a:r>
                <a:r>
                  <a:rPr lang="en-US" dirty="0" smtClean="0">
                    <a:latin typeface="+mj-lt"/>
                  </a:rPr>
                  <a:t>and parameters are: </a:t>
                </a:r>
              </a:p>
              <a:p>
                <a:pPr marL="0" lvl="1" indent="0" algn="ctr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:r>
                  <a:rPr lang="en-US" b="1" dirty="0" smtClean="0"/>
                  <a:t>y</a:t>
                </a:r>
                <a:r>
                  <a:rPr lang="en-US" b="1" dirty="0" smtClean="0">
                    <a:latin typeface="Symbol" panose="05050102010706020507" pitchFamily="18" charset="2"/>
                  </a:rPr>
                  <a:t> </a:t>
                </a:r>
                <a:r>
                  <a:rPr lang="en-US" b="1" dirty="0">
                    <a:latin typeface="Symbol" panose="05050102010706020507" pitchFamily="18" charset="2"/>
                  </a:rPr>
                  <a:t>= </a:t>
                </a:r>
                <a:r>
                  <a:rPr lang="en-US" b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10</a:t>
                </a:r>
                <a:r>
                  <a:rPr lang="en-US" b="1" dirty="0" smtClean="0">
                    <a:latin typeface="Symbol" panose="05050102010706020507" pitchFamily="18" charset="2"/>
                  </a:rPr>
                  <a:t> </a:t>
                </a:r>
                <a:r>
                  <a:rPr lang="en-US" b="1" dirty="0">
                    <a:latin typeface="Symbol" panose="05050102010706020507" pitchFamily="18" charset="2"/>
                  </a:rPr>
                  <a:t>+ </a:t>
                </a:r>
                <a:r>
                  <a:rPr lang="en-US" b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1.5</a:t>
                </a:r>
                <a:r>
                  <a:rPr lang="en-US" b="1" dirty="0" smtClean="0"/>
                  <a:t>x</a:t>
                </a:r>
                <a:r>
                  <a:rPr lang="en-US" b="1" dirty="0" smtClean="0">
                    <a:latin typeface="Symbol" panose="05050102010706020507" pitchFamily="18" charset="2"/>
                  </a:rPr>
                  <a:t> </a:t>
                </a:r>
                <a:r>
                  <a:rPr lang="en-US" b="1" dirty="0">
                    <a:latin typeface="Symbol" panose="05050102010706020507" pitchFamily="18" charset="2"/>
                  </a:rPr>
                  <a:t>+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2</a:t>
                </a:r>
                <a:r>
                  <a:rPr lang="en-US" b="1" dirty="0" smtClean="0"/>
                  <a:t>w</a:t>
                </a:r>
                <a:r>
                  <a:rPr lang="en-US" b="1" dirty="0" smtClean="0">
                    <a:latin typeface="Symbol" panose="05050102010706020507" pitchFamily="18" charset="2"/>
                  </a:rPr>
                  <a:t> </a:t>
                </a:r>
                <a:r>
                  <a:rPr lang="en-US" b="1" dirty="0">
                    <a:latin typeface="Symbol" panose="05050102010706020507" pitchFamily="18" charset="2"/>
                  </a:rPr>
                  <a:t>+ </a:t>
                </a:r>
                <a:r>
                  <a:rPr lang="en-US" b="1" dirty="0" smtClean="0">
                    <a:latin typeface="Symbol" panose="05050102010706020507" pitchFamily="18" charset="2"/>
                  </a:rPr>
                  <a:t>e</a:t>
                </a:r>
                <a:r>
                  <a:rPr lang="en-US" b="1" dirty="0" smtClean="0">
                    <a:latin typeface="+mj-lt"/>
                  </a:rPr>
                  <a:t> </a:t>
                </a:r>
                <a:endParaRPr lang="en-US" b="1" dirty="0">
                  <a:latin typeface="+mj-lt"/>
                </a:endParaRPr>
              </a:p>
              <a:p>
                <a:pPr marL="57150" indent="-457200"/>
                <a:r>
                  <a:rPr lang="en-US" dirty="0" smtClean="0"/>
                  <a:t>True </a:t>
                </a:r>
                <a:r>
                  <a:rPr lang="en-US" dirty="0"/>
                  <a:t>treatment effect </a:t>
                </a:r>
                <a:r>
                  <a:rPr lang="en-US" dirty="0" smtClean="0"/>
                  <a:t>known; evaluate </a:t>
                </a:r>
                <a:r>
                  <a:rPr lang="en-US" dirty="0"/>
                  <a:t>bias under different </a:t>
                </a:r>
                <a:r>
                  <a:rPr lang="en-US" dirty="0" smtClean="0"/>
                  <a:t>scenarios/using alt. methods</a:t>
                </a:r>
                <a:r>
                  <a:rPr lang="en-US" b="1" dirty="0" smtClean="0">
                    <a:latin typeface="+mj-lt"/>
                  </a:rPr>
                  <a:t>  </a:t>
                </a:r>
              </a:p>
              <a:p>
                <a:pPr marL="0" lvl="1" indent="0" algn="ctr">
                  <a:buNone/>
                </a:pPr>
                <a:endParaRPr lang="en-US" b="1" dirty="0" smtClean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0288" y="1371600"/>
                <a:ext cx="7961312" cy="4724400"/>
              </a:xfrm>
              <a:blipFill rotWithShape="1">
                <a:blip r:embed="rId2"/>
                <a:stretch>
                  <a:fillRect l="-1685" t="-1806" r="-1608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8438"/>
            <a:ext cx="7772400" cy="1020762"/>
          </a:xfrm>
        </p:spPr>
        <p:txBody>
          <a:bodyPr/>
          <a:lstStyle/>
          <a:p>
            <a:r>
              <a:rPr lang="en-US" sz="4000" b="1" dirty="0" smtClean="0"/>
              <a:t>Simulations Conducted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Relax </a:t>
            </a:r>
            <a:r>
              <a:rPr lang="en-US" dirty="0" smtClean="0"/>
              <a:t>following conditions:</a:t>
            </a:r>
            <a:endParaRPr lang="en-US" dirty="0" smtClean="0">
              <a:latin typeface="Symbol" panose="05050102010706020507" pitchFamily="18" charset="2"/>
            </a:endParaRPr>
          </a:p>
          <a:p>
            <a:pPr lvl="1"/>
            <a:r>
              <a:rPr lang="en-US" dirty="0" smtClean="0"/>
              <a:t>No correlation between x and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endParaRPr lang="en-US" dirty="0">
              <a:latin typeface="Symbol" panose="05050102010706020507" pitchFamily="18" charset="2"/>
            </a:endParaRPr>
          </a:p>
          <a:p>
            <a:pPr lvl="1"/>
            <a:r>
              <a:rPr lang="en-US" dirty="0" smtClean="0"/>
              <a:t>No correlation between x and w </a:t>
            </a:r>
            <a:endParaRPr lang="en-US" dirty="0" smtClean="0">
              <a:latin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Scenario 1: The Ideal Condition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Conditional </a:t>
            </a:r>
            <a:r>
              <a:rPr lang="en-US" sz="3200" dirty="0"/>
              <a:t>on observables (x), treatment (w) is independent of the error (</a:t>
            </a:r>
            <a:r>
              <a:rPr lang="en-US" sz="3200" dirty="0">
                <a:latin typeface="Symbol" panose="05050102010706020507" pitchFamily="18" charset="2"/>
              </a:rPr>
              <a:t>e</a:t>
            </a:r>
            <a:r>
              <a:rPr lang="en-US" sz="3200" dirty="0"/>
              <a:t>)</a:t>
            </a:r>
            <a:r>
              <a:rPr lang="en-US" dirty="0"/>
              <a:t> </a:t>
            </a:r>
          </a:p>
          <a:p>
            <a:r>
              <a:rPr lang="en-US" dirty="0" smtClean="0"/>
              <a:t>The scenario mimics the data that would be generated from a randomized study</a:t>
            </a:r>
          </a:p>
          <a:p>
            <a:pPr lvl="1"/>
            <a:r>
              <a:rPr lang="en-US" dirty="0" smtClean="0"/>
              <a:t>x is created as an ordinal variable, taking on the values 1, 2, 3, 4</a:t>
            </a:r>
          </a:p>
          <a:p>
            <a:r>
              <a:rPr lang="en-US" dirty="0" smtClean="0"/>
              <a:t>If we regress y on x (controls) and w (treatment indicator) we obtain…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Scenario 2: Ignorable Treatment Assignment Assumption Violated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600200"/>
            <a:ext cx="7772400" cy="4495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>
                <a:latin typeface="+mj-lt"/>
              </a:rPr>
              <a:t>Conditional on observables (x), </a:t>
            </a:r>
            <a:r>
              <a:rPr lang="en-US" sz="3200" dirty="0" smtClean="0">
                <a:latin typeface="+mj-lt"/>
              </a:rPr>
              <a:t>the treatment </a:t>
            </a:r>
            <a:r>
              <a:rPr lang="en-US" sz="3200" dirty="0">
                <a:latin typeface="+mj-lt"/>
              </a:rPr>
              <a:t>(w) is </a:t>
            </a:r>
            <a:r>
              <a:rPr lang="en-US" sz="3200" b="1" dirty="0" smtClean="0">
                <a:latin typeface="+mj-lt"/>
              </a:rPr>
              <a:t>NOT</a:t>
            </a:r>
            <a:r>
              <a:rPr lang="en-US" sz="3200" dirty="0" smtClean="0">
                <a:latin typeface="+mj-lt"/>
              </a:rPr>
              <a:t> independent </a:t>
            </a:r>
            <a:r>
              <a:rPr lang="en-US" sz="3200" dirty="0">
                <a:latin typeface="+mj-lt"/>
              </a:rPr>
              <a:t>of the error (</a:t>
            </a:r>
            <a:r>
              <a:rPr lang="en-US" sz="3200" dirty="0" smtClean="0">
                <a:latin typeface="Symbol" panose="05050102010706020507" pitchFamily="18" charset="2"/>
              </a:rPr>
              <a:t>e</a:t>
            </a:r>
            <a:r>
              <a:rPr lang="en-US" sz="3200" dirty="0" smtClean="0">
                <a:latin typeface="+mj-lt"/>
              </a:rPr>
              <a:t>)</a:t>
            </a:r>
          </a:p>
          <a:p>
            <a:pPr marL="742950" lvl="2" indent="-342900"/>
            <a:r>
              <a:rPr lang="en-US" sz="2400" dirty="0" smtClean="0"/>
              <a:t>All </a:t>
            </a:r>
            <a:r>
              <a:rPr lang="en-US" sz="2400" dirty="0"/>
              <a:t>other conditions hold</a:t>
            </a:r>
          </a:p>
          <a:p>
            <a:r>
              <a:rPr lang="en-US" dirty="0" smtClean="0"/>
              <a:t>This is a classic selection bias condition  </a:t>
            </a:r>
          </a:p>
          <a:p>
            <a:r>
              <a:rPr lang="en-US" dirty="0" smtClean="0"/>
              <a:t>Given the correlation between treatment and the error, we’d expect “naïve” regression to result in biased estimate of treatment effect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Scenario 3: </a:t>
            </a:r>
            <a:r>
              <a:rPr lang="en-US" sz="4000" b="1" dirty="0" err="1" smtClean="0"/>
              <a:t>Multicollinearity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In this scenario, conditional </a:t>
            </a:r>
            <a:r>
              <a:rPr lang="en-US" sz="3200" dirty="0"/>
              <a:t>on observables (x), </a:t>
            </a:r>
            <a:r>
              <a:rPr lang="en-US" sz="3200" dirty="0" smtClean="0"/>
              <a:t>treatment </a:t>
            </a:r>
            <a:r>
              <a:rPr lang="en-US" sz="3200" dirty="0"/>
              <a:t>(w) is </a:t>
            </a:r>
            <a:r>
              <a:rPr lang="en-US" sz="3200" dirty="0" smtClean="0"/>
              <a:t>independent </a:t>
            </a:r>
            <a:r>
              <a:rPr lang="en-US" sz="3200" dirty="0"/>
              <a:t>of the error (</a:t>
            </a:r>
            <a:r>
              <a:rPr lang="en-US" sz="3200" dirty="0">
                <a:latin typeface="Symbol" panose="05050102010706020507" pitchFamily="18" charset="2"/>
              </a:rPr>
              <a:t>e</a:t>
            </a:r>
            <a:r>
              <a:rPr lang="en-US" sz="3200" dirty="0" smtClean="0"/>
              <a:t>) (ignorable treatment assignment)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But we allow x &amp; w to be correlated (there is </a:t>
            </a:r>
            <a:r>
              <a:rPr lang="en-US" sz="3200" dirty="0" err="1" smtClean="0"/>
              <a:t>multicollinearity</a:t>
            </a:r>
            <a:r>
              <a:rPr lang="en-US" sz="3200" dirty="0" smtClean="0"/>
              <a:t>)	</a:t>
            </a:r>
          </a:p>
          <a:p>
            <a:r>
              <a:rPr lang="en-US" dirty="0" smtClean="0"/>
              <a:t>Often happens in social science research  </a:t>
            </a:r>
          </a:p>
          <a:p>
            <a:r>
              <a:rPr lang="en-US" dirty="0" smtClean="0"/>
              <a:t>This scenario should not affect the size of the treatment effect, but SEs should be incorrect, thus significance tests wrong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Scenario </a:t>
            </a:r>
            <a:r>
              <a:rPr lang="en-US" sz="4000" b="1" dirty="0" smtClean="0"/>
              <a:t>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There is correlation between the regressors and non-ignorable treatment assignment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Correlation between x and error &amp; t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x is continuous instead of ordinal 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All other assumptions from Scenario 1 hold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Pattern in graph is produced </a:t>
            </a:r>
            <a:r>
              <a:rPr lang="en-US" dirty="0"/>
              <a:t>by </a:t>
            </a:r>
            <a:r>
              <a:rPr lang="en-US" dirty="0" smtClean="0"/>
              <a:t>correlation </a:t>
            </a:r>
            <a:r>
              <a:rPr lang="en-US" dirty="0"/>
              <a:t>between </a:t>
            </a:r>
            <a:r>
              <a:rPr lang="en-US" dirty="0" smtClean="0"/>
              <a:t>treatment &amp; </a:t>
            </a:r>
            <a:r>
              <a:rPr lang="en-US" dirty="0"/>
              <a:t>error </a:t>
            </a:r>
            <a:r>
              <a:rPr lang="en-US" dirty="0" smtClean="0"/>
              <a:t>term</a:t>
            </a:r>
          </a:p>
          <a:p>
            <a:pPr marL="742950" lvl="2" indent="-342900"/>
            <a:r>
              <a:rPr lang="en-US" dirty="0" smtClean="0"/>
              <a:t>Happens when </a:t>
            </a:r>
            <a:r>
              <a:rPr lang="en-US" dirty="0"/>
              <a:t>control </a:t>
            </a:r>
            <a:r>
              <a:rPr lang="en-US" dirty="0" smtClean="0"/>
              <a:t>variables (x’s) </a:t>
            </a:r>
            <a:r>
              <a:rPr lang="en-US" dirty="0"/>
              <a:t>are </a:t>
            </a:r>
            <a:r>
              <a:rPr lang="en-US" dirty="0" smtClean="0"/>
              <a:t>omitted</a:t>
            </a:r>
          </a:p>
          <a:p>
            <a:pPr marL="742950" lvl="2" indent="-342900"/>
            <a:r>
              <a:rPr lang="en-US" dirty="0" smtClean="0"/>
              <a:t>Known as </a:t>
            </a:r>
            <a:r>
              <a:rPr lang="en-US" dirty="0"/>
              <a:t>"selection on </a:t>
            </a:r>
            <a:r>
              <a:rPr lang="en-US" dirty="0" err="1"/>
              <a:t>unobservables</a:t>
            </a:r>
            <a:r>
              <a:rPr lang="en-US" dirty="0"/>
              <a:t>"</a:t>
            </a:r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Scenario </a:t>
            </a:r>
            <a:r>
              <a:rPr lang="en-US" sz="4000" b="1" dirty="0" smtClean="0"/>
              <a:t>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In this scenario t and x correlated with the error term; w and x are also correlated</a:t>
            </a:r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This scenario assumes the weakest conditions for data generation</a:t>
            </a:r>
          </a:p>
          <a:p>
            <a:r>
              <a:rPr lang="en-US" dirty="0" smtClean="0"/>
              <a:t>The results produced by both the naïve regression and the matching methods result in substantial bias in the estimation of the treatment effect</a:t>
            </a:r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48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z="3200" b="1" dirty="0" smtClean="0"/>
              <a:t>Does Failure of Parents to Provide Required Support Hinder Student Success? </a:t>
            </a:r>
            <a:endParaRPr lang="en-US" sz="32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6188" y="1447800"/>
            <a:ext cx="7340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parents provide the support they are required to, others do not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Inferential problem: Students who do not get support (“treated”) may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(on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unobserved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factors)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who receive support</a:t>
            </a:r>
          </a:p>
          <a:p>
            <a:pPr lvl="1"/>
            <a:r>
              <a:rPr lang="en-US" dirty="0" smtClean="0">
                <a:cs typeface="+mn-cs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orrelation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 support) &amp; educational outcomes makes parsing causal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observed &amp;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unobserved differences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students very difficult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Empirical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Examine </a:t>
            </a:r>
            <a:r>
              <a:rPr lang="en-US" dirty="0"/>
              <a:t>whether </a:t>
            </a: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expected parental </a:t>
            </a:r>
            <a:r>
              <a:rPr lang="en-US" dirty="0"/>
              <a:t>financial support </a:t>
            </a:r>
            <a:r>
              <a:rPr lang="en-US" dirty="0" smtClean="0"/>
              <a:t>causes differences in:</a:t>
            </a:r>
          </a:p>
          <a:p>
            <a:pPr lvl="1"/>
            <a:r>
              <a:rPr lang="en-US" dirty="0" smtClean="0"/>
              <a:t>Loan use; attending part-time; worked 20+ hours/week in college; whether student dropped out in year one; completion of a bachelor’s degree within 6 years</a:t>
            </a:r>
          </a:p>
          <a:p>
            <a:r>
              <a:rPr lang="en-US" dirty="0" smtClean="0"/>
              <a:t>Treatment variable: 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en-US" dirty="0" smtClean="0"/>
              <a:t>= 1 if student did not receive required funds </a:t>
            </a:r>
            <a:r>
              <a:rPr lang="en-US" dirty="0"/>
              <a:t>from their parents </a:t>
            </a:r>
            <a:r>
              <a:rPr lang="en-US" dirty="0" smtClean="0"/>
              <a:t>to </a:t>
            </a:r>
            <a:r>
              <a:rPr lang="en-US" dirty="0"/>
              <a:t>pay for college </a:t>
            </a:r>
            <a:r>
              <a:rPr lang="en-US" dirty="0" smtClean="0"/>
              <a:t>expenses; 0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5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1143000"/>
          </a:xfrm>
        </p:spPr>
        <p:txBody>
          <a:bodyPr/>
          <a:lstStyle/>
          <a:p>
            <a:r>
              <a:rPr lang="en-US" sz="3200" b="1" dirty="0" smtClean="0"/>
              <a:t>Policy Changes Driving Push Toward Rigor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334000"/>
          </a:xfrm>
        </p:spPr>
        <p:txBody>
          <a:bodyPr/>
          <a:lstStyle/>
          <a:p>
            <a:r>
              <a:rPr lang="en-US" dirty="0" smtClean="0"/>
              <a:t>NCLB Act (2001): Included definition </a:t>
            </a:r>
            <a:r>
              <a:rPr lang="en-US" dirty="0"/>
              <a:t>of </a:t>
            </a:r>
            <a:r>
              <a:rPr lang="en-US" dirty="0" smtClean="0"/>
              <a:t>“scientifically-based” research &amp; set </a:t>
            </a:r>
            <a:r>
              <a:rPr lang="en-US" dirty="0"/>
              <a:t>aside </a:t>
            </a:r>
            <a:r>
              <a:rPr lang="en-US" dirty="0" smtClean="0"/>
              <a:t>funds for studies consistent with definition</a:t>
            </a:r>
          </a:p>
          <a:p>
            <a:r>
              <a:rPr lang="en-US" dirty="0"/>
              <a:t>Education </a:t>
            </a:r>
            <a:r>
              <a:rPr lang="en-US" dirty="0" smtClean="0"/>
              <a:t>Sciences Reform Act (2002) replaced Office of Ed Research &amp; Improvement (OERI) with IES</a:t>
            </a:r>
          </a:p>
          <a:p>
            <a:r>
              <a:rPr lang="en-US" dirty="0" smtClean="0"/>
              <a:t>Funding from IES, NSF, &amp; other federal agencies tied to rigorous designs/methods</a:t>
            </a:r>
          </a:p>
          <a:p>
            <a:r>
              <a:rPr lang="en-US" dirty="0" smtClean="0"/>
              <a:t>Many reports </a:t>
            </a:r>
            <a:r>
              <a:rPr lang="en-US" dirty="0"/>
              <a:t>focused on </a:t>
            </a:r>
            <a:r>
              <a:rPr lang="en-US" dirty="0" smtClean="0"/>
              <a:t>need to improve </a:t>
            </a:r>
            <a:r>
              <a:rPr lang="en-US" dirty="0"/>
              <a:t>the quality of </a:t>
            </a:r>
            <a:r>
              <a:rPr lang="en-US" dirty="0" smtClean="0"/>
              <a:t>education research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8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PSM: Charting </a:t>
            </a:r>
            <a:r>
              <a:rPr lang="en-US" sz="4000" b="1" dirty="0" smtClean="0"/>
              <a:t>the </a:t>
            </a:r>
            <a:r>
              <a:rPr lang="en-US" sz="4000" b="1" dirty="0" smtClean="0"/>
              <a:t>Way, Step </a:t>
            </a:r>
            <a:r>
              <a:rPr lang="en-US" sz="4000" b="1" dirty="0" smtClean="0"/>
              <a:t>1	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0288" y="1295400"/>
                <a:ext cx="7772400" cy="4800600"/>
              </a:xfrm>
            </p:spPr>
            <p:txBody>
              <a:bodyPr/>
              <a:lstStyle/>
              <a:p>
                <a:r>
                  <a:rPr lang="en-US" dirty="0" smtClean="0"/>
                  <a:t>Estimate conditional probability of receiving treatment; the “propensity score”</a:t>
                </a:r>
              </a:p>
              <a:p>
                <a:r>
                  <a:rPr lang="en-US" dirty="0" smtClean="0"/>
                  <a:t>Remedy imbalance in treated/controls using variables affecting selection into treatment; choose functional form (logit or </a:t>
                </a:r>
                <a:r>
                  <a:rPr lang="en-US" dirty="0" err="1" smtClean="0"/>
                  <a:t>probit</a:t>
                </a:r>
                <a:r>
                  <a:rPr lang="en-US" dirty="0" smtClean="0"/>
                  <a:t>)</a:t>
                </a:r>
              </a:p>
              <a:p>
                <a:pPr marL="0" lvl="1" indent="0">
                  <a:buNone/>
                </a:pPr>
                <a:r>
                  <a:rPr lang="en-US" b="1" dirty="0" smtClean="0"/>
                  <a:t>	</a:t>
                </a:r>
                <a:r>
                  <a:rPr lang="en-US" sz="3600" dirty="0" smtClean="0"/>
                  <a:t>e.g.	ln p/1-p = </a:t>
                </a:r>
                <a:r>
                  <a:rPr lang="en-US" sz="3600" dirty="0" smtClean="0">
                    <a:latin typeface="Symbol" panose="05050102010706020507" pitchFamily="18" charset="2"/>
                  </a:rPr>
                  <a:t>a </a:t>
                </a:r>
                <a:r>
                  <a:rPr lang="en-US" sz="3600" dirty="0">
                    <a:latin typeface="Symbol" panose="05050102010706020507" pitchFamily="18" charset="2"/>
                  </a:rPr>
                  <a:t>+ </a:t>
                </a:r>
                <a14:m>
                  <m:oMath xmlns:m="http://schemas.openxmlformats.org/officeDocument/2006/math">
                    <m:r>
                      <a:rPr lang="el-GR" sz="3600" b="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en-US" sz="3600" dirty="0" err="1"/>
                  <a:t>x</a:t>
                </a:r>
                <a:r>
                  <a:rPr lang="en-US" sz="3600" dirty="0">
                    <a:latin typeface="Symbol" panose="05050102010706020507" pitchFamily="18" charset="2"/>
                  </a:rPr>
                  <a:t> + </a:t>
                </a:r>
                <a:r>
                  <a:rPr lang="en-US" sz="3600" dirty="0" err="1">
                    <a:latin typeface="Symbol" panose="05050102010706020507" pitchFamily="18" charset="2"/>
                  </a:rPr>
                  <a:t>t</a:t>
                </a:r>
                <a:r>
                  <a:rPr lang="en-US" sz="3600" dirty="0" err="1"/>
                  <a:t>w</a:t>
                </a:r>
                <a:r>
                  <a:rPr lang="en-US" sz="3600" dirty="0">
                    <a:latin typeface="Symbol" panose="05050102010706020507" pitchFamily="18" charset="2"/>
                  </a:rPr>
                  <a:t> + e</a:t>
                </a:r>
              </a:p>
              <a:p>
                <a:r>
                  <a:rPr lang="en-US" dirty="0" smtClean="0"/>
                  <a:t>Pairs of treated/control cases with similar PS are viewed as “comparable” even though they may have different covariate values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0288" y="1295400"/>
                <a:ext cx="7772400" cy="4800600"/>
              </a:xfrm>
              <a:blipFill rotWithShape="1">
                <a:blip r:embed="rId2"/>
                <a:stretch>
                  <a:fillRect l="-1725" t="-1779" r="-3059" b="-4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Pre-Match </a:t>
            </a:r>
            <a:r>
              <a:rPr lang="en-US" sz="4000" b="1" dirty="0" smtClean="0"/>
              <a:t>Balance (not all </a:t>
            </a:r>
            <a:r>
              <a:rPr lang="en-US" sz="4000" b="1" dirty="0" err="1" smtClean="0"/>
              <a:t>vars</a:t>
            </a:r>
            <a:r>
              <a:rPr lang="en-US" sz="4000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713698" y="2209800"/>
            <a:ext cx="714153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181099"/>
            <a:ext cx="11204575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3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Step 2: Matching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Propensity score used to match treated to control case(s) to make cases “alike”</a:t>
            </a:r>
          </a:p>
          <a:p>
            <a:r>
              <a:rPr lang="en-US" dirty="0" smtClean="0"/>
              <a:t>Extent of “common support” will dictate whether there is match for all treated</a:t>
            </a:r>
          </a:p>
          <a:p>
            <a:pPr lvl="1"/>
            <a:r>
              <a:rPr lang="en-US" dirty="0" smtClean="0"/>
              <a:t>Lack of will lead to non-matches; loss of cases</a:t>
            </a:r>
          </a:p>
          <a:p>
            <a:pPr lvl="2"/>
            <a:r>
              <a:rPr lang="en-US" dirty="0" smtClean="0"/>
              <a:t>Thus, this is really resampling, with new sample balanced in terms of selection bias</a:t>
            </a:r>
          </a:p>
          <a:p>
            <a:r>
              <a:rPr lang="en-US" dirty="0" smtClean="0"/>
              <a:t>Many algorithms available to match cases with similar </a:t>
            </a:r>
            <a:r>
              <a:rPr lang="en-US" dirty="0" smtClean="0"/>
              <a:t>PS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Pre-Match Common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8486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Another Common Support Graph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848600" cy="538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3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Variable Selection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May want to include large # of </a:t>
            </a:r>
            <a:r>
              <a:rPr lang="en-US" dirty="0"/>
              <a:t>variables </a:t>
            </a:r>
            <a:r>
              <a:rPr lang="en-US" dirty="0" smtClean="0"/>
              <a:t>&amp; remove insignificant ones</a:t>
            </a:r>
          </a:p>
          <a:p>
            <a:r>
              <a:rPr lang="en-US" i="1" dirty="0" smtClean="0"/>
              <a:t>May </a:t>
            </a:r>
            <a:r>
              <a:rPr lang="en-US" dirty="0"/>
              <a:t>improve </a:t>
            </a:r>
            <a:r>
              <a:rPr lang="en-US" dirty="0" smtClean="0"/>
              <a:t>fit </a:t>
            </a:r>
            <a:r>
              <a:rPr lang="en-US" dirty="0"/>
              <a:t>according to </a:t>
            </a:r>
            <a:r>
              <a:rPr lang="en-US" dirty="0" smtClean="0"/>
              <a:t>model </a:t>
            </a:r>
            <a:r>
              <a:rPr lang="en-US" dirty="0"/>
              <a:t>fit </a:t>
            </a:r>
            <a:r>
              <a:rPr lang="en-US" dirty="0" smtClean="0"/>
              <a:t>measures, </a:t>
            </a:r>
            <a:r>
              <a:rPr lang="en-US" dirty="0"/>
              <a:t>but </a:t>
            </a:r>
            <a:r>
              <a:rPr lang="en-US" dirty="0" smtClean="0"/>
              <a:t>does </a:t>
            </a:r>
            <a:r>
              <a:rPr lang="en-US" dirty="0"/>
              <a:t>not focus on the task at </a:t>
            </a:r>
            <a:r>
              <a:rPr lang="en-US" dirty="0" smtClean="0"/>
              <a:t>hand: Achieving </a:t>
            </a:r>
            <a:r>
              <a:rPr lang="en-US" dirty="0"/>
              <a:t>balance among </a:t>
            </a:r>
            <a:r>
              <a:rPr lang="en-US" dirty="0" err="1" smtClean="0"/>
              <a:t>Xs</a:t>
            </a:r>
            <a:r>
              <a:rPr lang="en-US" dirty="0" smtClean="0"/>
              <a:t> (satisfying </a:t>
            </a:r>
            <a:r>
              <a:rPr lang="en-US" dirty="0"/>
              <a:t>the CIA). </a:t>
            </a:r>
            <a:endParaRPr lang="en-US" dirty="0" smtClean="0"/>
          </a:p>
          <a:p>
            <a:r>
              <a:rPr lang="en-US" dirty="0" smtClean="0"/>
              <a:t>An X </a:t>
            </a:r>
            <a:r>
              <a:rPr lang="en-US" dirty="0"/>
              <a:t>may not be </a:t>
            </a:r>
            <a:r>
              <a:rPr lang="en-US" dirty="0" smtClean="0"/>
              <a:t>significant </a:t>
            </a:r>
            <a:r>
              <a:rPr lang="en-US" dirty="0"/>
              <a:t>but removing it may remove </a:t>
            </a:r>
            <a:r>
              <a:rPr lang="en-US" dirty="0" smtClean="0"/>
              <a:t>important </a:t>
            </a:r>
            <a:r>
              <a:rPr lang="en-US" dirty="0"/>
              <a:t>variation necessary to satisfy </a:t>
            </a:r>
            <a:r>
              <a:rPr lang="en-US" dirty="0" smtClean="0"/>
              <a:t>CIA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Variable Selection (cont’d)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Use conceptual </a:t>
            </a:r>
            <a:r>
              <a:rPr lang="en-US" dirty="0"/>
              <a:t>theory </a:t>
            </a:r>
            <a:r>
              <a:rPr lang="en-US" dirty="0" smtClean="0"/>
              <a:t>&amp; prior </a:t>
            </a:r>
            <a:r>
              <a:rPr lang="en-US" dirty="0"/>
              <a:t>research </a:t>
            </a:r>
            <a:r>
              <a:rPr lang="en-US" dirty="0" smtClean="0"/>
              <a:t>to suggest necessary </a:t>
            </a:r>
            <a:r>
              <a:rPr lang="en-US" dirty="0"/>
              <a:t>conditioning </a:t>
            </a:r>
            <a:r>
              <a:rPr lang="en-US" dirty="0" err="1" smtClean="0"/>
              <a:t>Xs</a:t>
            </a:r>
            <a:endParaRPr lang="en-US" dirty="0" smtClean="0"/>
          </a:p>
          <a:p>
            <a:r>
              <a:rPr lang="en-US" dirty="0" err="1" smtClean="0"/>
              <a:t>Xs</a:t>
            </a:r>
            <a:r>
              <a:rPr lang="en-US" dirty="0" smtClean="0"/>
              <a:t> affecting selection </a:t>
            </a:r>
            <a:r>
              <a:rPr lang="en-US" dirty="0"/>
              <a:t>into treatment </a:t>
            </a:r>
            <a:r>
              <a:rPr lang="en-US" dirty="0" smtClean="0"/>
              <a:t>&amp; </a:t>
            </a:r>
            <a:r>
              <a:rPr lang="en-US" dirty="0"/>
              <a:t>the outcome </a:t>
            </a:r>
            <a:r>
              <a:rPr lang="en-US" i="1" dirty="0" smtClean="0"/>
              <a:t>can and should </a:t>
            </a:r>
            <a:r>
              <a:rPr lang="en-US" dirty="0"/>
              <a:t>be </a:t>
            </a:r>
            <a:r>
              <a:rPr lang="en-US" dirty="0" smtClean="0"/>
              <a:t>included </a:t>
            </a:r>
          </a:p>
          <a:p>
            <a:r>
              <a:rPr lang="en-US" dirty="0" smtClean="0"/>
              <a:t>Need to be careful about temporal ordering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variables </a:t>
            </a:r>
            <a:r>
              <a:rPr lang="en-US" dirty="0" smtClean="0"/>
              <a:t>unaffected </a:t>
            </a:r>
            <a:r>
              <a:rPr lang="en-US" dirty="0"/>
              <a:t>by participation (or </a:t>
            </a:r>
            <a:r>
              <a:rPr lang="en-US" dirty="0" smtClean="0"/>
              <a:t>the anticipation </a:t>
            </a:r>
            <a:r>
              <a:rPr lang="en-US" dirty="0"/>
              <a:t>of it) should be included </a:t>
            </a:r>
            <a:endParaRPr lang="en-US" dirty="0" smtClean="0"/>
          </a:p>
          <a:p>
            <a:r>
              <a:rPr lang="en-US" dirty="0" smtClean="0"/>
              <a:t>Some debate in literature about specification of PS regression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Step 3: Post-Matching Analysis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alanced sample corrects for selection bias &amp; violations of assumptions inherent when using naïve statistical methods to est. effects</a:t>
            </a:r>
          </a:p>
          <a:p>
            <a:r>
              <a:rPr lang="en-US" dirty="0" smtClean="0"/>
              <a:t>Use resample to do multivariate analysis as normally would if DGP from randomization</a:t>
            </a:r>
          </a:p>
          <a:p>
            <a:pPr lvl="1"/>
            <a:r>
              <a:rPr lang="en-US" dirty="0" smtClean="0"/>
              <a:t>Could also stratify on PS and compare means between treated/controls in each stratum</a:t>
            </a:r>
          </a:p>
          <a:p>
            <a:r>
              <a:rPr lang="en-US" dirty="0" smtClean="0"/>
              <a:t>Many variations on this general 3 step approach; see </a:t>
            </a:r>
            <a:r>
              <a:rPr lang="en-US" dirty="0" err="1" smtClean="0"/>
              <a:t>Guo</a:t>
            </a:r>
            <a:r>
              <a:rPr lang="en-US" dirty="0" smtClean="0"/>
              <a:t> &amp; Fraser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Post-Match </a:t>
            </a:r>
            <a:r>
              <a:rPr lang="en-US" sz="4000" b="1" dirty="0" smtClean="0"/>
              <a:t>Overlap Condition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35194"/>
            <a:ext cx="7848600" cy="536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1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Post-Match Covariate Balance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endParaRPr lang="en-US" dirty="0" smtClean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115093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858000" y="2667000"/>
            <a:ext cx="1143000" cy="381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33"/>
              </a:solidFill>
              <a:effectLst/>
              <a:latin typeface="Arial" charset="0"/>
              <a:ea typeface="ＭＳ Ｐゴシック" pitchFamily="-3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2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98438"/>
            <a:ext cx="7772400" cy="944562"/>
          </a:xfrm>
        </p:spPr>
        <p:txBody>
          <a:bodyPr/>
          <a:lstStyle/>
          <a:p>
            <a:pPr algn="ctr" eaLnBrk="1" hangingPunct="1"/>
            <a:r>
              <a:rPr lang="en-US" altLang="ko-KR" sz="4000" b="1" dirty="0" smtClean="0">
                <a:cs typeface="Arial" panose="020B0604020202020204" pitchFamily="34" charset="0"/>
              </a:rPr>
              <a:t>Cause and 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randomized control trials (RCTs) the question </a:t>
            </a:r>
            <a:r>
              <a:rPr lang="en-US" dirty="0"/>
              <a:t>is: What is </a:t>
            </a:r>
            <a:r>
              <a:rPr lang="en-US" dirty="0" smtClean="0"/>
              <a:t>effect </a:t>
            </a:r>
            <a:r>
              <a:rPr lang="en-US" dirty="0"/>
              <a:t>of a specific program or intervention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Summer Bridge program (intervention) may cause an effect (improved college readiness) </a:t>
            </a:r>
            <a:endParaRPr lang="en-US" sz="2400" b="1" dirty="0"/>
          </a:p>
          <a:p>
            <a:r>
              <a:rPr lang="en-US" dirty="0" err="1" smtClean="0"/>
              <a:t>Shadish</a:t>
            </a:r>
            <a:r>
              <a:rPr lang="en-US" dirty="0"/>
              <a:t>, Cook, </a:t>
            </a:r>
            <a:r>
              <a:rPr lang="en-US" dirty="0" smtClean="0"/>
              <a:t>&amp; </a:t>
            </a:r>
            <a:r>
              <a:rPr lang="en-US" dirty="0"/>
              <a:t>Campbell (2002</a:t>
            </a:r>
            <a:r>
              <a:rPr lang="en-US" dirty="0" smtClean="0"/>
              <a:t>): Rarely </a:t>
            </a:r>
            <a:r>
              <a:rPr lang="en-US" dirty="0"/>
              <a:t>know all </a:t>
            </a:r>
            <a:r>
              <a:rPr lang="en-US" dirty="0" smtClean="0"/>
              <a:t>the </a:t>
            </a:r>
            <a:r>
              <a:rPr lang="en-US" dirty="0"/>
              <a:t>causes of </a:t>
            </a:r>
            <a:r>
              <a:rPr lang="en-US" dirty="0" smtClean="0"/>
              <a:t>effects </a:t>
            </a:r>
            <a:r>
              <a:rPr lang="en-US" dirty="0"/>
              <a:t>or how they relate to one </a:t>
            </a:r>
            <a:r>
              <a:rPr lang="en-US" dirty="0" smtClean="0"/>
              <a:t>another</a:t>
            </a:r>
          </a:p>
          <a:p>
            <a:pPr lvl="1"/>
            <a:r>
              <a:rPr lang="en-US" dirty="0" smtClean="0"/>
              <a:t>Need for controls in regression frameworks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Different Matching 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/>
              <a:t>Nearest Neighbor: </a:t>
            </a:r>
            <a:r>
              <a:rPr lang="en-US" dirty="0" smtClean="0"/>
              <a:t>Treated </a:t>
            </a:r>
            <a:r>
              <a:rPr lang="en-US" dirty="0" err="1" smtClean="0"/>
              <a:t>obs</a:t>
            </a:r>
            <a:r>
              <a:rPr lang="en-US" dirty="0" smtClean="0"/>
              <a:t> matched </a:t>
            </a:r>
            <a:r>
              <a:rPr lang="en-US" dirty="0"/>
              <a:t>to </a:t>
            </a:r>
            <a:r>
              <a:rPr lang="en-US" dirty="0" smtClean="0"/>
              <a:t>control </a:t>
            </a:r>
            <a:r>
              <a:rPr lang="en-US" dirty="0" err="1" smtClean="0"/>
              <a:t>obs</a:t>
            </a:r>
            <a:r>
              <a:rPr lang="en-US" dirty="0" smtClean="0"/>
              <a:t> with similar PS</a:t>
            </a:r>
          </a:p>
          <a:p>
            <a:pPr lvl="1"/>
            <a:r>
              <a:rPr lang="en-US" dirty="0" smtClean="0"/>
              <a:t>Latter </a:t>
            </a:r>
            <a:r>
              <a:rPr lang="en-US" dirty="0"/>
              <a:t>case u</a:t>
            </a:r>
            <a:r>
              <a:rPr lang="en-US" dirty="0" smtClean="0"/>
              <a:t>sed </a:t>
            </a:r>
            <a:r>
              <a:rPr lang="en-US" dirty="0"/>
              <a:t>as </a:t>
            </a:r>
            <a:r>
              <a:rPr lang="en-US" dirty="0" smtClean="0"/>
              <a:t>counterfactual </a:t>
            </a:r>
            <a:r>
              <a:rPr lang="en-US" dirty="0"/>
              <a:t>for </a:t>
            </a:r>
            <a:r>
              <a:rPr lang="en-US" dirty="0" smtClean="0"/>
              <a:t>former </a:t>
            </a:r>
            <a:endParaRPr lang="en-US" dirty="0"/>
          </a:p>
          <a:p>
            <a:r>
              <a:rPr lang="en-US" dirty="0" smtClean="0"/>
              <a:t>Can perform NN with/without replacement</a:t>
            </a:r>
          </a:p>
          <a:p>
            <a:pPr lvl="1"/>
            <a:r>
              <a:rPr lang="en-US" dirty="0" smtClean="0"/>
              <a:t>With: Higher </a:t>
            </a:r>
            <a:r>
              <a:rPr lang="en-US" dirty="0"/>
              <a:t>quality matches </a:t>
            </a:r>
            <a:r>
              <a:rPr lang="en-US" dirty="0" smtClean="0"/>
              <a:t>(&lt; biased</a:t>
            </a:r>
            <a:r>
              <a:rPr lang="en-US" dirty="0"/>
              <a:t>) by always using </a:t>
            </a:r>
            <a:r>
              <a:rPr lang="en-US" dirty="0" smtClean="0"/>
              <a:t>closest </a:t>
            </a:r>
            <a:r>
              <a:rPr lang="en-US" dirty="0"/>
              <a:t>neighbor regardless of whether it has been used </a:t>
            </a:r>
            <a:r>
              <a:rPr lang="en-US" dirty="0" smtClean="0"/>
              <a:t>before</a:t>
            </a:r>
          </a:p>
          <a:p>
            <a:pPr lvl="2"/>
            <a:r>
              <a:rPr lang="en-US" dirty="0" smtClean="0"/>
              <a:t>Doing </a:t>
            </a:r>
            <a:r>
              <a:rPr lang="en-US" dirty="0"/>
              <a:t>so </a:t>
            </a:r>
            <a:r>
              <a:rPr lang="en-US" dirty="0" smtClean="0"/>
              <a:t>increases </a:t>
            </a:r>
            <a:r>
              <a:rPr lang="en-US" dirty="0" smtClean="0"/>
              <a:t>variance of </a:t>
            </a:r>
            <a:r>
              <a:rPr lang="en-US" dirty="0" smtClean="0"/>
              <a:t>estimates </a:t>
            </a:r>
            <a:r>
              <a:rPr lang="en-US" dirty="0"/>
              <a:t>because fewer untreated units </a:t>
            </a:r>
            <a:r>
              <a:rPr lang="en-US" dirty="0" smtClean="0"/>
              <a:t>are used </a:t>
            </a:r>
            <a:r>
              <a:rPr lang="en-US" dirty="0"/>
              <a:t>in the matching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Matching Algorithms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pPr lvl="1"/>
            <a:r>
              <a:rPr lang="en-US" dirty="0" smtClean="0"/>
              <a:t>Without replacement: </a:t>
            </a:r>
            <a:r>
              <a:rPr lang="en-US" dirty="0" smtClean="0"/>
              <a:t>Order in </a:t>
            </a:r>
            <a:r>
              <a:rPr lang="en-US" dirty="0"/>
              <a:t>which </a:t>
            </a:r>
            <a:r>
              <a:rPr lang="en-US" dirty="0" smtClean="0"/>
              <a:t>matches made is </a:t>
            </a:r>
            <a:r>
              <a:rPr lang="en-US" dirty="0"/>
              <a:t>important because </a:t>
            </a:r>
            <a:r>
              <a:rPr lang="en-US" dirty="0" smtClean="0"/>
              <a:t>matches </a:t>
            </a:r>
            <a:r>
              <a:rPr lang="en-US" dirty="0"/>
              <a:t>must be unique. If </a:t>
            </a:r>
            <a:r>
              <a:rPr lang="en-US" dirty="0" smtClean="0"/>
              <a:t>made </a:t>
            </a:r>
            <a:r>
              <a:rPr lang="en-US" dirty="0"/>
              <a:t>in </a:t>
            </a:r>
            <a:r>
              <a:rPr lang="en-US" dirty="0" smtClean="0"/>
              <a:t>particular order (going from low to higher PS), then </a:t>
            </a:r>
            <a:r>
              <a:rPr lang="en-US" dirty="0"/>
              <a:t>systematic biases may be built in.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using NN matching without replacement </a:t>
            </a:r>
            <a:r>
              <a:rPr lang="en-US" dirty="0" smtClean="0"/>
              <a:t>it is </a:t>
            </a:r>
            <a:r>
              <a:rPr lang="en-US" dirty="0"/>
              <a:t>critical that </a:t>
            </a:r>
            <a:r>
              <a:rPr lang="en-US" dirty="0" smtClean="0"/>
              <a:t>order </a:t>
            </a:r>
            <a:r>
              <a:rPr lang="en-US" dirty="0"/>
              <a:t>in which the matches are made be random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Will see how to do this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Caliper &amp; Radius Matching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Drawback </a:t>
            </a:r>
            <a:r>
              <a:rPr lang="en-US" dirty="0"/>
              <a:t>of </a:t>
            </a:r>
            <a:r>
              <a:rPr lang="en-US" dirty="0" smtClean="0"/>
              <a:t>NN: NN may </a:t>
            </a:r>
            <a:r>
              <a:rPr lang="en-US" dirty="0"/>
              <a:t>not be </a:t>
            </a:r>
            <a:r>
              <a:rPr lang="en-US" dirty="0" smtClean="0"/>
              <a:t>near!</a:t>
            </a:r>
          </a:p>
          <a:p>
            <a:r>
              <a:rPr lang="en-US" dirty="0" smtClean="0"/>
              <a:t>Caliper matching: NN &amp; define range </a:t>
            </a:r>
            <a:r>
              <a:rPr lang="en-US" dirty="0"/>
              <a:t>in which acceptable matches can be </a:t>
            </a:r>
            <a:r>
              <a:rPr lang="en-US" dirty="0" smtClean="0"/>
              <a:t>made </a:t>
            </a:r>
          </a:p>
          <a:p>
            <a:pPr lvl="1"/>
            <a:r>
              <a:rPr lang="en-US" dirty="0" smtClean="0"/>
              <a:t>Bandwidth chosen </a:t>
            </a:r>
            <a:r>
              <a:rPr lang="en-US" dirty="0"/>
              <a:t>by </a:t>
            </a:r>
            <a:r>
              <a:rPr lang="en-US" dirty="0" smtClean="0"/>
              <a:t>researcher; represents max interval </a:t>
            </a:r>
            <a:r>
              <a:rPr lang="en-US" dirty="0"/>
              <a:t>in which to make a </a:t>
            </a:r>
            <a:r>
              <a:rPr lang="en-US" dirty="0" smtClean="0"/>
              <a:t>match</a:t>
            </a:r>
          </a:p>
          <a:p>
            <a:pPr lvl="1"/>
            <a:r>
              <a:rPr lang="en-US" dirty="0" smtClean="0"/>
              <a:t>NN outside of bandwidth, no </a:t>
            </a:r>
            <a:r>
              <a:rPr lang="en-US" dirty="0"/>
              <a:t>match </a:t>
            </a:r>
            <a:r>
              <a:rPr lang="en-US" dirty="0" smtClean="0"/>
              <a:t>&amp; treated </a:t>
            </a:r>
            <a:r>
              <a:rPr lang="en-US" dirty="0"/>
              <a:t>case </a:t>
            </a:r>
            <a:r>
              <a:rPr lang="en-US" dirty="0" smtClean="0"/>
              <a:t>has no counterfactual/not used</a:t>
            </a:r>
          </a:p>
          <a:p>
            <a:pPr lvl="1"/>
            <a:r>
              <a:rPr lang="en-US" dirty="0" smtClean="0"/>
              <a:t>Method </a:t>
            </a:r>
            <a:r>
              <a:rPr lang="en-US" dirty="0"/>
              <a:t>imposes common support for each observation in the </a:t>
            </a:r>
            <a:r>
              <a:rPr lang="en-US" dirty="0" smtClean="0"/>
              <a:t>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Caliper &amp; Radius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19200"/>
            <a:ext cx="7772400" cy="4876800"/>
          </a:xfrm>
        </p:spPr>
        <p:txBody>
          <a:bodyPr/>
          <a:lstStyle/>
          <a:p>
            <a:r>
              <a:rPr lang="en-US" dirty="0" smtClean="0"/>
              <a:t>Caliper: </a:t>
            </a:r>
            <a:r>
              <a:rPr lang="en-US" dirty="0" smtClean="0"/>
              <a:t>Treated </a:t>
            </a:r>
            <a:r>
              <a:rPr lang="en-US" dirty="0" err="1" smtClean="0"/>
              <a:t>obs</a:t>
            </a:r>
            <a:r>
              <a:rPr lang="en-US" dirty="0" smtClean="0"/>
              <a:t> PS = .40 &amp; </a:t>
            </a:r>
            <a:r>
              <a:rPr lang="en-US" i="1" dirty="0" smtClean="0"/>
              <a:t>h</a:t>
            </a:r>
            <a:r>
              <a:rPr lang="en-US" dirty="0" smtClean="0"/>
              <a:t>=.</a:t>
            </a:r>
            <a:r>
              <a:rPr lang="en-US" dirty="0" smtClean="0"/>
              <a:t>05</a:t>
            </a:r>
          </a:p>
          <a:p>
            <a:pPr lvl="1"/>
            <a:r>
              <a:rPr lang="en-US" dirty="0" smtClean="0"/>
              <a:t>Wher</a:t>
            </a:r>
            <a:r>
              <a:rPr lang="en-US" dirty="0" smtClean="0"/>
              <a:t>e </a:t>
            </a:r>
            <a:r>
              <a:rPr lang="en-US" i="1" dirty="0" smtClean="0"/>
              <a:t>h</a:t>
            </a:r>
            <a:r>
              <a:rPr lang="en-US" dirty="0" smtClean="0"/>
              <a:t> is the “bandwidth”  </a:t>
            </a:r>
            <a:r>
              <a:rPr lang="en-US" dirty="0" smtClean="0"/>
              <a:t>Match </a:t>
            </a:r>
            <a:r>
              <a:rPr lang="en-US" dirty="0" smtClean="0"/>
              <a:t>made </a:t>
            </a:r>
            <a:r>
              <a:rPr lang="en-US" dirty="0"/>
              <a:t>if </a:t>
            </a:r>
            <a:r>
              <a:rPr lang="en-US" dirty="0" smtClean="0"/>
              <a:t>0.35&lt;= NN &lt;= </a:t>
            </a:r>
            <a:r>
              <a:rPr lang="en-US" dirty="0"/>
              <a:t>0.45. </a:t>
            </a:r>
            <a:endParaRPr lang="en-US" dirty="0" smtClean="0"/>
          </a:p>
          <a:p>
            <a:r>
              <a:rPr lang="en-US" dirty="0" smtClean="0"/>
              <a:t>Equivalent when matching with replacement is called “radius” matching</a:t>
            </a:r>
            <a:endParaRPr lang="en-US" dirty="0" smtClean="0"/>
          </a:p>
          <a:p>
            <a:pPr lvl="1"/>
            <a:r>
              <a:rPr lang="en-US" dirty="0" smtClean="0"/>
              <a:t>Matches </a:t>
            </a:r>
            <a:r>
              <a:rPr lang="en-US" dirty="0"/>
              <a:t>within </a:t>
            </a:r>
            <a:r>
              <a:rPr lang="en-US" dirty="0" smtClean="0"/>
              <a:t>bandwidth are equally </a:t>
            </a:r>
            <a:r>
              <a:rPr lang="en-US" dirty="0" smtClean="0"/>
              <a:t>weighted </a:t>
            </a:r>
            <a:r>
              <a:rPr lang="en-US" dirty="0" smtClean="0"/>
              <a:t>when </a:t>
            </a:r>
            <a:r>
              <a:rPr lang="en-US" dirty="0" smtClean="0"/>
              <a:t>constructing counterfactual</a:t>
            </a:r>
          </a:p>
          <a:p>
            <a:r>
              <a:rPr lang="en-US" dirty="0" smtClean="0"/>
              <a:t>Both require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bias/</a:t>
            </a:r>
            <a:r>
              <a:rPr lang="en-US" dirty="0" err="1" smtClean="0"/>
              <a:t>Var</a:t>
            </a:r>
            <a:r>
              <a:rPr lang="en-US" dirty="0" smtClean="0"/>
              <a:t> tradeoff </a:t>
            </a:r>
            <a:endParaRPr lang="en-US" dirty="0" smtClean="0"/>
          </a:p>
          <a:p>
            <a:pPr lvl="1"/>
            <a:r>
              <a:rPr lang="en-US" dirty="0" smtClean="0"/>
              <a:t>Wider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lowers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smtClean="0"/>
              <a:t>as more </a:t>
            </a:r>
            <a:r>
              <a:rPr lang="en-US" dirty="0"/>
              <a:t>data </a:t>
            </a:r>
            <a:r>
              <a:rPr lang="en-US" dirty="0" smtClean="0"/>
              <a:t>used, </a:t>
            </a:r>
            <a:r>
              <a:rPr lang="en-US" dirty="0"/>
              <a:t>but </a:t>
            </a:r>
            <a:r>
              <a:rPr lang="en-US" dirty="0" smtClean="0"/>
              <a:t>also </a:t>
            </a:r>
            <a:r>
              <a:rPr lang="en-US" dirty="0"/>
              <a:t>lowers the match quality </a:t>
            </a:r>
            <a:r>
              <a:rPr lang="en-US" dirty="0" smtClean="0"/>
              <a:t>&amp; </a:t>
            </a:r>
            <a:r>
              <a:rPr lang="en-US" dirty="0"/>
              <a:t>bias increases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Kernel &amp; Local Linear Regression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Both are one-to-many algorithms</a:t>
            </a:r>
          </a:p>
          <a:p>
            <a:r>
              <a:rPr lang="en-US" dirty="0" smtClean="0"/>
              <a:t>Unlike radius, these </a:t>
            </a:r>
            <a:r>
              <a:rPr lang="en-US" i="1" dirty="0" smtClean="0"/>
              <a:t>weight</a:t>
            </a:r>
            <a:r>
              <a:rPr lang="en-US" dirty="0" smtClean="0"/>
              <a:t> </a:t>
            </a:r>
            <a:r>
              <a:rPr lang="en-US" dirty="0"/>
              <a:t>each untreated </a:t>
            </a:r>
            <a:r>
              <a:rPr lang="en-US" dirty="0" err="1" smtClean="0"/>
              <a:t>obs</a:t>
            </a:r>
            <a:r>
              <a:rPr lang="en-US" dirty="0" smtClean="0"/>
              <a:t> according </a:t>
            </a:r>
            <a:r>
              <a:rPr lang="en-US" dirty="0"/>
              <a:t>to how </a:t>
            </a:r>
            <a:r>
              <a:rPr lang="en-US" i="1" dirty="0"/>
              <a:t>close </a:t>
            </a:r>
            <a:r>
              <a:rPr lang="en-US" dirty="0" smtClean="0"/>
              <a:t>match is</a:t>
            </a:r>
          </a:p>
          <a:p>
            <a:r>
              <a:rPr lang="en-US" dirty="0" smtClean="0"/>
              <a:t>Function determining weight: the </a:t>
            </a:r>
            <a:r>
              <a:rPr lang="en-US" dirty="0" smtClean="0"/>
              <a:t>“kernel”</a:t>
            </a:r>
            <a:endParaRPr lang="en-US" dirty="0" smtClean="0"/>
          </a:p>
          <a:p>
            <a:pPr lvl="1"/>
            <a:r>
              <a:rPr lang="en-US" dirty="0" smtClean="0"/>
              <a:t>As match becomes worse; weight on untreated </a:t>
            </a:r>
            <a:r>
              <a:rPr lang="en-US" dirty="0"/>
              <a:t>unit </a:t>
            </a:r>
            <a:r>
              <a:rPr lang="en-US" dirty="0" smtClean="0"/>
              <a:t>decreases</a:t>
            </a:r>
          </a:p>
          <a:p>
            <a:r>
              <a:rPr lang="en-US" dirty="0" smtClean="0"/>
              <a:t>LLR uses kernel to </a:t>
            </a:r>
            <a:r>
              <a:rPr lang="en-US" dirty="0"/>
              <a:t>weight </a:t>
            </a:r>
            <a:r>
              <a:rPr lang="en-US" dirty="0" err="1" smtClean="0"/>
              <a:t>obs</a:t>
            </a:r>
            <a:r>
              <a:rPr lang="en-US" dirty="0" smtClean="0"/>
              <a:t> </a:t>
            </a:r>
            <a:r>
              <a:rPr lang="en-US" dirty="0"/>
              <a:t>but does so </a:t>
            </a:r>
            <a:r>
              <a:rPr lang="en-US" dirty="0" smtClean="0"/>
              <a:t>using regression-based methods</a:t>
            </a:r>
          </a:p>
          <a:p>
            <a:r>
              <a:rPr lang="en-US" dirty="0"/>
              <a:t>Both </a:t>
            </a:r>
            <a:r>
              <a:rPr lang="en-US" dirty="0" smtClean="0"/>
              <a:t>are computationally intensive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PS Reweighting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Simpler </a:t>
            </a:r>
            <a:r>
              <a:rPr lang="en-US" dirty="0"/>
              <a:t>procedure focuses </a:t>
            </a:r>
            <a:r>
              <a:rPr lang="en-US" dirty="0" smtClean="0"/>
              <a:t>on </a:t>
            </a:r>
            <a:r>
              <a:rPr lang="en-US" dirty="0"/>
              <a:t>reweighting </a:t>
            </a:r>
            <a:r>
              <a:rPr lang="en-US" dirty="0" smtClean="0"/>
              <a:t>&amp; </a:t>
            </a:r>
            <a:r>
              <a:rPr lang="en-US" dirty="0"/>
              <a:t>does not </a:t>
            </a:r>
            <a:r>
              <a:rPr lang="en-US" dirty="0" smtClean="0"/>
              <a:t>involve </a:t>
            </a:r>
            <a:r>
              <a:rPr lang="en-US" dirty="0"/>
              <a:t>matching </a:t>
            </a:r>
            <a:r>
              <a:rPr lang="en-US" dirty="0" err="1" smtClean="0"/>
              <a:t>obs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AKA “</a:t>
            </a:r>
            <a:r>
              <a:rPr lang="en-US" dirty="0"/>
              <a:t>inverse probability weighting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Reweight untreated </a:t>
            </a:r>
            <a:r>
              <a:rPr lang="en-US" dirty="0" err="1" smtClean="0"/>
              <a:t>obs</a:t>
            </a:r>
            <a:r>
              <a:rPr lang="en-US" dirty="0" smtClean="0"/>
              <a:t> with high (low) PS up (down)</a:t>
            </a:r>
          </a:p>
          <a:p>
            <a:pPr lvl="1"/>
            <a:r>
              <a:rPr lang="en-US" dirty="0" smtClean="0"/>
              <a:t>Untreated </a:t>
            </a:r>
            <a:r>
              <a:rPr lang="en-US" dirty="0" err="1" smtClean="0"/>
              <a:t>obs</a:t>
            </a:r>
            <a:r>
              <a:rPr lang="en-US" dirty="0" smtClean="0"/>
              <a:t> with </a:t>
            </a:r>
            <a:r>
              <a:rPr lang="en-US" dirty="0"/>
              <a:t>high </a:t>
            </a:r>
            <a:r>
              <a:rPr lang="en-US" dirty="0" smtClean="0"/>
              <a:t>PS most like treated so weight more </a:t>
            </a:r>
            <a:r>
              <a:rPr lang="en-US" dirty="0"/>
              <a:t>heavily than the observations that are </a:t>
            </a:r>
            <a:r>
              <a:rPr lang="en-US" dirty="0" smtClean="0"/>
              <a:t>dissimilar (as </a:t>
            </a:r>
            <a:r>
              <a:rPr lang="en-US" dirty="0"/>
              <a:t>indicated by low </a:t>
            </a:r>
            <a:r>
              <a:rPr lang="en-US" dirty="0" smtClean="0"/>
              <a:t>PS)</a:t>
            </a:r>
          </a:p>
          <a:p>
            <a:pPr lvl="1"/>
            <a:r>
              <a:rPr lang="en-US" dirty="0" smtClean="0"/>
              <a:t>Advantage: Program ease because no need to create counterfactuals </a:t>
            </a:r>
            <a:r>
              <a:rPr lang="en-US" dirty="0"/>
              <a:t>for each unit one-by-one. 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7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Inference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dirty="0"/>
              <a:t>construct </a:t>
            </a:r>
            <a:r>
              <a:rPr lang="en-US" dirty="0" smtClean="0"/>
              <a:t>SEs of treatment effects?</a:t>
            </a:r>
          </a:p>
          <a:p>
            <a:r>
              <a:rPr lang="en-US" dirty="0" smtClean="0"/>
              <a:t>Incorrect to t-test </a:t>
            </a:r>
            <a:r>
              <a:rPr lang="en-US" dirty="0"/>
              <a:t>on </a:t>
            </a:r>
            <a:r>
              <a:rPr lang="en-US" dirty="0" smtClean="0"/>
              <a:t>null ATT=0; doesn’t account </a:t>
            </a:r>
            <a:r>
              <a:rPr lang="en-US" dirty="0"/>
              <a:t>for </a:t>
            </a:r>
            <a:r>
              <a:rPr lang="en-US" dirty="0" smtClean="0"/>
              <a:t>V intro. by estimation </a:t>
            </a:r>
            <a:r>
              <a:rPr lang="en-US" dirty="0"/>
              <a:t>of </a:t>
            </a:r>
            <a:r>
              <a:rPr lang="en-US" dirty="0" smtClean="0"/>
              <a:t>PS</a:t>
            </a:r>
          </a:p>
          <a:p>
            <a:r>
              <a:rPr lang="en-US" dirty="0" smtClean="0"/>
              <a:t>Solution: </a:t>
            </a:r>
            <a:r>
              <a:rPr lang="en-US" dirty="0" smtClean="0"/>
              <a:t>Use </a:t>
            </a:r>
            <a:r>
              <a:rPr lang="en-US" b="1" i="1" dirty="0" err="1" smtClean="0"/>
              <a:t>teffects</a:t>
            </a:r>
            <a:r>
              <a:rPr lang="en-US" dirty="0" smtClean="0"/>
              <a:t> command or if using </a:t>
            </a:r>
            <a:r>
              <a:rPr lang="en-US" b="1" i="1" dirty="0" smtClean="0"/>
              <a:t>psmatch</a:t>
            </a:r>
            <a:r>
              <a:rPr lang="en-US" b="1" i="1" dirty="0" smtClean="0"/>
              <a:t>2</a:t>
            </a:r>
            <a:r>
              <a:rPr lang="en-US" dirty="0" smtClean="0"/>
              <a:t> need to b</a:t>
            </a:r>
            <a:r>
              <a:rPr lang="en-US" dirty="0" smtClean="0"/>
              <a:t>ootstrap SEs to obtain correct CIs </a:t>
            </a:r>
            <a:r>
              <a:rPr lang="en-US" dirty="0" smtClean="0"/>
              <a:t>for estimated effects</a:t>
            </a:r>
          </a:p>
          <a:p>
            <a:r>
              <a:rPr lang="en-US" dirty="0" smtClean="0"/>
              <a:t>Randomly pull </a:t>
            </a:r>
            <a:r>
              <a:rPr lang="en-US" dirty="0" err="1" smtClean="0"/>
              <a:t>obs</a:t>
            </a:r>
            <a:r>
              <a:rPr lang="en-US" dirty="0" smtClean="0"/>
              <a:t> (with replacement) then calc. effect; draw new sample; </a:t>
            </a:r>
            <a:r>
              <a:rPr lang="en-US" dirty="0" err="1" smtClean="0"/>
              <a:t>est</a:t>
            </a:r>
            <a:r>
              <a:rPr lang="en-US" dirty="0" smtClean="0"/>
              <a:t> another effect; do this many (e.g., thousands) </a:t>
            </a:r>
            <a:r>
              <a:rPr lang="en-US" dirty="0" smtClean="0"/>
              <a:t>times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Inference 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NN using psmatch2, </a:t>
            </a:r>
            <a:r>
              <a:rPr lang="en-US" dirty="0" err="1" smtClean="0"/>
              <a:t>bs</a:t>
            </a:r>
            <a:r>
              <a:rPr lang="en-US" dirty="0" smtClean="0"/>
              <a:t> may not </a:t>
            </a:r>
            <a:r>
              <a:rPr lang="en-US" dirty="0"/>
              <a:t>produce accurate </a:t>
            </a:r>
            <a:r>
              <a:rPr lang="en-US" dirty="0" smtClean="0"/>
              <a:t>SEs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“smoothness” </a:t>
            </a:r>
            <a:r>
              <a:rPr lang="en-US" dirty="0"/>
              <a:t>of </a:t>
            </a:r>
            <a:r>
              <a:rPr lang="en-US" dirty="0" smtClean="0"/>
              <a:t>algorithm?</a:t>
            </a:r>
          </a:p>
          <a:p>
            <a:r>
              <a:rPr lang="en-US" dirty="0" smtClean="0"/>
              <a:t>Smoother </a:t>
            </a:r>
            <a:r>
              <a:rPr lang="en-US" dirty="0"/>
              <a:t>algorithms, such as kernel matching, local linear regression, </a:t>
            </a:r>
            <a:r>
              <a:rPr lang="en-US" dirty="0" smtClean="0"/>
              <a:t>&amp; PS </a:t>
            </a:r>
            <a:r>
              <a:rPr lang="en-US" dirty="0"/>
              <a:t>reweighting may not suffer from similar </a:t>
            </a:r>
            <a:r>
              <a:rPr lang="en-US" dirty="0" smtClean="0"/>
              <a:t>problems</a:t>
            </a:r>
          </a:p>
          <a:p>
            <a:r>
              <a:rPr lang="en-US" dirty="0"/>
              <a:t>Despite </a:t>
            </a:r>
            <a:r>
              <a:rPr lang="en-US" dirty="0" smtClean="0"/>
              <a:t>concerns, </a:t>
            </a:r>
            <a:r>
              <a:rPr lang="en-US" dirty="0" err="1" smtClean="0"/>
              <a:t>bs</a:t>
            </a:r>
            <a:r>
              <a:rPr lang="en-US" dirty="0" smtClean="0"/>
              <a:t> is most </a:t>
            </a:r>
            <a:r>
              <a:rPr lang="en-US" dirty="0"/>
              <a:t>common method for producing </a:t>
            </a:r>
            <a:r>
              <a:rPr lang="en-US" dirty="0" smtClean="0"/>
              <a:t>SEs </a:t>
            </a:r>
            <a:r>
              <a:rPr lang="en-US" dirty="0"/>
              <a:t>in matching </a:t>
            </a:r>
            <a:r>
              <a:rPr lang="en-US" dirty="0" smtClean="0"/>
              <a:t>methods (if not using </a:t>
            </a:r>
            <a:r>
              <a:rPr lang="en-US" i="1" dirty="0" err="1" smtClean="0"/>
              <a:t>teffects</a:t>
            </a:r>
            <a:r>
              <a:rPr lang="en-US" dirty="0" smtClean="0"/>
              <a:t> command)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Bounding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/>
              <a:t>If there are unobserved variables that simultaneously affect assignment into </a:t>
            </a:r>
            <a:r>
              <a:rPr lang="en-US" dirty="0" smtClean="0"/>
              <a:t>treatment &amp; </a:t>
            </a:r>
            <a:r>
              <a:rPr lang="en-US" dirty="0"/>
              <a:t>the outcome variable, a </a:t>
            </a:r>
            <a:r>
              <a:rPr lang="en-US" i="1" dirty="0"/>
              <a:t>hidden bias </a:t>
            </a:r>
            <a:r>
              <a:rPr lang="en-US" dirty="0"/>
              <a:t>might arise to which matching </a:t>
            </a:r>
            <a:r>
              <a:rPr lang="en-US" dirty="0" smtClean="0"/>
              <a:t>estimators are </a:t>
            </a:r>
            <a:r>
              <a:rPr lang="en-US" dirty="0"/>
              <a:t>not </a:t>
            </a:r>
            <a:r>
              <a:rPr lang="en-US" dirty="0" smtClean="0"/>
              <a:t>robust</a:t>
            </a:r>
          </a:p>
          <a:p>
            <a:r>
              <a:rPr lang="en-US" dirty="0"/>
              <a:t>Since estimating the magnitude of selection bias </a:t>
            </a:r>
            <a:r>
              <a:rPr lang="en-US" dirty="0" smtClean="0"/>
              <a:t>with </a:t>
            </a:r>
            <a:r>
              <a:rPr lang="en-US" dirty="0" err="1" smtClean="0"/>
              <a:t>nonexperimental</a:t>
            </a:r>
            <a:r>
              <a:rPr lang="en-US" dirty="0" smtClean="0"/>
              <a:t> </a:t>
            </a:r>
            <a:r>
              <a:rPr lang="en-US" dirty="0"/>
              <a:t>data is not possible, we address this problem with the bounding </a:t>
            </a:r>
            <a:r>
              <a:rPr lang="en-US" dirty="0" smtClean="0"/>
              <a:t>approach proposed </a:t>
            </a:r>
            <a:r>
              <a:rPr lang="en-US" dirty="0"/>
              <a:t>by Rosenbaum (2002)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Bounding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/>
              <a:t>The basic question is whether unobserved </a:t>
            </a:r>
            <a:r>
              <a:rPr lang="en-US" dirty="0" smtClean="0"/>
              <a:t>factors can </a:t>
            </a:r>
            <a:r>
              <a:rPr lang="en-US" dirty="0"/>
              <a:t>alter inference about treatment effects. One wants to determine how strongly </a:t>
            </a:r>
            <a:r>
              <a:rPr lang="en-US" dirty="0" smtClean="0"/>
              <a:t>an unmeasured </a:t>
            </a:r>
            <a:r>
              <a:rPr lang="en-US" dirty="0"/>
              <a:t>variable must influence the selection process to undermine the </a:t>
            </a:r>
            <a:r>
              <a:rPr lang="en-US" dirty="0" smtClean="0"/>
              <a:t>implications </a:t>
            </a:r>
            <a:r>
              <a:rPr lang="en-US" dirty="0"/>
              <a:t>of the matching analysis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Rbounds</a:t>
            </a:r>
            <a:r>
              <a:rPr lang="en-US" dirty="0" smtClean="0"/>
              <a:t> test </a:t>
            </a:r>
            <a:r>
              <a:rPr lang="en-US" dirty="0"/>
              <a:t>sensitivity for continuous-outcome variables, </a:t>
            </a:r>
            <a:r>
              <a:rPr lang="en-US" dirty="0" err="1" smtClean="0"/>
              <a:t>mhbounds</a:t>
            </a:r>
            <a:r>
              <a:rPr lang="en-US" dirty="0" smtClean="0"/>
              <a:t> for binary-outcome </a:t>
            </a:r>
            <a:r>
              <a:rPr lang="en-US" dirty="0"/>
              <a:t>variables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98438"/>
            <a:ext cx="7772400" cy="944562"/>
          </a:xfrm>
        </p:spPr>
        <p:txBody>
          <a:bodyPr/>
          <a:lstStyle/>
          <a:p>
            <a:pPr algn="ctr" eaLnBrk="1" hangingPunct="1"/>
            <a:r>
              <a:rPr lang="en-US" altLang="ko-KR" sz="4000" b="1" dirty="0" smtClean="0">
                <a:cs typeface="Arial" panose="020B0604020202020204" pitchFamily="34" charset="0"/>
              </a:rPr>
              <a:t>Cause and Effect (cont’d)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8001000" cy="5029200"/>
          </a:xfrm>
        </p:spPr>
        <p:txBody>
          <a:bodyPr>
            <a:normAutofit/>
          </a:bodyPr>
          <a:lstStyle/>
          <a:p>
            <a:r>
              <a:rPr lang="en-US" dirty="0"/>
              <a:t>Holland (</a:t>
            </a:r>
            <a:r>
              <a:rPr lang="en-US" dirty="0" smtClean="0"/>
              <a:t>1986) notes that true causes hard to determine unequivocally; seek to determine </a:t>
            </a:r>
            <a:r>
              <a:rPr lang="en-US" i="1" dirty="0"/>
              <a:t>probability</a:t>
            </a:r>
            <a:r>
              <a:rPr lang="en-US" dirty="0"/>
              <a:t> that an effect will </a:t>
            </a:r>
            <a:r>
              <a:rPr lang="en-US" dirty="0" smtClean="0"/>
              <a:t>occur</a:t>
            </a:r>
            <a:endParaRPr lang="en-US" dirty="0"/>
          </a:p>
          <a:p>
            <a:r>
              <a:rPr lang="en-US" dirty="0" smtClean="0"/>
              <a:t>Allows opportunity </a:t>
            </a:r>
            <a:r>
              <a:rPr lang="en-US" dirty="0"/>
              <a:t>to </a:t>
            </a:r>
            <a:r>
              <a:rPr lang="en-US" dirty="0" smtClean="0"/>
              <a:t>est. why some </a:t>
            </a:r>
            <a:r>
              <a:rPr lang="en-US" dirty="0"/>
              <a:t>effects </a:t>
            </a:r>
            <a:r>
              <a:rPr lang="en-US" dirty="0" smtClean="0"/>
              <a:t>occur in </a:t>
            </a:r>
            <a:r>
              <a:rPr lang="en-US" dirty="0"/>
              <a:t>some situations but not in </a:t>
            </a:r>
            <a:r>
              <a:rPr lang="en-US" dirty="0" smtClean="0"/>
              <a:t>others</a:t>
            </a:r>
          </a:p>
          <a:p>
            <a:pPr lvl="1"/>
            <a:r>
              <a:rPr lang="en-US" altLang="ko-KR" dirty="0" smtClean="0"/>
              <a:t>Example: Completing higher levels of math courses in HS may improve chances of finishing college more for some students than for others</a:t>
            </a:r>
          </a:p>
          <a:p>
            <a:pPr lvl="1"/>
            <a:r>
              <a:rPr lang="en-US" altLang="ko-KR" dirty="0" smtClean="0"/>
              <a:t>Here we are measuring </a:t>
            </a:r>
            <a:r>
              <a:rPr lang="en-US" altLang="ko-KR" i="1" dirty="0" smtClean="0"/>
              <a:t>likelihood</a:t>
            </a:r>
            <a:r>
              <a:rPr lang="en-US" altLang="ko-KR" dirty="0" smtClean="0"/>
              <a:t> that cause led to the effect; not “true” cause/effect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Bounding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8" y="1295400"/>
            <a:ext cx="7772400" cy="4800600"/>
          </a:xfrm>
        </p:spPr>
        <p:txBody>
          <a:bodyPr/>
          <a:lstStyle/>
          <a:p>
            <a:r>
              <a:rPr lang="en-US" dirty="0"/>
              <a:t>if there is hidden bias, two </a:t>
            </a:r>
            <a:r>
              <a:rPr lang="en-US" dirty="0" smtClean="0"/>
              <a:t>individuals with </a:t>
            </a:r>
            <a:r>
              <a:rPr lang="en-US" dirty="0"/>
              <a:t>the same observed covariates </a:t>
            </a:r>
            <a:r>
              <a:rPr lang="en-US" i="1" dirty="0"/>
              <a:t>x </a:t>
            </a:r>
            <a:r>
              <a:rPr lang="en-US" dirty="0"/>
              <a:t>have different chances of receiving </a:t>
            </a:r>
            <a:r>
              <a:rPr lang="en-US" dirty="0" smtClean="0"/>
              <a:t>treatment</a:t>
            </a:r>
          </a:p>
          <a:p>
            <a:r>
              <a:rPr lang="en-US" dirty="0"/>
              <a:t>Sensitivity analysis </a:t>
            </a:r>
            <a:r>
              <a:rPr lang="en-US" dirty="0" smtClean="0"/>
              <a:t>now evaluates </a:t>
            </a:r>
            <a:r>
              <a:rPr lang="en-US" dirty="0"/>
              <a:t>how changing the values of </a:t>
            </a:r>
            <a:r>
              <a:rPr lang="en-US" i="1" dirty="0"/>
              <a:t>γ </a:t>
            </a:r>
            <a:r>
              <a:rPr lang="en-US" dirty="0"/>
              <a:t>and (</a:t>
            </a:r>
            <a:r>
              <a:rPr lang="en-US" i="1" dirty="0" err="1"/>
              <a:t>ui−uj</a:t>
            </a:r>
            <a:r>
              <a:rPr lang="en-US" dirty="0"/>
              <a:t>) alters inference about the </a:t>
            </a:r>
            <a:r>
              <a:rPr lang="en-US" dirty="0" smtClean="0"/>
              <a:t>program effect.</a:t>
            </a:r>
          </a:p>
          <a:p>
            <a:r>
              <a:rPr lang="en-US" dirty="0"/>
              <a:t>individuals who appear to be similar (in terms of </a:t>
            </a:r>
            <a:r>
              <a:rPr lang="en-US" i="1" dirty="0"/>
              <a:t>x</a:t>
            </a:r>
            <a:r>
              <a:rPr lang="en-US" dirty="0" smtClean="0"/>
              <a:t>) could </a:t>
            </a:r>
            <a:r>
              <a:rPr lang="en-US" dirty="0"/>
              <a:t>differ in their odds of receiving the treatment by as much as a factor of 2. </a:t>
            </a:r>
            <a:r>
              <a:rPr lang="en-US"/>
              <a:t>In </a:t>
            </a:r>
            <a:r>
              <a:rPr lang="en-US" smtClean="0"/>
              <a:t>this sense</a:t>
            </a:r>
            <a:r>
              <a:rPr lang="en-US" dirty="0"/>
              <a:t>, </a:t>
            </a:r>
            <a:r>
              <a:rPr lang="en-US" i="1" dirty="0" err="1"/>
              <a:t>eγ</a:t>
            </a:r>
            <a:r>
              <a:rPr lang="en-US" i="1" dirty="0"/>
              <a:t> </a:t>
            </a:r>
            <a:r>
              <a:rPr lang="en-US" dirty="0"/>
              <a:t>is a measure of the degree of departure from a study that is free of hidden bias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3C21F-496E-4D80-B138-906FB36D2F86}" type="slidenum">
              <a:rPr lang="en-US"/>
              <a:pPr/>
              <a:t>71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762000"/>
          </a:xfrm>
        </p:spPr>
        <p:txBody>
          <a:bodyPr/>
          <a:lstStyle/>
          <a:p>
            <a:r>
              <a:rPr lang="en-US" sz="4000" b="1" dirty="0" smtClean="0"/>
              <a:t>Pros/Cons of PSM</a:t>
            </a:r>
            <a:endParaRPr lang="en-US" sz="4000" b="1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8486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Benefits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Make inference </a:t>
            </a:r>
            <a:r>
              <a:rPr lang="en-US" altLang="en-US" dirty="0"/>
              <a:t>from </a:t>
            </a:r>
            <a:r>
              <a:rPr lang="en-US" altLang="en-US" dirty="0" smtClean="0"/>
              <a:t>comparable group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Focuses on population of interest</a:t>
            </a:r>
          </a:p>
          <a:p>
            <a:pPr lvl="1" eaLnBrk="1" hangingPunct="1"/>
            <a:r>
              <a:rPr lang="en-US" altLang="en-US" dirty="0"/>
              <a:t>Use of propensity score solves the dimensionality problem in </a:t>
            </a:r>
            <a:r>
              <a:rPr lang="en-US" altLang="en-US" dirty="0" smtClean="0"/>
              <a:t>direct matching</a:t>
            </a:r>
            <a:endParaRPr lang="en-US" altLang="en-US" dirty="0"/>
          </a:p>
          <a:p>
            <a:pPr eaLnBrk="1" hangingPunct="1"/>
            <a:r>
              <a:rPr lang="en-US" altLang="en-US" dirty="0"/>
              <a:t>Limitations</a:t>
            </a:r>
          </a:p>
          <a:p>
            <a:pPr lvl="1" eaLnBrk="1" hangingPunct="1"/>
            <a:r>
              <a:rPr lang="en-US" altLang="en-US" dirty="0" smtClean="0"/>
              <a:t>Cannot directly control for </a:t>
            </a:r>
            <a:r>
              <a:rPr lang="en-US" altLang="en-US" dirty="0"/>
              <a:t>unobserved characteristics </a:t>
            </a:r>
            <a:r>
              <a:rPr lang="en-US" altLang="en-US" dirty="0" smtClean="0"/>
              <a:t>that affect the outcome</a:t>
            </a:r>
            <a:endParaRPr lang="en-US" altLang="en-US" dirty="0"/>
          </a:p>
          <a:p>
            <a:pPr lvl="2"/>
            <a:r>
              <a:rPr lang="en-US" altLang="en-US" dirty="0" smtClean="0"/>
              <a:t>Can, however, examine sensitivity of this, which is an innovation in method</a:t>
            </a:r>
          </a:p>
        </p:txBody>
      </p:sp>
    </p:spTree>
    <p:extLst>
      <p:ext uri="{BB962C8B-B14F-4D97-AF65-F5344CB8AC3E}">
        <p14:creationId xmlns:p14="http://schemas.microsoft.com/office/powerpoint/2010/main" val="10223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EFA0F-6F56-4692-91B0-D0A6AC84F264}" type="slidenum">
              <a:rPr lang="en-US"/>
              <a:pPr/>
              <a:t>72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Conclusions</a:t>
            </a:r>
            <a:endParaRPr lang="en-US" sz="4000" b="1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43000"/>
            <a:ext cx="7772400" cy="4984750"/>
          </a:xfrm>
        </p:spPr>
        <p:txBody>
          <a:bodyPr/>
          <a:lstStyle/>
          <a:p>
            <a:r>
              <a:rPr lang="en-US" sz="2800" dirty="0" smtClean="0"/>
              <a:t>RCTs are desirable in terms of making causal statements, but often difficult to employ</a:t>
            </a:r>
          </a:p>
          <a:p>
            <a:r>
              <a:rPr lang="en-US" sz="2800" dirty="0" smtClean="0"/>
              <a:t>In education we often have observational data but methods used to make statements of treatment effects are typically deficient</a:t>
            </a:r>
          </a:p>
          <a:p>
            <a:r>
              <a:rPr lang="en-US" sz="2800" dirty="0" smtClean="0"/>
              <a:t>Ultimate goal: Make strong (“causal”) statements to improve knowledge of mechanisms that determine program &amp; practice effectiveness</a:t>
            </a:r>
          </a:p>
          <a:p>
            <a:r>
              <a:rPr lang="en-US" sz="2800" dirty="0"/>
              <a:t>We need to be much more attentive to the problems that arise when we are using observational data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EFA0F-6F56-4692-91B0-D0A6AC84F264}" type="slidenum">
              <a:rPr lang="en-US"/>
              <a:pPr/>
              <a:t>73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Other Take </a:t>
            </a:r>
            <a:r>
              <a:rPr lang="en-US" sz="4000" b="1" dirty="0" err="1" smtClean="0"/>
              <a:t>Aways</a:t>
            </a:r>
            <a:endParaRPr lang="en-US" sz="4000" b="1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95400"/>
            <a:ext cx="7772400" cy="4832350"/>
          </a:xfrm>
        </p:spPr>
        <p:txBody>
          <a:bodyPr/>
          <a:lstStyle/>
          <a:p>
            <a:r>
              <a:rPr lang="en-US" sz="2800" dirty="0" smtClean="0"/>
              <a:t>Education research has not kept pace with advances in quantitative methods</a:t>
            </a:r>
          </a:p>
          <a:p>
            <a:r>
              <a:rPr lang="en-US" sz="2800" dirty="0" smtClean="0"/>
              <a:t>There are really few good reasons for not applying these new methods</a:t>
            </a:r>
          </a:p>
          <a:p>
            <a:r>
              <a:rPr lang="en-US" sz="2800" dirty="0" smtClean="0"/>
              <a:t>There is a payoff for doing so: Better information about the mechanisms that affect higher education processes, policies, and outcomes</a:t>
            </a:r>
          </a:p>
          <a:p>
            <a:r>
              <a:rPr lang="en-US" sz="2800" dirty="0"/>
              <a:t>We need to employ these methods more broadly in IR to ascertain “what works”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33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Suggestion: Read This Book…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+mn-lt"/>
              </a:rPr>
              <a:t>Guo</a:t>
            </a:r>
            <a:r>
              <a:rPr lang="en-US" b="1" dirty="0">
                <a:latin typeface="+mn-lt"/>
              </a:rPr>
              <a:t>, S. and Fraser, M. W. (</a:t>
            </a:r>
            <a:r>
              <a:rPr lang="en-US" b="1" dirty="0" smtClean="0">
                <a:latin typeface="+mn-lt"/>
              </a:rPr>
              <a:t>2014). </a:t>
            </a:r>
            <a:r>
              <a:rPr lang="en-US" b="1" i="1" dirty="0">
                <a:latin typeface="+mn-lt"/>
              </a:rPr>
              <a:t>Propensity Score Analysis: Statistical Methods and </a:t>
            </a:r>
            <a:r>
              <a:rPr lang="en-US" b="1" i="1" dirty="0" smtClean="0">
                <a:latin typeface="+mn-lt"/>
              </a:rPr>
              <a:t>Applications, Second Edition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>
                <a:latin typeface="+mn-lt"/>
              </a:rPr>
              <a:t>Thousand Oaks, CA: Sages Publications. </a:t>
            </a:r>
          </a:p>
          <a:p>
            <a:pPr lvl="1"/>
            <a:r>
              <a:rPr lang="en-US" dirty="0">
                <a:latin typeface="+mn-lt"/>
              </a:rPr>
              <a:t>Companion page: </a:t>
            </a:r>
            <a:r>
              <a:rPr lang="en-US" dirty="0">
                <a:latin typeface="+mn-lt"/>
                <a:hlinkClick r:id="rId3"/>
              </a:rPr>
              <a:t>http://ssw.unc.edu/psa/</a:t>
            </a:r>
            <a:endParaRPr lang="en-US" dirty="0">
              <a:latin typeface="+mn-lt"/>
            </a:endParaRPr>
          </a:p>
        </p:txBody>
      </p:sp>
      <p:pic>
        <p:nvPicPr>
          <p:cNvPr id="1026" name="Picture 2" descr="C:\AIR\CA AIR 2014\Powerpoint\PSM ED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2766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75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…and Read This Chapter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8382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Reynolds, C. L., &amp; </a:t>
            </a:r>
            <a:r>
              <a:rPr lang="en-US" b="1" dirty="0" err="1">
                <a:latin typeface="+mn-lt"/>
              </a:rPr>
              <a:t>DesJardins</a:t>
            </a:r>
            <a:r>
              <a:rPr lang="en-US" b="1" dirty="0">
                <a:latin typeface="+mn-lt"/>
              </a:rPr>
              <a:t>, S. L. (2009). The Use of Matching Methods in Higher Education Research: Answering Whether Attendance at a Two-Year Institution Results in Differences in Educational Attainment.  In John Smart (Ed.), </a:t>
            </a:r>
            <a:r>
              <a:rPr lang="en-US" b="1" i="1" dirty="0">
                <a:latin typeface="+mn-lt"/>
              </a:rPr>
              <a:t>Higher Education: Handbook of Theory and Research</a:t>
            </a:r>
            <a:r>
              <a:rPr lang="en-US" b="1" dirty="0">
                <a:latin typeface="+mn-lt"/>
              </a:rPr>
              <a:t> XXIII: 47-104.</a:t>
            </a:r>
          </a:p>
        </p:txBody>
      </p:sp>
      <p:pic>
        <p:nvPicPr>
          <p:cNvPr id="3074" name="Picture 2" descr="Higher Education: Handbook of Theory and Research: Volume 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590800" cy="333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8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76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Purchasing </a:t>
            </a:r>
            <a:r>
              <a:rPr lang="en-US" sz="4000" b="1" dirty="0" err="1" smtClean="0"/>
              <a:t>Stata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Depending on your needs, there are a number of </a:t>
            </a:r>
            <a:r>
              <a:rPr lang="en-US" dirty="0" smtClean="0"/>
              <a:t>software options when </a:t>
            </a:r>
            <a:r>
              <a:rPr lang="en-US" dirty="0"/>
              <a:t>purchasing </a:t>
            </a:r>
            <a:r>
              <a:rPr lang="en-US" dirty="0" err="1"/>
              <a:t>Stata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Single user/institutional/Grad Plan licenses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Small vs. IC vs. SE versions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Perpetual </a:t>
            </a:r>
            <a:r>
              <a:rPr lang="en-US" dirty="0"/>
              <a:t>license; continually </a:t>
            </a:r>
            <a:r>
              <a:rPr lang="en-US" dirty="0" smtClean="0"/>
              <a:t>updated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Stat Transfer software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See the </a:t>
            </a:r>
            <a:r>
              <a:rPr lang="en-US" dirty="0" err="1" smtClean="0"/>
              <a:t>Stata</a:t>
            </a:r>
            <a:r>
              <a:rPr lang="en-US" dirty="0" smtClean="0"/>
              <a:t> website for more information: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://www.stata.com/order/educational-purchases/dl/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1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77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References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762000"/>
            <a:ext cx="7772400" cy="5365750"/>
          </a:xfrm>
        </p:spPr>
        <p:txBody>
          <a:bodyPr/>
          <a:lstStyle/>
          <a:p>
            <a:pPr latinLnBrk="0"/>
            <a:r>
              <a:rPr lang="en-US" sz="1600" dirty="0"/>
              <a:t>Adelman, C. (1999). </a:t>
            </a:r>
            <a:r>
              <a:rPr lang="en-US" sz="1600" i="1" dirty="0"/>
              <a:t>Answers in the toolbox: Academic intensity, attendance patterns, and bachelor‘s degree attainment</a:t>
            </a:r>
            <a:r>
              <a:rPr lang="en-US" sz="1600" dirty="0"/>
              <a:t>. Washington, D.C.: U.S. Department of Education.</a:t>
            </a:r>
          </a:p>
          <a:p>
            <a:pPr latinLnBrk="0"/>
            <a:r>
              <a:rPr lang="en-US" sz="1600" dirty="0"/>
              <a:t>Adelman, C. (2006). </a:t>
            </a:r>
            <a:r>
              <a:rPr lang="en-US" sz="1600" i="1" dirty="0"/>
              <a:t>The toolbox revisited: Paths to degree completion from high school through college</a:t>
            </a:r>
            <a:r>
              <a:rPr lang="en-US" sz="1600" dirty="0"/>
              <a:t>. Washington, D.C.: U.S. Department of Education.</a:t>
            </a:r>
          </a:p>
          <a:p>
            <a:r>
              <a:rPr lang="en-US" sz="1600" dirty="0" err="1" smtClean="0"/>
              <a:t>Angrist</a:t>
            </a:r>
            <a:r>
              <a:rPr lang="en-US" sz="1600" dirty="0"/>
              <a:t>, J. D., &amp; </a:t>
            </a:r>
            <a:r>
              <a:rPr lang="en-US" sz="1600" dirty="0" err="1"/>
              <a:t>Pischke</a:t>
            </a:r>
            <a:r>
              <a:rPr lang="en-US" sz="1600" dirty="0"/>
              <a:t>, J. S. (2009). </a:t>
            </a:r>
            <a:r>
              <a:rPr lang="en-US" sz="1600" i="1" dirty="0"/>
              <a:t>Mostly harmless econometrics</a:t>
            </a:r>
            <a:r>
              <a:rPr lang="en-US" sz="1600" dirty="0"/>
              <a:t>. Princeton, NJ: Princeton University Press. </a:t>
            </a:r>
            <a:endParaRPr lang="en-US" sz="1600" dirty="0" smtClean="0"/>
          </a:p>
          <a:p>
            <a:r>
              <a:rPr lang="en-US" sz="1600" dirty="0" err="1"/>
              <a:t>Caliendo</a:t>
            </a:r>
            <a:r>
              <a:rPr lang="en-US" sz="1600" dirty="0"/>
              <a:t>, M. </a:t>
            </a:r>
            <a:r>
              <a:rPr lang="en-US" sz="1600" dirty="0" smtClean="0"/>
              <a:t>&amp; </a:t>
            </a:r>
            <a:r>
              <a:rPr lang="en-US" sz="1600" dirty="0" err="1" smtClean="0"/>
              <a:t>Kopeinig</a:t>
            </a:r>
            <a:r>
              <a:rPr lang="en-US" sz="1600" dirty="0"/>
              <a:t>, S. (2008) Some practical guidance for the implementation of propensity score matching. </a:t>
            </a:r>
            <a:r>
              <a:rPr lang="en-US" sz="1600" i="1" dirty="0"/>
              <a:t>Journal of Economic Surveys</a:t>
            </a:r>
            <a:r>
              <a:rPr lang="en-US" sz="1600" dirty="0"/>
              <a:t>, 22, 31-72. </a:t>
            </a:r>
          </a:p>
          <a:p>
            <a:r>
              <a:rPr lang="en-US" sz="1600" dirty="0" smtClean="0"/>
              <a:t>Cohn</a:t>
            </a:r>
            <a:r>
              <a:rPr lang="en-US" sz="1600" dirty="0"/>
              <a:t>, E., &amp; </a:t>
            </a:r>
            <a:r>
              <a:rPr lang="en-US" sz="1600" dirty="0" err="1"/>
              <a:t>Geske</a:t>
            </a:r>
            <a:r>
              <a:rPr lang="en-US" sz="1600" dirty="0"/>
              <a:t>, T. G. (1990). </a:t>
            </a:r>
            <a:r>
              <a:rPr lang="en-US" sz="1600" i="1" dirty="0"/>
              <a:t>The economics of education</a:t>
            </a:r>
            <a:r>
              <a:rPr lang="en-US" sz="1600" dirty="0"/>
              <a:t> (3rd ed.). Oxford: </a:t>
            </a:r>
            <a:r>
              <a:rPr lang="en-US" sz="1600" dirty="0" err="1"/>
              <a:t>Pergamon</a:t>
            </a:r>
            <a:r>
              <a:rPr lang="en-US" sz="1600" dirty="0"/>
              <a:t> Press</a:t>
            </a:r>
            <a:r>
              <a:rPr lang="en-US" sz="1600" dirty="0" smtClean="0"/>
              <a:t>.</a:t>
            </a:r>
          </a:p>
          <a:p>
            <a:r>
              <a:rPr lang="en-US" sz="1600" dirty="0" err="1"/>
              <a:t>Guo</a:t>
            </a:r>
            <a:r>
              <a:rPr lang="en-US" sz="1600" dirty="0"/>
              <a:t>, S. and Fraser, M. W. (2010). </a:t>
            </a:r>
            <a:r>
              <a:rPr lang="en-US" sz="1600" i="1" dirty="0"/>
              <a:t>Propensity Score Analysis: Statistical Methods and Applications</a:t>
            </a:r>
            <a:r>
              <a:rPr lang="en-US" sz="1600" dirty="0"/>
              <a:t>. Thousand Oaks, CA: Sages Publications. </a:t>
            </a:r>
            <a:endParaRPr lang="en-US" sz="1600" dirty="0" smtClean="0"/>
          </a:p>
          <a:p>
            <a:pPr lvl="1"/>
            <a:r>
              <a:rPr lang="en-US" sz="1600" dirty="0"/>
              <a:t>Companion page: </a:t>
            </a:r>
            <a:r>
              <a:rPr lang="en-US" sz="1600" dirty="0">
                <a:hlinkClick r:id="rId3"/>
              </a:rPr>
              <a:t>http://ssw.unc.edu/psa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/>
          </a:p>
          <a:p>
            <a:r>
              <a:rPr lang="en-US" sz="1600" dirty="0"/>
              <a:t>Holland, P. W. (1986). Statistics and causal inference. </a:t>
            </a:r>
            <a:r>
              <a:rPr lang="en-US" sz="1600" i="1" dirty="0"/>
              <a:t>Journal of the American Statistical Association, 81(396), 945–960.</a:t>
            </a:r>
          </a:p>
          <a:p>
            <a:r>
              <a:rPr lang="en-US" sz="1600" dirty="0"/>
              <a:t>Heckman J. J. (1976). The common structure of statistical models of truncation, sample selection and limited dependent variables and a simple estimator for such models. </a:t>
            </a:r>
            <a:r>
              <a:rPr lang="en-US" sz="1600" i="1" dirty="0"/>
              <a:t>Annals of Economic and Social Measurement, 5, </a:t>
            </a:r>
            <a:r>
              <a:rPr lang="en-US" sz="1600" dirty="0"/>
              <a:t>475–492.</a:t>
            </a:r>
          </a:p>
          <a:p>
            <a:r>
              <a:rPr lang="en-US" sz="1600" dirty="0"/>
              <a:t>Heckman, J. J. (1979). Sample selection bias as a specification error. </a:t>
            </a:r>
            <a:r>
              <a:rPr lang="en-US" sz="1600" i="1" dirty="0" err="1"/>
              <a:t>Econometrica</a:t>
            </a:r>
            <a:r>
              <a:rPr lang="en-US" sz="1600" dirty="0"/>
              <a:t>, </a:t>
            </a:r>
            <a:r>
              <a:rPr lang="en-US" sz="1600" i="1" dirty="0"/>
              <a:t>47</a:t>
            </a:r>
            <a:r>
              <a:rPr lang="en-US" sz="1600" dirty="0"/>
              <a:t>(1), 153–161.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49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References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762000"/>
            <a:ext cx="7772400" cy="5365750"/>
          </a:xfrm>
        </p:spPr>
        <p:txBody>
          <a:bodyPr/>
          <a:lstStyle/>
          <a:p>
            <a:r>
              <a:rPr lang="en-US" sz="1600" dirty="0"/>
              <a:t>Mincer, J. (1958). Investment in human capital and personal income distribution. </a:t>
            </a:r>
            <a:r>
              <a:rPr lang="en-US" sz="1600" i="1" dirty="0"/>
              <a:t>Journal of Political Economy, 66</a:t>
            </a:r>
            <a:r>
              <a:rPr lang="en-US" sz="1600" dirty="0"/>
              <a:t>(4), 281-302.</a:t>
            </a:r>
          </a:p>
          <a:p>
            <a:r>
              <a:rPr lang="en-US" sz="1600" dirty="0" smtClean="0"/>
              <a:t>Morgan</a:t>
            </a:r>
            <a:r>
              <a:rPr lang="en-US" sz="1600" dirty="0"/>
              <a:t>, S. L. and </a:t>
            </a:r>
            <a:r>
              <a:rPr lang="en-US" sz="1600" dirty="0" err="1"/>
              <a:t>Winship</a:t>
            </a:r>
            <a:r>
              <a:rPr lang="en-US" sz="1600" dirty="0"/>
              <a:t>, C. (2007). </a:t>
            </a:r>
            <a:r>
              <a:rPr lang="en-US" sz="1600" i="1" dirty="0"/>
              <a:t>Counterfactuals and Causal Inference: Methods and Principles for Social Research. </a:t>
            </a:r>
            <a:r>
              <a:rPr lang="en-US" sz="1600" dirty="0"/>
              <a:t>Cambridge, UK: Cambridge University Press.</a:t>
            </a:r>
          </a:p>
          <a:p>
            <a:r>
              <a:rPr lang="en-US" sz="1600" dirty="0" smtClean="0"/>
              <a:t>Reynolds</a:t>
            </a:r>
            <a:r>
              <a:rPr lang="en-US" sz="1600" dirty="0"/>
              <a:t>, C. L., &amp; </a:t>
            </a:r>
            <a:r>
              <a:rPr lang="en-US" sz="1600" dirty="0" err="1"/>
              <a:t>DesJardins</a:t>
            </a:r>
            <a:r>
              <a:rPr lang="en-US" sz="1600" dirty="0"/>
              <a:t>, S. L. (2009). The Use of Matching Methods in Higher Education Research: Answering Whether Attendance at a Two-Year Institution Results in Differences in Educational Attainment.  In John Smart (Ed.), </a:t>
            </a:r>
            <a:r>
              <a:rPr lang="en-US" sz="1600" i="1" dirty="0"/>
              <a:t>Higher Education: Handbook of Theory and Research</a:t>
            </a:r>
            <a:r>
              <a:rPr lang="en-US" sz="1600" dirty="0"/>
              <a:t> XXIII: 47-104.</a:t>
            </a:r>
          </a:p>
          <a:p>
            <a:r>
              <a:rPr lang="en-US" sz="1600" dirty="0"/>
              <a:t>Rose, H., &amp; Betts, J. R. (2001). </a:t>
            </a:r>
            <a:r>
              <a:rPr lang="en-US" sz="1600" i="1" dirty="0"/>
              <a:t>Math matters: The links between high school curriculum, college graduation, and earnings</a:t>
            </a:r>
            <a:r>
              <a:rPr lang="en-US" sz="1600" dirty="0"/>
              <a:t>. San Francisco, CA: Public Policy Institute of California.</a:t>
            </a:r>
          </a:p>
          <a:p>
            <a:r>
              <a:rPr lang="en-US" sz="1600" dirty="0" smtClean="0"/>
              <a:t>Rosenbaum</a:t>
            </a:r>
            <a:r>
              <a:rPr lang="en-US" sz="1600" dirty="0"/>
              <a:t>, P. R., &amp; Rubin, D. B. (1985). Constructing a Control Group Using Multivariate Matched Sampling Methods That Incorporate the Propensity Score. </a:t>
            </a:r>
            <a:r>
              <a:rPr lang="en-US" sz="1600" i="1" dirty="0"/>
              <a:t>The American Statistician, 39</a:t>
            </a:r>
            <a:r>
              <a:rPr lang="en-US" sz="1600" dirty="0"/>
              <a:t>(1), 33-38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Rosenbaum, P. R. </a:t>
            </a:r>
            <a:r>
              <a:rPr lang="en-US" sz="1600" dirty="0" smtClean="0"/>
              <a:t>(2002). </a:t>
            </a:r>
            <a:r>
              <a:rPr lang="en-US" sz="1600" i="1" dirty="0"/>
              <a:t>Observational Studies</a:t>
            </a:r>
            <a:r>
              <a:rPr lang="en-US" sz="1600" dirty="0"/>
              <a:t>. 2nd ed. New York: Springer.</a:t>
            </a:r>
            <a:endParaRPr lang="en-US" sz="1600" dirty="0" smtClean="0"/>
          </a:p>
          <a:p>
            <a:r>
              <a:rPr lang="en-US" sz="1600" dirty="0" smtClean="0"/>
              <a:t>Rosenbaum</a:t>
            </a:r>
            <a:r>
              <a:rPr lang="en-US" sz="1600" dirty="0"/>
              <a:t>, P. R. (2010). Design of observational studies. New York: </a:t>
            </a:r>
            <a:r>
              <a:rPr lang="en-US" sz="1600" dirty="0" smtClean="0"/>
              <a:t>Springer</a:t>
            </a:r>
            <a:endParaRPr lang="en-US" sz="1600" dirty="0"/>
          </a:p>
          <a:p>
            <a:r>
              <a:rPr lang="en-US" sz="1600" dirty="0"/>
              <a:t>Rubin, D. B. (1974). Estimating causal effects of treatments in randomized and nonrandomized studies. </a:t>
            </a:r>
            <a:r>
              <a:rPr lang="en-US" sz="1600" i="1" dirty="0"/>
              <a:t>Journal of Educational Psychology, 66(5), 688–701.</a:t>
            </a:r>
          </a:p>
          <a:p>
            <a:r>
              <a:rPr lang="en-US" sz="1600" dirty="0"/>
              <a:t>Rubin, D. B. (1977). Assignment of treatment group on the basis of a covariate. </a:t>
            </a:r>
            <a:r>
              <a:rPr lang="en-US" sz="1600" i="1" dirty="0"/>
              <a:t>Journal of Educational Statistics, 2, </a:t>
            </a:r>
            <a:r>
              <a:rPr lang="en-US" sz="1600" dirty="0"/>
              <a:t>1–26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53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79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References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838200"/>
            <a:ext cx="7772400" cy="5289550"/>
          </a:xfrm>
        </p:spPr>
        <p:txBody>
          <a:bodyPr/>
          <a:lstStyle/>
          <a:p>
            <a:r>
              <a:rPr lang="en-US" sz="1600" dirty="0"/>
              <a:t>Rubin, D. B. (1978). Bayesian inference for causal effects: The role of randomization. </a:t>
            </a:r>
            <a:r>
              <a:rPr lang="en-US" sz="1600" i="1" dirty="0"/>
              <a:t>Annals of Statistics, 6, </a:t>
            </a:r>
            <a:r>
              <a:rPr lang="en-US" sz="1600" dirty="0"/>
              <a:t>34–58.</a:t>
            </a:r>
          </a:p>
          <a:p>
            <a:r>
              <a:rPr lang="en-US" sz="1600" dirty="0"/>
              <a:t>Rubin, D. B. (1980). Discussion of “Randomization analysis of experimental data in the Fisher randomization test” by </a:t>
            </a:r>
            <a:r>
              <a:rPr lang="en-US" sz="1600" dirty="0" err="1"/>
              <a:t>Basu</a:t>
            </a:r>
            <a:r>
              <a:rPr lang="en-US" sz="1600" dirty="0"/>
              <a:t>. </a:t>
            </a:r>
            <a:r>
              <a:rPr lang="en-US" sz="1600" i="1" dirty="0"/>
              <a:t>Journal of the American Statistical Association</a:t>
            </a:r>
            <a:r>
              <a:rPr lang="en-US" sz="1600" dirty="0"/>
              <a:t>, </a:t>
            </a:r>
            <a:r>
              <a:rPr lang="en-US" sz="1600" i="1" dirty="0"/>
              <a:t>75, </a:t>
            </a:r>
            <a:r>
              <a:rPr lang="en-US" sz="1600" dirty="0"/>
              <a:t>591–593.</a:t>
            </a:r>
            <a:endParaRPr lang="en-US" sz="1600" i="1" dirty="0"/>
          </a:p>
          <a:p>
            <a:r>
              <a:rPr lang="en-US" sz="1600" dirty="0" smtClean="0"/>
              <a:t>Schneider</a:t>
            </a:r>
            <a:r>
              <a:rPr lang="en-US" sz="1600" dirty="0"/>
              <a:t>, B., </a:t>
            </a:r>
            <a:r>
              <a:rPr lang="en-US" sz="1600" dirty="0" err="1"/>
              <a:t>Carnoy</a:t>
            </a:r>
            <a:r>
              <a:rPr lang="en-US" sz="1600" dirty="0"/>
              <a:t>, M., Kilpatrick, J., Schmidt, W. H., &amp; </a:t>
            </a:r>
            <a:r>
              <a:rPr lang="en-US" sz="1600" dirty="0" err="1"/>
              <a:t>Shavelson</a:t>
            </a:r>
            <a:r>
              <a:rPr lang="en-US" sz="1600" dirty="0"/>
              <a:t>, R. J. (2007). </a:t>
            </a:r>
            <a:r>
              <a:rPr lang="en-US" sz="1600" i="1" dirty="0"/>
              <a:t>Estimating Causal Effects Using Experimental and Observational Designs. </a:t>
            </a:r>
            <a:r>
              <a:rPr lang="en-US" sz="1600" dirty="0"/>
              <a:t>Washington, DC: American Educational Research Association.</a:t>
            </a:r>
          </a:p>
          <a:p>
            <a:r>
              <a:rPr lang="en-US" sz="1600" dirty="0" err="1" smtClean="0"/>
              <a:t>Shadish</a:t>
            </a:r>
            <a:r>
              <a:rPr lang="en-US" sz="1600" dirty="0"/>
              <a:t>, W. R., Cook, T. D., Campbell, D.T. (2002). </a:t>
            </a:r>
            <a:r>
              <a:rPr lang="en-US" sz="1600" i="1" dirty="0"/>
              <a:t>Experimental and quasi-experimental designs for generalized causal inference</a:t>
            </a:r>
            <a:r>
              <a:rPr lang="en-US" sz="1600" dirty="0"/>
              <a:t>. Boston: </a:t>
            </a:r>
            <a:r>
              <a:rPr lang="en-US" sz="1600" dirty="0" smtClean="0"/>
              <a:t>Houghton-Mifflin</a:t>
            </a:r>
          </a:p>
          <a:p>
            <a:r>
              <a:rPr lang="en-US" sz="1600" dirty="0" smtClean="0"/>
              <a:t>Stuart</a:t>
            </a:r>
            <a:r>
              <a:rPr lang="en-US" sz="1600" dirty="0"/>
              <a:t>, E.A. (2010) Matching methods for causal inference: </a:t>
            </a:r>
            <a:r>
              <a:rPr lang="en-US" sz="1600" dirty="0" smtClean="0"/>
              <a:t>A </a:t>
            </a:r>
            <a:r>
              <a:rPr lang="en-US" sz="1600" dirty="0"/>
              <a:t>review and a look forward. </a:t>
            </a:r>
            <a:r>
              <a:rPr lang="en-US" sz="1600" i="1" dirty="0"/>
              <a:t>Statistical Science</a:t>
            </a:r>
            <a:r>
              <a:rPr lang="en-US" sz="1600" dirty="0"/>
              <a:t>, 25(1), 1-21. </a:t>
            </a:r>
            <a:endParaRPr lang="en-US" sz="1600" dirty="0" smtClean="0"/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3033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/>
              <a:t>Determining </a:t>
            </a:r>
            <a:r>
              <a:rPr lang="en-US" sz="4000" b="1" dirty="0" smtClean="0"/>
              <a:t>Causation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143000"/>
            <a:ext cx="7961312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RCTs are the “gold standard” to determine causal effects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Pros: Reduce bias &amp; spurious findings, thereby improving knowledge of what works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Cons: Ethics, external validity, cost, errors that are also inherent in observational studies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Measurement problems; “spillover” effects, attrition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Possibilities: Oversubscribed programs (Living Learning Communities, UROP…)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14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836FAE-6E78-43E5-A736-1EC5CEDC68FB}" type="slidenum">
              <a:rPr lang="en-US"/>
              <a:pPr/>
              <a:t>80</a:t>
            </a:fld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762000"/>
            <a:ext cx="7961312" cy="5365750"/>
          </a:xfrm>
        </p:spPr>
        <p:txBody>
          <a:bodyPr/>
          <a:lstStyle/>
          <a:p>
            <a:endParaRPr lang="en-US" sz="3600" b="1" dirty="0"/>
          </a:p>
          <a:p>
            <a:r>
              <a:rPr lang="en-US" sz="3600" b="1" dirty="0"/>
              <a:t>Thank </a:t>
            </a:r>
            <a:r>
              <a:rPr lang="en-US" sz="3600" b="1" dirty="0" smtClean="0"/>
              <a:t>You for Your Kind Attention! </a:t>
            </a:r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7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Background Material</a:t>
            </a:r>
          </a:p>
        </p:txBody>
      </p:sp>
    </p:spTree>
    <p:extLst>
      <p:ext uri="{BB962C8B-B14F-4D97-AF65-F5344CB8AC3E}">
        <p14:creationId xmlns:p14="http://schemas.microsoft.com/office/powerpoint/2010/main" val="1771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1143000"/>
          </a:xfrm>
        </p:spPr>
        <p:txBody>
          <a:bodyPr/>
          <a:lstStyle/>
          <a:p>
            <a:r>
              <a:rPr lang="en-US" sz="3200" b="1" dirty="0" smtClean="0">
                <a:hlinkClick r:id="rId3" action="ppaction://hlinksldjump"/>
              </a:rPr>
              <a:t>Recent AERA Report on the Issue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066800"/>
            <a:ext cx="7772400" cy="5060950"/>
          </a:xfrm>
        </p:spPr>
        <p:txBody>
          <a:bodyPr/>
          <a:lstStyle/>
          <a:p>
            <a:r>
              <a:rPr lang="en-US" dirty="0" smtClean="0"/>
              <a:t>“Recently, questions of causality have been at the forefront of educational debates and discussions, in part because of dissatisfaction with the quality of education research…”.   A common concern “revolves around the design of and methods used in education research, which many claim have resulted in fragmented and often unreliable findings” (Schneider, et al., 2007)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198438"/>
            <a:ext cx="7772400" cy="944562"/>
          </a:xfrm>
        </p:spPr>
        <p:txBody>
          <a:bodyPr/>
          <a:lstStyle/>
          <a:p>
            <a:pPr algn="ctr" eaLnBrk="1" hangingPunct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Definition of Cause and Effect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066800"/>
            <a:ext cx="8001000" cy="5257800"/>
          </a:xfrm>
        </p:spPr>
        <p:txBody>
          <a:bodyPr>
            <a:normAutofit/>
          </a:bodyPr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cause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that which makes any other thing,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either simple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idea, substance, or mode, begin to be; and an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had its beginning from some other thing”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Locke, 1690/1975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p. 325).</a:t>
            </a:r>
            <a:endParaRPr lang="en-US" altLang="ko-K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7B62D-DFDE-4149-9E11-7422357B0E2B}" type="slidenum">
              <a:rPr lang="en-US" smtClean="0"/>
              <a:pPr/>
              <a:t>83</a:t>
            </a:fld>
            <a:endParaRPr lang="en-US"/>
          </a:p>
        </p:txBody>
      </p:sp>
      <p:pic>
        <p:nvPicPr>
          <p:cNvPr id="2050" name="Picture 2" descr="C:\AIRUM 2013\Graphs\john loc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971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62900" cy="990600"/>
          </a:xfrm>
        </p:spPr>
        <p:txBody>
          <a:bodyPr/>
          <a:lstStyle/>
          <a:p>
            <a:r>
              <a:rPr lang="en-US" sz="3200" b="1" dirty="0" smtClean="0"/>
              <a:t>Holding</a:t>
            </a:r>
            <a:endParaRPr lang="en-US" sz="32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838200"/>
            <a:ext cx="7772400" cy="5289550"/>
          </a:xfrm>
        </p:spPr>
        <p:txBody>
          <a:bodyPr/>
          <a:lstStyle/>
          <a:p>
            <a:r>
              <a:rPr lang="en-US" sz="1600" dirty="0"/>
              <a:t>In quintiles, you divide your sample into five groups, the 20% LEAST likely to end up in your treatment group is quintile 1, the 20% with the GREATEST likelihood of ending up in your treatment group is quintile 5, and so on. You match the subjects by quintiles. So, if 12% of the treatment group is in quintile 1, you randomly select 12% of the control subjects from quintile 1.  </a:t>
            </a:r>
            <a:r>
              <a:rPr lang="en-US" sz="1600" dirty="0" smtClean="0"/>
              <a:t>In </a:t>
            </a:r>
            <a:r>
              <a:rPr lang="en-US" sz="1600" dirty="0"/>
              <a:t>nearest neighbor matching, as the name implies, you match each subject in the treatment group with a subject in the control group who is nearest in probability of ending up in the treatment group</a:t>
            </a:r>
            <a:r>
              <a:rPr lang="en-US" sz="1600" dirty="0" smtClean="0"/>
              <a:t>. </a:t>
            </a:r>
            <a:r>
              <a:rPr lang="en-US" sz="1600" dirty="0"/>
              <a:t>Then, there is the calipers (radius) matching, that uses the nearest neighbors within a given </a:t>
            </a:r>
            <a:r>
              <a:rPr lang="en-US" sz="1600" dirty="0" smtClean="0"/>
              <a:t>radius</a:t>
            </a:r>
            <a:r>
              <a:rPr lang="en-US" sz="1600" dirty="0"/>
              <a:t> </a:t>
            </a:r>
            <a:r>
              <a:rPr lang="en-US" sz="1600" dirty="0" smtClean="0"/>
              <a:t>or interval.</a:t>
            </a:r>
            <a:endParaRPr lang="en-US" sz="1600" dirty="0"/>
          </a:p>
          <a:p>
            <a:pPr marL="0" indent="0">
              <a:buNone/>
            </a:pPr>
            <a:r>
              <a:rPr lang="en-US" sz="1200" dirty="0"/>
              <a:t>ESSENTIAL REFERENCES</a:t>
            </a:r>
          </a:p>
          <a:p>
            <a:pPr marL="0" indent="0">
              <a:buNone/>
            </a:pPr>
            <a:r>
              <a:rPr lang="en-US" sz="1200" dirty="0" smtClean="0"/>
              <a:t>Propensity </a:t>
            </a:r>
            <a:r>
              <a:rPr lang="en-US" sz="1200" dirty="0"/>
              <a:t>score </a:t>
            </a:r>
            <a:r>
              <a:rPr lang="en-US" sz="1200" dirty="0" smtClean="0"/>
              <a:t>matching</a:t>
            </a:r>
          </a:p>
          <a:p>
            <a:pPr marL="0" indent="0">
              <a:buNone/>
            </a:pPr>
            <a:r>
              <a:rPr lang="en-US" sz="1200" dirty="0" smtClean="0"/>
              <a:t>Rosenbaum</a:t>
            </a:r>
            <a:r>
              <a:rPr lang="en-US" sz="1200" dirty="0"/>
              <a:t>, P.R. and Rubin, D.B. (1983), “The Central Role of </a:t>
            </a:r>
            <a:r>
              <a:rPr lang="en-US" sz="1200" dirty="0" smtClean="0"/>
              <a:t>the Propensity </a:t>
            </a:r>
            <a:r>
              <a:rPr lang="en-US" sz="1200" dirty="0"/>
              <a:t>Score in Observational Studies for Causal Effects</a:t>
            </a:r>
            <a:r>
              <a:rPr lang="en-US" sz="1200" dirty="0" smtClean="0"/>
              <a:t>”, </a:t>
            </a:r>
            <a:r>
              <a:rPr lang="en-US" sz="1200" dirty="0" err="1" smtClean="0"/>
              <a:t>Biometrika</a:t>
            </a:r>
            <a:r>
              <a:rPr lang="en-US" sz="1200" dirty="0"/>
              <a:t>, 70, 1, 41-55.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Caliper </a:t>
            </a:r>
            <a:r>
              <a:rPr lang="en-US" sz="1200" dirty="0"/>
              <a:t>matching</a:t>
            </a:r>
          </a:p>
          <a:p>
            <a:pPr marL="0" indent="0">
              <a:buNone/>
            </a:pPr>
            <a:r>
              <a:rPr lang="en-US" sz="1200" dirty="0"/>
              <a:t>Cochran, W. and Rubin, D.B. (1973), “Controlling Bias </a:t>
            </a:r>
            <a:r>
              <a:rPr lang="en-US" sz="1200" dirty="0" smtClean="0"/>
              <a:t>in Observational </a:t>
            </a:r>
            <a:r>
              <a:rPr lang="en-US" sz="1200" dirty="0"/>
              <a:t>Studies”, </a:t>
            </a:r>
            <a:r>
              <a:rPr lang="en-US" sz="1200" dirty="0" err="1"/>
              <a:t>Sankyha</a:t>
            </a:r>
            <a:r>
              <a:rPr lang="en-US" sz="1200" dirty="0"/>
              <a:t>, 35, 417-446.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Kernel-based </a:t>
            </a:r>
            <a:r>
              <a:rPr lang="en-US" sz="1200" dirty="0"/>
              <a:t>matching</a:t>
            </a:r>
          </a:p>
          <a:p>
            <a:pPr marL="0" indent="0">
              <a:buNone/>
            </a:pPr>
            <a:r>
              <a:rPr lang="en-US" sz="1200" dirty="0"/>
              <a:t>Heckman, J.J., </a:t>
            </a:r>
            <a:r>
              <a:rPr lang="en-US" sz="1200" dirty="0" err="1"/>
              <a:t>Ichimura</a:t>
            </a:r>
            <a:r>
              <a:rPr lang="en-US" sz="1200" dirty="0"/>
              <a:t>, H. and Todd, P.E. (1997), “Matching As </a:t>
            </a:r>
            <a:r>
              <a:rPr lang="en-US" sz="1200" dirty="0" smtClean="0"/>
              <a:t>An Econometric </a:t>
            </a:r>
            <a:r>
              <a:rPr lang="en-US" sz="1200" dirty="0"/>
              <a:t>Evaluation Estimator: Evidence from Evaluating </a:t>
            </a:r>
            <a:r>
              <a:rPr lang="en-US" sz="1200" dirty="0" smtClean="0"/>
              <a:t>a Job </a:t>
            </a:r>
            <a:r>
              <a:rPr lang="en-US" sz="1200" dirty="0"/>
              <a:t>Training </a:t>
            </a:r>
            <a:r>
              <a:rPr lang="en-US" sz="1200" dirty="0" err="1"/>
              <a:t>Programme</a:t>
            </a:r>
            <a:r>
              <a:rPr lang="en-US" sz="1200" dirty="0"/>
              <a:t>”, Review of Economic Studies, 64, </a:t>
            </a:r>
            <a:r>
              <a:rPr lang="en-US" sz="1200" dirty="0" smtClean="0"/>
              <a:t>605-654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r>
              <a:rPr lang="en-US" sz="1200" dirty="0"/>
              <a:t>Heckman, J.J., </a:t>
            </a:r>
            <a:r>
              <a:rPr lang="en-US" sz="1200" dirty="0" err="1"/>
              <a:t>Ichimura</a:t>
            </a:r>
            <a:r>
              <a:rPr lang="en-US" sz="1200" dirty="0"/>
              <a:t>, H. and Todd, P.E. (1998), “Matching as </a:t>
            </a:r>
            <a:r>
              <a:rPr lang="en-US" sz="1200" dirty="0" smtClean="0"/>
              <a:t>an Econometric </a:t>
            </a:r>
            <a:r>
              <a:rPr lang="en-US" sz="1200" dirty="0"/>
              <a:t>Evaluation Estimator”, Review of </a:t>
            </a:r>
            <a:r>
              <a:rPr lang="en-US" sz="1200" dirty="0" smtClean="0"/>
              <a:t>Economic Studies</a:t>
            </a:r>
            <a:r>
              <a:rPr lang="en-US" sz="1200" dirty="0"/>
              <a:t>, 65, 261-294.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err="1" smtClean="0"/>
              <a:t>Mahalanobis</a:t>
            </a:r>
            <a:r>
              <a:rPr lang="en-US" sz="1200" dirty="0" smtClean="0"/>
              <a:t> </a:t>
            </a:r>
            <a:r>
              <a:rPr lang="en-US" sz="1200" dirty="0"/>
              <a:t>distance matching</a:t>
            </a:r>
          </a:p>
          <a:p>
            <a:pPr marL="0" indent="0">
              <a:buNone/>
            </a:pPr>
            <a:r>
              <a:rPr lang="en-US" sz="1200" dirty="0"/>
              <a:t>Rubin, D.B. (1980), “Bias Reduction Using </a:t>
            </a:r>
            <a:r>
              <a:rPr lang="en-US" sz="1200" dirty="0" err="1" smtClean="0"/>
              <a:t>Mahalanobis</a:t>
            </a:r>
            <a:r>
              <a:rPr lang="en-US" sz="1200" dirty="0" smtClean="0"/>
              <a:t>-Metric Matching</a:t>
            </a:r>
            <a:r>
              <a:rPr lang="en-US" sz="1200" dirty="0"/>
              <a:t>”, Biometrics, 36, 293-298.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466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85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Data Set Used 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굴림" charset="-127"/>
              </a:rPr>
              <a:t>Data Set Name: </a:t>
            </a:r>
            <a:r>
              <a:rPr lang="en-US" dirty="0">
                <a:ea typeface="굴림" charset="-127"/>
              </a:rPr>
              <a:t>CA AIR PSM </a:t>
            </a:r>
            <a:r>
              <a:rPr lang="en-US" dirty="0" err="1" smtClean="0">
                <a:ea typeface="굴림" charset="-127"/>
              </a:rPr>
              <a:t>DataSub.dta</a:t>
            </a:r>
            <a:r>
              <a:rPr lang="en-US" dirty="0" smtClean="0">
                <a:ea typeface="굴림" charset="-127"/>
              </a:rPr>
              <a:t> that is located in the “Data” sub-folder in the CA AIR 2014 main project folder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data contains a subset of national education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select variables are included in the dataset</a:t>
            </a:r>
          </a:p>
          <a:p>
            <a:pPr>
              <a:lnSpc>
                <a:spcPct val="90000"/>
              </a:lnSpc>
            </a:pPr>
            <a:endParaRPr lang="en-US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43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86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Summary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These methods, and others, can be helpful in studying the effects of programs, process, &amp; practices where random assignment is not possible or feasible.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are regression-based so learning them is an extension of the OLS/</a:t>
            </a:r>
            <a:r>
              <a:rPr lang="en-US" dirty="0" err="1" smtClean="0"/>
              <a:t>logit</a:t>
            </a:r>
            <a:r>
              <a:rPr lang="en-US" dirty="0" smtClean="0"/>
              <a:t> training many have had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results can be displayed in a way so as to make them understandable to policy makers &amp;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1577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87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Summary (cont’d)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772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are many resources available to learn &amp; extend these methods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Higher education literature, </a:t>
            </a:r>
            <a:r>
              <a:rPr lang="en-US" dirty="0" err="1" smtClean="0"/>
              <a:t>Stata</a:t>
            </a:r>
            <a:r>
              <a:rPr lang="en-US" dirty="0" smtClean="0"/>
              <a:t> (and other) publications, blogs with code &amp; solutions to programming/statistical problems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Professional development workshops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 hope you’ve found this exercise helpful &amp; that you will be able to use these methods in your IR work</a:t>
            </a:r>
          </a:p>
        </p:txBody>
      </p:sp>
    </p:spTree>
    <p:extLst>
      <p:ext uri="{BB962C8B-B14F-4D97-AF65-F5344CB8AC3E}">
        <p14:creationId xmlns:p14="http://schemas.microsoft.com/office/powerpoint/2010/main" val="20198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8765A-1BBF-422D-926E-A70937D3E46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962900" cy="1143000"/>
          </a:xfrm>
        </p:spPr>
        <p:txBody>
          <a:bodyPr/>
          <a:lstStyle/>
          <a:p>
            <a:r>
              <a:rPr lang="en-US" sz="4000" b="1" dirty="0" smtClean="0"/>
              <a:t>The Logic of Causal Inference</a:t>
            </a:r>
            <a:endParaRPr lang="en-US" sz="4000" b="1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219200"/>
            <a:ext cx="7961312" cy="4876800"/>
          </a:xfrm>
        </p:spPr>
        <p:txBody>
          <a:bodyPr/>
          <a:lstStyle/>
          <a:p>
            <a:r>
              <a:rPr lang="en-US" dirty="0" smtClean="0"/>
              <a:t>Need to distinguish between </a:t>
            </a:r>
            <a:r>
              <a:rPr lang="en-US" i="1" dirty="0" smtClean="0"/>
              <a:t>inference </a:t>
            </a:r>
            <a:r>
              <a:rPr lang="en-US" i="1" dirty="0"/>
              <a:t>model </a:t>
            </a:r>
            <a:r>
              <a:rPr lang="en-US" dirty="0" smtClean="0"/>
              <a:t>specifying cause/effect relation &amp; </a:t>
            </a:r>
            <a:r>
              <a:rPr lang="en-US" i="1" dirty="0" smtClean="0"/>
              <a:t>statistical methods</a:t>
            </a:r>
            <a:r>
              <a:rPr lang="en-US" dirty="0" smtClean="0"/>
              <a:t> determining strength </a:t>
            </a:r>
            <a:r>
              <a:rPr lang="en-US" dirty="0"/>
              <a:t>of </a:t>
            </a:r>
            <a:r>
              <a:rPr lang="en-US" dirty="0" smtClean="0"/>
              <a:t>relation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inference model </a:t>
            </a:r>
            <a:r>
              <a:rPr lang="en-US" dirty="0" smtClean="0"/>
              <a:t>specifies the parameters </a:t>
            </a:r>
            <a:r>
              <a:rPr lang="en-US" dirty="0"/>
              <a:t>we </a:t>
            </a:r>
            <a:r>
              <a:rPr lang="en-US" dirty="0" smtClean="0"/>
              <a:t>want to </a:t>
            </a:r>
            <a:r>
              <a:rPr lang="en-US" dirty="0"/>
              <a:t>estimate or </a:t>
            </a:r>
            <a:r>
              <a:rPr lang="en-US" dirty="0" smtClean="0"/>
              <a:t>test 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statistical technique </a:t>
            </a:r>
            <a:r>
              <a:rPr lang="en-US" dirty="0" smtClean="0"/>
              <a:t>describes the mathematical procedure(s) to test hypotheses about whether a treatment produces an effect </a:t>
            </a:r>
          </a:p>
          <a:p>
            <a:pPr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ight-Summit Presentation-FINAL">
  <a:themeElements>
    <a:clrScheme name="">
      <a:dk1>
        <a:srgbClr val="282C6D"/>
      </a:dk1>
      <a:lt1>
        <a:srgbClr val="FFFBF8"/>
      </a:lt1>
      <a:dk2>
        <a:srgbClr val="182E6F"/>
      </a:dk2>
      <a:lt2>
        <a:srgbClr val="808080"/>
      </a:lt2>
      <a:accent1>
        <a:srgbClr val="E3CC4B"/>
      </a:accent1>
      <a:accent2>
        <a:srgbClr val="333399"/>
      </a:accent2>
      <a:accent3>
        <a:srgbClr val="FFFDFB"/>
      </a:accent3>
      <a:accent4>
        <a:srgbClr val="21245C"/>
      </a:accent4>
      <a:accent5>
        <a:srgbClr val="EFE2B1"/>
      </a:accent5>
      <a:accent6>
        <a:srgbClr val="2D2D8A"/>
      </a:accent6>
      <a:hlink>
        <a:srgbClr val="009999"/>
      </a:hlink>
      <a:folHlink>
        <a:srgbClr val="99CC00"/>
      </a:folHlink>
    </a:clrScheme>
    <a:fontScheme name="Knight-Summit Presentation-FINAL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33"/>
            </a:solidFill>
            <a:effectLst/>
            <a:latin typeface="Arial" charset="0"/>
            <a:ea typeface="ＭＳ Ｐゴシック" pitchFamily="-3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33"/>
            </a:solidFill>
            <a:effectLst/>
            <a:latin typeface="Arial" charset="0"/>
            <a:ea typeface="ＭＳ Ｐゴシック" pitchFamily="-36" charset="-128"/>
          </a:defRPr>
        </a:defPPr>
      </a:lstStyle>
    </a:lnDef>
  </a:objectDefaults>
  <a:extraClrSchemeLst>
    <a:extraClrScheme>
      <a:clrScheme name="Knight-Summit Presentation-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ght-Summit Presentation-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ght-Summit Presentation-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ght-Summit Presentation-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ght-Summit Presentation-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ght-Summit Presentation-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ght-Summit Presentation-FINAL 13">
        <a:dk1>
          <a:srgbClr val="808080"/>
        </a:dk1>
        <a:lt1>
          <a:srgbClr val="FFFFFF"/>
        </a:lt1>
        <a:dk2>
          <a:srgbClr val="636FC6"/>
        </a:dk2>
        <a:lt2>
          <a:srgbClr val="FFFFFF"/>
        </a:lt2>
        <a:accent1>
          <a:srgbClr val="E3CC4B"/>
        </a:accent1>
        <a:accent2>
          <a:srgbClr val="333399"/>
        </a:accent2>
        <a:accent3>
          <a:srgbClr val="B7BBDF"/>
        </a:accent3>
        <a:accent4>
          <a:srgbClr val="DADADA"/>
        </a:accent4>
        <a:accent5>
          <a:srgbClr val="EFE2B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SOE Template</Template>
  <TotalTime>15664</TotalTime>
  <Words>5950</Words>
  <Application>Microsoft Office PowerPoint</Application>
  <PresentationFormat>On-screen Show (4:3)</PresentationFormat>
  <Paragraphs>626</Paragraphs>
  <Slides>87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Knight-Summit Presentation-FINAL</vt:lpstr>
      <vt:lpstr>PowerPoint Presentation</vt:lpstr>
      <vt:lpstr>Organization of the Workshop</vt:lpstr>
      <vt:lpstr>Importance of Rigor in Research </vt:lpstr>
      <vt:lpstr>Why the Lack of Rigor? </vt:lpstr>
      <vt:lpstr>Policy Changes Driving Push Toward Rigor</vt:lpstr>
      <vt:lpstr>Cause and Effect</vt:lpstr>
      <vt:lpstr>Cause and Effect (cont’d)</vt:lpstr>
      <vt:lpstr>Determining Causation</vt:lpstr>
      <vt:lpstr>The Logic of Causal Inference</vt:lpstr>
      <vt:lpstr>A Common Causal Scenario </vt:lpstr>
      <vt:lpstr>The Counterfactual Framework</vt:lpstr>
      <vt:lpstr>The Fundamental Problem…</vt:lpstr>
      <vt:lpstr>Fundamental Problem (cont’d)</vt:lpstr>
      <vt:lpstr>The Statistical Solution</vt:lpstr>
      <vt:lpstr>Example</vt:lpstr>
      <vt:lpstr>Problems with Idealized Solution</vt:lpstr>
      <vt:lpstr>Criteria for Making Causal Statements</vt:lpstr>
      <vt:lpstr>Issues in Employing RCTs</vt:lpstr>
      <vt:lpstr>Issues in Employing RCTs (cont’d)</vt:lpstr>
      <vt:lpstr>Quasi/Non-Experimental Designs</vt:lpstr>
      <vt:lpstr>“Causation” with Observational Data</vt:lpstr>
      <vt:lpstr>Counterfactuals</vt:lpstr>
      <vt:lpstr>The “Naïve” Statistical Approach</vt:lpstr>
      <vt:lpstr>Selection Adjustment Methods</vt:lpstr>
      <vt:lpstr>Matching Methods</vt:lpstr>
      <vt:lpstr>One Remedy: Direct Matching</vt:lpstr>
      <vt:lpstr>Propensity Score Matching</vt:lpstr>
      <vt:lpstr>Estimating the Propensity Score</vt:lpstr>
      <vt:lpstr>Goal of PS Matching</vt:lpstr>
      <vt:lpstr>PSM Assumptions: Conditional Independence Assumption </vt:lpstr>
      <vt:lpstr>Assumption: Common Support </vt:lpstr>
      <vt:lpstr>Assumptions (cont’d) </vt:lpstr>
      <vt:lpstr>Plan of Action for This Portion</vt:lpstr>
      <vt:lpstr>Importance of Good Structure</vt:lpstr>
      <vt:lpstr>Folder Structure</vt:lpstr>
      <vt:lpstr>How Stata Works </vt:lpstr>
      <vt:lpstr>The “Look” of Stata</vt:lpstr>
      <vt:lpstr>Windows in Stata</vt:lpstr>
      <vt:lpstr>Stata Program Files</vt:lpstr>
      <vt:lpstr>Simulating Condition Violations </vt:lpstr>
      <vt:lpstr>Effect of Selection Bias Under  Different DGP Scenarios  </vt:lpstr>
      <vt:lpstr>Simulations Conducted </vt:lpstr>
      <vt:lpstr>Scenario 1: The Ideal Condition </vt:lpstr>
      <vt:lpstr>Scenario 2: Ignorable Treatment Assignment Assumption Violated </vt:lpstr>
      <vt:lpstr>Scenario 3: Multicollinearity</vt:lpstr>
      <vt:lpstr>Scenario 4</vt:lpstr>
      <vt:lpstr>Scenario 5</vt:lpstr>
      <vt:lpstr>Does Failure of Parents to Provide Required Support Hinder Student Success? </vt:lpstr>
      <vt:lpstr>Empirical Example</vt:lpstr>
      <vt:lpstr>PSM: Charting the Way, Step 1 </vt:lpstr>
      <vt:lpstr>Pre-Match Balance (not all vars)</vt:lpstr>
      <vt:lpstr>Step 2: Matching </vt:lpstr>
      <vt:lpstr>Pre-Match Common Support</vt:lpstr>
      <vt:lpstr>Another Common Support Graph</vt:lpstr>
      <vt:lpstr>Variable Selection </vt:lpstr>
      <vt:lpstr>Variable Selection (cont’d) </vt:lpstr>
      <vt:lpstr>Step 3: Post-Matching Analysis </vt:lpstr>
      <vt:lpstr>Post-Match Overlap Condition </vt:lpstr>
      <vt:lpstr>Post-Match Covariate Balance</vt:lpstr>
      <vt:lpstr>Different Matching Algorithms</vt:lpstr>
      <vt:lpstr>Matching Algorithms (cont’d)</vt:lpstr>
      <vt:lpstr>Caliper &amp; Radius Matching</vt:lpstr>
      <vt:lpstr>Caliper &amp; Radius (cont’d)</vt:lpstr>
      <vt:lpstr>Kernel &amp; Local Linear Regression</vt:lpstr>
      <vt:lpstr>PS Reweighting</vt:lpstr>
      <vt:lpstr>Inference</vt:lpstr>
      <vt:lpstr>Inference (cont’d)</vt:lpstr>
      <vt:lpstr>Bounding</vt:lpstr>
      <vt:lpstr>Bounding</vt:lpstr>
      <vt:lpstr>Bounding</vt:lpstr>
      <vt:lpstr>Pros/Cons of PSM</vt:lpstr>
      <vt:lpstr>Conclusions</vt:lpstr>
      <vt:lpstr>Other Take Aways</vt:lpstr>
      <vt:lpstr>Suggestion: Read This Book…</vt:lpstr>
      <vt:lpstr>…and Read This Chapter</vt:lpstr>
      <vt:lpstr>Purchasing Stata</vt:lpstr>
      <vt:lpstr>References</vt:lpstr>
      <vt:lpstr>References</vt:lpstr>
      <vt:lpstr>References</vt:lpstr>
      <vt:lpstr>PowerPoint Presentation</vt:lpstr>
      <vt:lpstr>Background Material</vt:lpstr>
      <vt:lpstr>Recent AERA Report on the Issue</vt:lpstr>
      <vt:lpstr>Definition of Cause and Effect</vt:lpstr>
      <vt:lpstr>Holding</vt:lpstr>
      <vt:lpstr>Data Set Used </vt:lpstr>
      <vt:lpstr>Summary</vt:lpstr>
      <vt:lpstr>Summary (cont’d)</vt:lpstr>
    </vt:vector>
  </TitlesOfParts>
  <Company>U-M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Discontinuity</dc:title>
  <dc:creator>Maria Mora</dc:creator>
  <cp:lastModifiedBy>DesJardins, Stephen</cp:lastModifiedBy>
  <cp:revision>537</cp:revision>
  <dcterms:created xsi:type="dcterms:W3CDTF">2006-04-19T15:06:52Z</dcterms:created>
  <dcterms:modified xsi:type="dcterms:W3CDTF">2014-11-18T01:29:16Z</dcterms:modified>
</cp:coreProperties>
</file>