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62" r:id="rId5"/>
    <p:sldId id="337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4" r:id="rId14"/>
    <p:sldId id="375" r:id="rId15"/>
    <p:sldId id="376" r:id="rId16"/>
    <p:sldId id="377" r:id="rId17"/>
    <p:sldId id="378" r:id="rId18"/>
    <p:sldId id="363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1221"/>
    <a:srgbClr val="4E4E4E"/>
    <a:srgbClr val="2D2D2D"/>
    <a:srgbClr val="FFBD1B"/>
    <a:srgbClr val="000000"/>
    <a:srgbClr val="9E0927"/>
    <a:srgbClr val="D07775"/>
    <a:srgbClr val="C96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781" autoAdjust="0"/>
  </p:normalViewPr>
  <p:slideViewPr>
    <p:cSldViewPr snapToGrid="0" snapToObjects="1">
      <p:cViewPr varScale="1">
        <p:scale>
          <a:sx n="83" d="100"/>
          <a:sy n="83" d="100"/>
        </p:scale>
        <p:origin x="7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37EDFB-D552-B846-86BF-D63A01BE8FEE}" type="datetimeFigureOut">
              <a:rPr lang="en-US" smtClean="0"/>
              <a:pPr/>
              <a:t>11/26/2014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20ED2A-D5C8-524F-A6EF-D610072C60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449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394F97-DF02-F847-AE63-4348F87E918A}" type="datetimeFigureOut">
              <a:rPr lang="en-US" smtClean="0"/>
              <a:pPr/>
              <a:t>11/26/2014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62DF8D-C176-8C4E-A2AB-3366EE55D2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1515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2DF8D-C176-8C4E-A2AB-3366EE55D2E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16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2DF8D-C176-8C4E-A2AB-3366EE55D2E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76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2DF8D-C176-8C4E-A2AB-3366EE55D2E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31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2DF8D-C176-8C4E-A2AB-3366EE55D2E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71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2DF8D-C176-8C4E-A2AB-3366EE55D2E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4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2DF8D-C176-8C4E-A2AB-3366EE55D2E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97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2DF8D-C176-8C4E-A2AB-3366EE55D2E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97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2DF8D-C176-8C4E-A2AB-3366EE55D2E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97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2DF8D-C176-8C4E-A2AB-3366EE55D2E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97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2DF8D-C176-8C4E-A2AB-3366EE55D2E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97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2DF8D-C176-8C4E-A2AB-3366EE55D2E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98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2DF8D-C176-8C4E-A2AB-3366EE55D2E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57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2DF8D-C176-8C4E-A2AB-3366EE55D2E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5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801"/>
            <a:ext cx="8229600" cy="389466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863597"/>
            <a:ext cx="8229600" cy="778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rgbClr val="FFBD1B"/>
              </a:solidFill>
              <a:effectLst/>
              <a:uLnTx/>
              <a:uFillTx/>
              <a:latin typeface="DINCond-Light"/>
              <a:ea typeface="+mj-ea"/>
              <a:cs typeface="DINCond-Ligh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1801"/>
            <a:ext cx="4038600" cy="399625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1801"/>
            <a:ext cx="4038600" cy="399625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57200" y="863597"/>
            <a:ext cx="8229600" cy="778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rgbClr val="FFBD1B"/>
              </a:solidFill>
              <a:effectLst/>
              <a:uLnTx/>
              <a:uFillTx/>
              <a:latin typeface="DINCond-Light"/>
              <a:ea typeface="+mj-ea"/>
              <a:cs typeface="DINCond-Ligh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1801"/>
            <a:ext cx="4038600" cy="3987786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4820443" y="1701801"/>
            <a:ext cx="3866357" cy="39877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57200" y="863597"/>
            <a:ext cx="8229600" cy="778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rgbClr val="FFBD1B"/>
              </a:solidFill>
              <a:effectLst/>
              <a:uLnTx/>
              <a:uFillTx/>
              <a:latin typeface="DINCond-Light"/>
              <a:ea typeface="+mj-ea"/>
              <a:cs typeface="DINCond-Ligh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701801"/>
            <a:ext cx="4038600" cy="396238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57200" y="1701801"/>
            <a:ext cx="3866357" cy="39623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952045"/>
            <a:ext cx="9144000" cy="49650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1801"/>
            <a:ext cx="8229600" cy="398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this is the second level this is the 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Third level this is copy that will wrap. </a:t>
            </a:r>
            <a:br>
              <a:rPr lang="en-US" dirty="0" smtClean="0"/>
            </a:br>
            <a:r>
              <a:rPr lang="en-US" dirty="0" smtClean="0"/>
              <a:t>Let’s take a look at the leading and fix it.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31333"/>
          </a:xfrm>
          <a:prstGeom prst="rect">
            <a:avLst/>
          </a:prstGeom>
          <a:solidFill>
            <a:srgbClr val="9F122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791177"/>
            <a:ext cx="9144000" cy="140156"/>
          </a:xfrm>
          <a:prstGeom prst="rect">
            <a:avLst/>
          </a:prstGeom>
          <a:solidFill>
            <a:srgbClr val="FFBD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aseline="0" dirty="0" smtClean="0"/>
              <a:t> </a:t>
            </a:r>
            <a:endParaRPr lang="en-US" baseline="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5890682"/>
            <a:ext cx="9144000" cy="931333"/>
          </a:xfrm>
          <a:prstGeom prst="rect">
            <a:avLst/>
          </a:prstGeom>
          <a:solidFill>
            <a:srgbClr val="9F122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5926667"/>
            <a:ext cx="9144000" cy="140156"/>
          </a:xfrm>
          <a:prstGeom prst="rect">
            <a:avLst/>
          </a:prstGeom>
          <a:solidFill>
            <a:srgbClr val="FFBD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aseline="0" dirty="0" smtClean="0"/>
              <a:t> </a:t>
            </a:r>
            <a:endParaRPr lang="en-US" baseline="0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863597"/>
            <a:ext cx="8229600" cy="778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rgbClr val="FFBD1B"/>
              </a:solidFill>
              <a:effectLst/>
              <a:uLnTx/>
              <a:uFillTx/>
              <a:latin typeface="DINCond-Light"/>
              <a:ea typeface="+mj-ea"/>
              <a:cs typeface="DINCond-Light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332611" y="6356348"/>
            <a:ext cx="478778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5E507D8-6DC6-4D2C-8233-08C18F3EF4D6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  <p:sldLayoutId id="2147483657" r:id="rId5"/>
    <p:sldLayoutId id="2147483658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5000"/>
        </a:lnSpc>
        <a:spcBef>
          <a:spcPct val="20000"/>
        </a:spcBef>
        <a:buFont typeface="Arial"/>
        <a:buChar char="–"/>
        <a:defRPr sz="2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5000"/>
        </a:lnSpc>
        <a:spcBef>
          <a:spcPct val="20000"/>
        </a:spcBef>
        <a:buFont typeface="Arial"/>
        <a:buChar char="•"/>
        <a:defRPr sz="2200" kern="1200" baseline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amartinez@collegeofthedesert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72532"/>
            <a:ext cx="9144000" cy="6345311"/>
          </a:xfrm>
          <a:prstGeom prst="rect">
            <a:avLst/>
          </a:prstGeom>
          <a:solidFill>
            <a:srgbClr val="9E09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485775" y="3041775"/>
            <a:ext cx="8272463" cy="17127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sz="4000" dirty="0">
                <a:solidFill>
                  <a:schemeClr val="bg1"/>
                </a:solidFill>
              </a:rPr>
              <a:t>Pivot Tables as Change Agents: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How to create and use them to improve IR presence on campus</a:t>
            </a:r>
            <a:endParaRPr lang="en-US" sz="3600" dirty="0">
              <a:solidFill>
                <a:schemeClr val="bg1"/>
              </a:solidFill>
              <a:latin typeface="DINCond-Light"/>
              <a:cs typeface="DINCond-Light"/>
            </a:endParaRPr>
          </a:p>
        </p:txBody>
      </p:sp>
      <p:pic>
        <p:nvPicPr>
          <p:cNvPr id="8" name="Picture 7" descr="cod_logo_123c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062734" y="1871134"/>
            <a:ext cx="3016440" cy="74353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140156"/>
          </a:xfrm>
          <a:prstGeom prst="rect">
            <a:avLst/>
          </a:prstGeom>
          <a:solidFill>
            <a:srgbClr val="FFBD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aseline="0" dirty="0" smtClean="0"/>
              <a:t> </a:t>
            </a:r>
            <a:endParaRPr lang="en-US" baseline="0" dirty="0"/>
          </a:p>
        </p:txBody>
      </p:sp>
      <p:sp>
        <p:nvSpPr>
          <p:cNvPr id="13" name="Rectangle 12"/>
          <p:cNvSpPr/>
          <p:nvPr/>
        </p:nvSpPr>
        <p:spPr>
          <a:xfrm>
            <a:off x="0" y="6717844"/>
            <a:ext cx="9144000" cy="140156"/>
          </a:xfrm>
          <a:prstGeom prst="rect">
            <a:avLst/>
          </a:prstGeom>
          <a:solidFill>
            <a:srgbClr val="FFBD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aseline="0" dirty="0" smtClean="0"/>
              <a:t> </a:t>
            </a:r>
            <a:endParaRPr lang="en-US" baseline="0" dirty="0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838200" y="4854388"/>
            <a:ext cx="7772400" cy="124161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Daniel Martinez, PhD, Director</a:t>
            </a:r>
          </a:p>
          <a:p>
            <a:r>
              <a:rPr lang="en-US" sz="2000" dirty="0">
                <a:solidFill>
                  <a:schemeClr val="bg1"/>
                </a:solidFill>
              </a:rPr>
              <a:t>Carlos Carballo, Emila </a:t>
            </a:r>
            <a:r>
              <a:rPr lang="en-US" sz="2000" dirty="0" smtClean="0">
                <a:solidFill>
                  <a:schemeClr val="bg1"/>
                </a:solidFill>
              </a:rPr>
              <a:t>Rahimic</a:t>
            </a:r>
            <a:r>
              <a:rPr lang="en-US" sz="2000" dirty="0">
                <a:solidFill>
                  <a:schemeClr val="bg1"/>
                </a:solidFill>
              </a:rPr>
              <a:t>, Tessa Rohl </a:t>
            </a:r>
          </a:p>
          <a:p>
            <a:r>
              <a:rPr lang="en-US" sz="2000" dirty="0">
                <a:solidFill>
                  <a:schemeClr val="bg1"/>
                </a:solidFill>
              </a:rPr>
              <a:t>Research </a:t>
            </a:r>
            <a:r>
              <a:rPr lang="en-US" sz="2000" dirty="0" smtClean="0">
                <a:solidFill>
                  <a:schemeClr val="bg1"/>
                </a:solidFill>
              </a:rPr>
              <a:t>Analysts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November </a:t>
            </a:r>
            <a:r>
              <a:rPr lang="en-US" sz="2000" dirty="0">
                <a:solidFill>
                  <a:schemeClr val="bg1"/>
                </a:solidFill>
              </a:rPr>
              <a:t>21, 2014</a:t>
            </a:r>
          </a:p>
        </p:txBody>
      </p:sp>
    </p:spTree>
    <p:extLst>
      <p:ext uri="{BB962C8B-B14F-4D97-AF65-F5344CB8AC3E}">
        <p14:creationId xmlns:p14="http://schemas.microsoft.com/office/powerpoint/2010/main" val="154458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49865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/>
              <a:t>Variable and Pivot Table options</a:t>
            </a:r>
            <a:endParaRPr lang="en-US" sz="3200" dirty="0">
              <a:solidFill>
                <a:srgbClr val="9F1221"/>
              </a:solidFill>
              <a:latin typeface="DINCond-Light"/>
              <a:cs typeface="DINCond-Light"/>
            </a:endParaRPr>
          </a:p>
        </p:txBody>
      </p:sp>
      <p:pic>
        <p:nvPicPr>
          <p:cNvPr id="4" name="Picture 3" descr="cod_logo_123c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889752" y="6246286"/>
            <a:ext cx="1797048" cy="4429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90" y="1689903"/>
            <a:ext cx="8495818" cy="4092293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 rot="1018885">
            <a:off x="1570437" y="3996881"/>
            <a:ext cx="937549" cy="21654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9989044">
            <a:off x="7232386" y="4811643"/>
            <a:ext cx="937549" cy="21654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9190" y="4456253"/>
            <a:ext cx="7986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Change Grand Total for rows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6536113" y="4825585"/>
            <a:ext cx="7986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Change Year totals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42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49865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/>
              <a:t>Variable and Pivot Table options</a:t>
            </a:r>
            <a:endParaRPr lang="en-US" sz="3200" dirty="0">
              <a:solidFill>
                <a:srgbClr val="9F1221"/>
              </a:solidFill>
              <a:latin typeface="DINCond-Light"/>
              <a:cs typeface="DINCond-Light"/>
            </a:endParaRPr>
          </a:p>
        </p:txBody>
      </p:sp>
      <p:pic>
        <p:nvPicPr>
          <p:cNvPr id="4" name="Picture 3" descr="cod_logo_123c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889752" y="6246286"/>
            <a:ext cx="1797048" cy="4429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90" y="1689903"/>
            <a:ext cx="8495818" cy="4092293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 rot="1018885">
            <a:off x="1570437" y="3996881"/>
            <a:ext cx="937549" cy="21654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9989044">
            <a:off x="7232386" y="4811643"/>
            <a:ext cx="937549" cy="21654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9190" y="4456253"/>
            <a:ext cx="7986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Change Grand Total for rows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6536113" y="4825585"/>
            <a:ext cx="7986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Change Year totals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2598516" y="3601139"/>
            <a:ext cx="12327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Change </a:t>
            </a:r>
            <a:r>
              <a:rPr lang="en-US" sz="1050" dirty="0" err="1" smtClean="0"/>
              <a:t>autofit</a:t>
            </a:r>
            <a:r>
              <a:rPr lang="en-US" sz="1050" dirty="0" smtClean="0"/>
              <a:t> on update to retain column widths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6472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49865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/>
              <a:t>Click and drag to move columns</a:t>
            </a:r>
            <a:endParaRPr lang="en-US" sz="3200" dirty="0">
              <a:solidFill>
                <a:srgbClr val="9F1221"/>
              </a:solidFill>
              <a:latin typeface="DINCond-Light"/>
              <a:cs typeface="DINCond-Light"/>
            </a:endParaRPr>
          </a:p>
        </p:txBody>
      </p:sp>
      <p:pic>
        <p:nvPicPr>
          <p:cNvPr id="4" name="Picture 3" descr="cod_logo_123c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889752" y="6246286"/>
            <a:ext cx="1797048" cy="44296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48" y="1745672"/>
            <a:ext cx="7734482" cy="4061361"/>
          </a:xfrm>
          <a:prstGeom prst="rect">
            <a:avLst/>
          </a:prstGeom>
        </p:spPr>
      </p:pic>
      <p:sp>
        <p:nvSpPr>
          <p:cNvPr id="11" name="Left Arrow 10"/>
          <p:cNvSpPr/>
          <p:nvPr/>
        </p:nvSpPr>
        <p:spPr>
          <a:xfrm rot="7212688">
            <a:off x="1619373" y="3374313"/>
            <a:ext cx="641267" cy="16625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1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49865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/>
              <a:t>Add a slicer</a:t>
            </a:r>
            <a:endParaRPr lang="en-US" sz="3200" dirty="0">
              <a:solidFill>
                <a:srgbClr val="9F1221"/>
              </a:solidFill>
              <a:latin typeface="DINCond-Light"/>
              <a:cs typeface="DINCond-Light"/>
            </a:endParaRPr>
          </a:p>
        </p:txBody>
      </p:sp>
      <p:pic>
        <p:nvPicPr>
          <p:cNvPr id="4" name="Picture 3" descr="cod_logo_123c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889752" y="6246286"/>
            <a:ext cx="1797048" cy="4429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73" y="1769423"/>
            <a:ext cx="6857703" cy="3752787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8775201">
            <a:off x="3683735" y="2963119"/>
            <a:ext cx="682906" cy="2777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1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49865"/>
            <a:ext cx="81080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/>
              <a:t>To drilldown with a slicer, add variable as a filter</a:t>
            </a:r>
            <a:endParaRPr lang="en-US" sz="3200" dirty="0">
              <a:solidFill>
                <a:srgbClr val="9F1221"/>
              </a:solidFill>
              <a:latin typeface="DINCond-Light"/>
              <a:cs typeface="DINCond-Light"/>
            </a:endParaRPr>
          </a:p>
        </p:txBody>
      </p:sp>
      <p:pic>
        <p:nvPicPr>
          <p:cNvPr id="4" name="Picture 3" descr="cod_logo_123c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889752" y="6246286"/>
            <a:ext cx="1797048" cy="44296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018" y="1757548"/>
            <a:ext cx="7900248" cy="403934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071981" y="5065127"/>
            <a:ext cx="866899" cy="222246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70416" y="1901681"/>
            <a:ext cx="866899" cy="296883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5018" y="3480336"/>
            <a:ext cx="866899" cy="296883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96628" y="4347861"/>
            <a:ext cx="84091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Add filter here, same as slicer</a:t>
            </a:r>
            <a:endParaRPr lang="en-US" sz="1050" dirty="0"/>
          </a:p>
        </p:txBody>
      </p:sp>
      <p:sp>
        <p:nvSpPr>
          <p:cNvPr id="11" name="Right Arrow 10"/>
          <p:cNvSpPr/>
          <p:nvPr/>
        </p:nvSpPr>
        <p:spPr>
          <a:xfrm rot="19457103">
            <a:off x="6508504" y="5301629"/>
            <a:ext cx="626386" cy="210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urved Connector 14"/>
          <p:cNvCxnSpPr/>
          <p:nvPr/>
        </p:nvCxnSpPr>
        <p:spPr>
          <a:xfrm>
            <a:off x="3137315" y="2060294"/>
            <a:ext cx="3934666" cy="3078339"/>
          </a:xfrm>
          <a:prstGeom prst="curvedConnector3">
            <a:avLst>
              <a:gd name="adj1" fmla="val 74122"/>
            </a:avLst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52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068" y="2295940"/>
            <a:ext cx="82209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For information about this presentation, please contact</a:t>
            </a:r>
          </a:p>
          <a:p>
            <a:pPr algn="ctr"/>
            <a:r>
              <a:rPr lang="en-US" sz="2800" dirty="0" smtClean="0"/>
              <a:t>Dr. Daniel Martinez</a:t>
            </a:r>
          </a:p>
          <a:p>
            <a:pPr algn="ctr"/>
            <a:r>
              <a:rPr lang="en-US" sz="2800" dirty="0" smtClean="0"/>
              <a:t>Director, Institutional Research</a:t>
            </a:r>
          </a:p>
          <a:p>
            <a:pPr algn="ctr"/>
            <a:r>
              <a:rPr lang="en-US" sz="2800" dirty="0" smtClean="0">
                <a:hlinkClick r:id="rId2"/>
              </a:rPr>
              <a:t>damartinez@collegeofthedesert.edu</a:t>
            </a:r>
            <a:endParaRPr lang="en-US" sz="2800" dirty="0" smtClean="0"/>
          </a:p>
          <a:p>
            <a:pPr algn="ctr"/>
            <a:r>
              <a:rPr lang="en-US" sz="2800" dirty="0" smtClean="0"/>
              <a:t>760-776-7212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358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49865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/>
              <a:t>What We Will Cover Today</a:t>
            </a:r>
            <a:endParaRPr lang="en-US" sz="3200" dirty="0">
              <a:solidFill>
                <a:srgbClr val="9F1221"/>
              </a:solidFill>
              <a:latin typeface="DINCond-Light"/>
              <a:cs typeface="DINCond-Light"/>
            </a:endParaRPr>
          </a:p>
        </p:txBody>
      </p:sp>
      <p:pic>
        <p:nvPicPr>
          <p:cNvPr id="4" name="Picture 3" descr="cod_logo_123c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889752" y="6246286"/>
            <a:ext cx="1797048" cy="4429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8352" y="1761961"/>
            <a:ext cx="74704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What COD had when I arrived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Tables we developed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Student Equity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Success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FTES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How to create pivot tables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Alternatives to Pivots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447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49865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/>
              <a:t>Why use pivot tables?</a:t>
            </a:r>
            <a:endParaRPr lang="en-US" sz="3200" dirty="0">
              <a:solidFill>
                <a:srgbClr val="9F1221"/>
              </a:solidFill>
              <a:latin typeface="DINCond-Light"/>
              <a:cs typeface="DINCond-Light"/>
            </a:endParaRPr>
          </a:p>
        </p:txBody>
      </p:sp>
      <p:pic>
        <p:nvPicPr>
          <p:cNvPr id="4" name="Picture 3" descr="cod_logo_123c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889752" y="6246286"/>
            <a:ext cx="1797048" cy="4429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8352" y="1761961"/>
            <a:ext cx="74704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Transparency/Accountability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Drill down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Slicers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Efficiency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Drill down (again!)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Grouping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Missing data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Updates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Memory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690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49865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/>
              <a:t>What COD had</a:t>
            </a:r>
            <a:endParaRPr lang="en-US" sz="3200" dirty="0">
              <a:solidFill>
                <a:srgbClr val="9F1221"/>
              </a:solidFill>
              <a:latin typeface="DINCond-Light"/>
              <a:cs typeface="DINCond-Light"/>
            </a:endParaRPr>
          </a:p>
        </p:txBody>
      </p:sp>
      <p:pic>
        <p:nvPicPr>
          <p:cNvPr id="4" name="Picture 3" descr="cod_logo_123c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889752" y="6246286"/>
            <a:ext cx="1797048" cy="4429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8352" y="1761961"/>
            <a:ext cx="74704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One researcher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DATATEL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FTES Tool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Issues with Program Review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ctr"/>
            <a:r>
              <a:rPr lang="en-US" sz="2800" dirty="0" smtClean="0"/>
              <a:t>The Challenge:</a:t>
            </a:r>
          </a:p>
          <a:p>
            <a:pPr algn="ctr"/>
            <a:r>
              <a:rPr lang="en-US" sz="2800" dirty="0" smtClean="0"/>
              <a:t>Transparency, Accountability, Efficiency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186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49865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/>
              <a:t>New pivot tables</a:t>
            </a:r>
            <a:endParaRPr lang="en-US" sz="3200" dirty="0">
              <a:solidFill>
                <a:srgbClr val="9F1221"/>
              </a:solidFill>
              <a:latin typeface="DINCond-Light"/>
              <a:cs typeface="DINCond-Light"/>
            </a:endParaRPr>
          </a:p>
        </p:txBody>
      </p:sp>
      <p:pic>
        <p:nvPicPr>
          <p:cNvPr id="4" name="Picture 3" descr="cod_logo_123c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889752" y="6246286"/>
            <a:ext cx="1797048" cy="4429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8352" y="1761961"/>
            <a:ext cx="74704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Student Equity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Success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FTES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488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28888"/>
            <a:ext cx="8229600" cy="900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Building a pivot table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19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49865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/>
              <a:t>Pivot pointers</a:t>
            </a:r>
            <a:endParaRPr lang="en-US" sz="3200" dirty="0">
              <a:solidFill>
                <a:srgbClr val="9F1221"/>
              </a:solidFill>
              <a:latin typeface="DINCond-Light"/>
              <a:cs typeface="DINCond-Light"/>
            </a:endParaRPr>
          </a:p>
        </p:txBody>
      </p:sp>
      <p:pic>
        <p:nvPicPr>
          <p:cNvPr id="4" name="Picture 3" descr="cod_logo_123c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889752" y="6246286"/>
            <a:ext cx="1797048" cy="4429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8352" y="1761961"/>
            <a:ext cx="74704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Missing </a:t>
            </a:r>
            <a:r>
              <a:rPr lang="en-US" sz="2800" dirty="0"/>
              <a:t>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Grouping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Slicers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Calculated fields: in pivots or in tables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Create one pivot then copy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Tables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Tables </a:t>
            </a:r>
            <a:r>
              <a:rPr lang="en-US" sz="2800" dirty="0"/>
              <a:t>– updates and slicers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Delivery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260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49865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/>
              <a:t>Turn your data into a table</a:t>
            </a:r>
            <a:endParaRPr lang="en-US" sz="3200" dirty="0">
              <a:solidFill>
                <a:srgbClr val="9F1221"/>
              </a:solidFill>
              <a:latin typeface="DINCond-Light"/>
              <a:cs typeface="DINCond-Light"/>
            </a:endParaRPr>
          </a:p>
        </p:txBody>
      </p:sp>
      <p:pic>
        <p:nvPicPr>
          <p:cNvPr id="4" name="Picture 3" descr="cod_logo_123c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889752" y="6246286"/>
            <a:ext cx="1797048" cy="4429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729" y="1747777"/>
            <a:ext cx="6762750" cy="3992866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 rot="3209057">
            <a:off x="2558994" y="2824037"/>
            <a:ext cx="1009194" cy="48613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14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49865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/>
              <a:t>Variable and Pivot Table options</a:t>
            </a:r>
            <a:endParaRPr lang="en-US" sz="3200" dirty="0">
              <a:solidFill>
                <a:srgbClr val="9F1221"/>
              </a:solidFill>
              <a:latin typeface="DINCond-Light"/>
              <a:cs typeface="DINCond-Light"/>
            </a:endParaRPr>
          </a:p>
        </p:txBody>
      </p:sp>
      <p:pic>
        <p:nvPicPr>
          <p:cNvPr id="4" name="Picture 3" descr="cod_logo_123c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889752" y="6246286"/>
            <a:ext cx="1797048" cy="44296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729642"/>
            <a:ext cx="8091751" cy="405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46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927A0694D2A4BBC3BBE0105482E1A" ma:contentTypeVersion="0" ma:contentTypeDescription="Create a new document." ma:contentTypeScope="" ma:versionID="073667ec667097136d021eab506b20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7A3542-E8E5-4E5A-83AA-66308C21929A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DE48698-04BC-4631-8181-E2BC3BDBDA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B93042-7D58-4BBA-B320-8AF7EF4D0E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9554</TotalTime>
  <Words>234</Words>
  <Application>Microsoft Office PowerPoint</Application>
  <PresentationFormat>On-screen Show (4:3)</PresentationFormat>
  <Paragraphs>79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DINCond-Light</vt:lpstr>
      <vt:lpstr>Wingdings</vt:lpstr>
      <vt:lpstr>Office Theme</vt:lpstr>
      <vt:lpstr>Pivot Tables as Change Agents: How to create and use them to improve IR presence on campus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stallone</dc:creator>
  <cp:lastModifiedBy>Daniel Martinez</cp:lastModifiedBy>
  <cp:revision>180</cp:revision>
  <cp:lastPrinted>2014-10-16T20:14:56Z</cp:lastPrinted>
  <dcterms:created xsi:type="dcterms:W3CDTF">2011-09-28T22:49:17Z</dcterms:created>
  <dcterms:modified xsi:type="dcterms:W3CDTF">2014-11-27T00:25:15Z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0x0101001CD927A0694D2A4BBC3BBE0105482E1A</vt:lpwstr>
  </property>
</Properties>
</file>