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69" r:id="rId2"/>
    <p:sldId id="274" r:id="rId3"/>
    <p:sldId id="259" r:id="rId4"/>
    <p:sldId id="264" r:id="rId5"/>
    <p:sldId id="263" r:id="rId6"/>
    <p:sldId id="268" r:id="rId7"/>
    <p:sldId id="281" r:id="rId8"/>
    <p:sldId id="258" r:id="rId9"/>
    <p:sldId id="278" r:id="rId10"/>
    <p:sldId id="282" r:id="rId11"/>
    <p:sldId id="257" r:id="rId12"/>
    <p:sldId id="260" r:id="rId13"/>
    <p:sldId id="270" r:id="rId14"/>
    <p:sldId id="277" r:id="rId15"/>
    <p:sldId id="261" r:id="rId16"/>
    <p:sldId id="265" r:id="rId17"/>
    <p:sldId id="273" r:id="rId18"/>
    <p:sldId id="279" r:id="rId19"/>
    <p:sldId id="280" r:id="rId20"/>
  </p:sldIdLst>
  <p:sldSz cx="12192000" cy="6858000"/>
  <p:notesSz cx="6858000" cy="9144000"/>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16" autoAdjust="0"/>
    <p:restoredTop sz="77580" autoAdjust="0"/>
  </p:normalViewPr>
  <p:slideViewPr>
    <p:cSldViewPr snapToGrid="0">
      <p:cViewPr varScale="1">
        <p:scale>
          <a:sx n="69" d="100"/>
          <a:sy n="69" d="100"/>
        </p:scale>
        <p:origin x="840" y="67"/>
      </p:cViewPr>
      <p:guideLst>
        <p:guide orient="horz" pos="2160"/>
        <p:guide pos="384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2004B8-5CC9-41F7-BE5A-9725A97DDA91}" type="datetimeFigureOut">
              <a:rPr lang="en-US" smtClean="0"/>
              <a:t>11/13/2015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058DDF-783A-4F96-99E7-9FCCB6DDE763}" type="slidenum">
              <a:rPr lang="en-US" smtClean="0"/>
              <a:t>‹#›</a:t>
            </a:fld>
            <a:endParaRPr lang="en-US"/>
          </a:p>
        </p:txBody>
      </p:sp>
    </p:spTree>
    <p:extLst>
      <p:ext uri="{BB962C8B-B14F-4D97-AF65-F5344CB8AC3E}">
        <p14:creationId xmlns:p14="http://schemas.microsoft.com/office/powerpoint/2010/main" val="1920145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58DDF-783A-4F96-99E7-9FCCB6DDE763}" type="slidenum">
              <a:rPr lang="en-US" smtClean="0"/>
              <a:t>1</a:t>
            </a:fld>
            <a:endParaRPr lang="en-US"/>
          </a:p>
        </p:txBody>
      </p:sp>
    </p:spTree>
    <p:extLst>
      <p:ext uri="{BB962C8B-B14F-4D97-AF65-F5344CB8AC3E}">
        <p14:creationId xmlns:p14="http://schemas.microsoft.com/office/powerpoint/2010/main" val="1055573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Examples: Inform efforts with unusual data sources (continued)</a:t>
            </a:r>
          </a:p>
          <a:p>
            <a:endParaRPr lang="en-US" baseline="0" dirty="0" smtClean="0"/>
          </a:p>
          <a:p>
            <a:pPr marL="228600" indent="-228600">
              <a:buAutoNum type="arabicParenR" startAt="3"/>
            </a:pPr>
            <a:r>
              <a:rPr lang="en-US" baseline="0" dirty="0" smtClean="0"/>
              <a:t>Obtain information on sensitive </a:t>
            </a:r>
            <a:r>
              <a:rPr lang="en-US" baseline="0" dirty="0" smtClean="0"/>
              <a:t>topics:</a:t>
            </a:r>
            <a:endParaRPr lang="en-US" baseline="0" dirty="0" smtClean="0"/>
          </a:p>
          <a:p>
            <a:pPr marL="0" indent="0">
              <a:buNone/>
            </a:pPr>
            <a:r>
              <a:rPr lang="en-US" baseline="0" dirty="0" smtClean="0"/>
              <a:t>      A </a:t>
            </a:r>
            <a:r>
              <a:rPr lang="en-US" baseline="0" dirty="0" smtClean="0"/>
              <a:t>committee who wanted to assess the needs of students who identify as LGBTQ was </a:t>
            </a:r>
            <a:r>
              <a:rPr lang="en-US" baseline="0" dirty="0" smtClean="0"/>
              <a:t>trying to find out the best way to collect information about </a:t>
            </a:r>
            <a:r>
              <a:rPr lang="en-US" baseline="0" dirty="0" smtClean="0"/>
              <a:t>students’ sexual </a:t>
            </a:r>
            <a:r>
              <a:rPr lang="en-US" baseline="0" dirty="0" smtClean="0"/>
              <a:t>orientation without violating privacy.  </a:t>
            </a:r>
            <a:r>
              <a:rPr lang="en-US" baseline="0" dirty="0" smtClean="0"/>
              <a:t>The Diverse Learning Environments survey </a:t>
            </a:r>
            <a:r>
              <a:rPr lang="en-US" baseline="0" dirty="0" smtClean="0"/>
              <a:t>and </a:t>
            </a:r>
            <a:r>
              <a:rPr lang="en-US" baseline="0" dirty="0" smtClean="0"/>
              <a:t>the NSSE </a:t>
            </a:r>
            <a:r>
              <a:rPr lang="en-US" baseline="0" dirty="0" smtClean="0"/>
              <a:t>ask </a:t>
            </a:r>
            <a:r>
              <a:rPr lang="en-US" baseline="0" dirty="0" smtClean="0"/>
              <a:t>related questions in the demographics section.  This </a:t>
            </a:r>
            <a:r>
              <a:rPr lang="en-US" baseline="0" dirty="0" smtClean="0"/>
              <a:t>information </a:t>
            </a:r>
            <a:r>
              <a:rPr lang="en-US" baseline="0" dirty="0" smtClean="0"/>
              <a:t>could be </a:t>
            </a:r>
            <a:r>
              <a:rPr lang="en-US" baseline="0" dirty="0" smtClean="0"/>
              <a:t>used to provide </a:t>
            </a:r>
            <a:r>
              <a:rPr lang="en-US" baseline="0" dirty="0" smtClean="0"/>
              <a:t>the committee with an </a:t>
            </a:r>
            <a:r>
              <a:rPr lang="en-US" baseline="0" dirty="0" smtClean="0"/>
              <a:t>estimate about the percentage of students </a:t>
            </a:r>
            <a:r>
              <a:rPr lang="en-US" baseline="0" dirty="0" smtClean="0"/>
              <a:t>who identify </a:t>
            </a:r>
            <a:r>
              <a:rPr lang="en-US" baseline="0" dirty="0" smtClean="0"/>
              <a:t>as </a:t>
            </a:r>
            <a:r>
              <a:rPr lang="en-US" baseline="0" dirty="0" smtClean="0"/>
              <a:t>LGBTQ or transgender </a:t>
            </a:r>
            <a:r>
              <a:rPr lang="en-US" baseline="0" dirty="0" smtClean="0"/>
              <a:t>at the institution</a:t>
            </a:r>
            <a:r>
              <a:rPr lang="en-US" baseline="0" dirty="0" smtClean="0"/>
              <a:t>.</a:t>
            </a:r>
          </a:p>
          <a:p>
            <a:pPr marL="0" indent="0">
              <a:buNone/>
            </a:pPr>
            <a:endParaRPr lang="en-US" baseline="0" dirty="0" smtClean="0"/>
          </a:p>
          <a:p>
            <a:pPr marL="0" indent="0">
              <a:buNone/>
            </a:pPr>
            <a:r>
              <a:rPr lang="en-US" baseline="0" dirty="0" smtClean="0"/>
              <a:t>4) Add </a:t>
            </a:r>
            <a:r>
              <a:rPr lang="en-US" baseline="0" dirty="0" smtClean="0"/>
              <a:t>a personal element to quantitative </a:t>
            </a:r>
            <a:r>
              <a:rPr lang="en-US" baseline="0" dirty="0" smtClean="0"/>
              <a:t>data:</a:t>
            </a:r>
            <a:endParaRPr lang="en-US" baseline="0" dirty="0" smtClean="0"/>
          </a:p>
          <a:p>
            <a:pPr marL="0" indent="0">
              <a:buNone/>
            </a:pPr>
            <a:r>
              <a:rPr lang="en-US" baseline="0" dirty="0" smtClean="0"/>
              <a:t>      Many department on campus are concerned with whether students have the ability to finance their education.  Quantitative information from Financial Aid can show numeric information including loan amounts, </a:t>
            </a:r>
            <a:r>
              <a:rPr lang="en-US" baseline="0" dirty="0" smtClean="0"/>
              <a:t>percentages </a:t>
            </a:r>
            <a:r>
              <a:rPr lang="en-US" baseline="0" dirty="0" smtClean="0"/>
              <a:t>of students who have financial need etc. but survey data can show how the students feel personally.  Survey data from questions about the students’ concern with their ability to finance their college education can be used in conjunction with financial aid data. </a:t>
            </a:r>
            <a:endParaRPr lang="en-US" dirty="0" smtClean="0"/>
          </a:p>
          <a:p>
            <a:endParaRPr lang="en-US" dirty="0"/>
          </a:p>
        </p:txBody>
      </p:sp>
      <p:sp>
        <p:nvSpPr>
          <p:cNvPr id="4" name="Slide Number Placeholder 3"/>
          <p:cNvSpPr>
            <a:spLocks noGrp="1"/>
          </p:cNvSpPr>
          <p:nvPr>
            <p:ph type="sldNum" sz="quarter" idx="10"/>
          </p:nvPr>
        </p:nvSpPr>
        <p:spPr/>
        <p:txBody>
          <a:bodyPr/>
          <a:lstStyle/>
          <a:p>
            <a:fld id="{BF058DDF-783A-4F96-99E7-9FCCB6DDE763}" type="slidenum">
              <a:rPr lang="en-US" smtClean="0"/>
              <a:t>10</a:t>
            </a:fld>
            <a:endParaRPr lang="en-US"/>
          </a:p>
        </p:txBody>
      </p:sp>
    </p:spTree>
    <p:extLst>
      <p:ext uri="{BB962C8B-B14F-4D97-AF65-F5344CB8AC3E}">
        <p14:creationId xmlns:p14="http://schemas.microsoft.com/office/powerpoint/2010/main" val="4033864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a:t>
            </a:r>
            <a:r>
              <a:rPr lang="en-US" baseline="0" dirty="0" smtClean="0"/>
              <a:t> institutional surveys have been in the field for several years and have a large amount of data that can be used to answer emerging questions from faculty and administration</a:t>
            </a:r>
            <a:r>
              <a:rPr lang="en-US" baseline="0" dirty="0" smtClean="0"/>
              <a:t>.</a:t>
            </a:r>
          </a:p>
          <a:p>
            <a:endParaRPr lang="en-US" baseline="0" dirty="0" smtClean="0"/>
          </a:p>
          <a:p>
            <a:r>
              <a:rPr lang="en-US" baseline="0" dirty="0" smtClean="0"/>
              <a:t>Process </a:t>
            </a:r>
            <a:r>
              <a:rPr lang="en-US" baseline="0" dirty="0" smtClean="0"/>
              <a:t>for Using Old </a:t>
            </a:r>
            <a:r>
              <a:rPr lang="en-US" baseline="0" dirty="0" smtClean="0"/>
              <a:t>Data</a:t>
            </a:r>
          </a:p>
          <a:p>
            <a:endParaRPr lang="en-US" baseline="0" dirty="0" smtClean="0"/>
          </a:p>
          <a:p>
            <a:r>
              <a:rPr lang="en-US" baseline="0" dirty="0" smtClean="0"/>
              <a:t>1) Look at the current reports being produced</a:t>
            </a:r>
          </a:p>
          <a:p>
            <a:r>
              <a:rPr lang="en-US" baseline="0" dirty="0" smtClean="0"/>
              <a:t>2) Look at how they are being used by stakeholders</a:t>
            </a:r>
          </a:p>
          <a:p>
            <a:r>
              <a:rPr lang="en-US" baseline="0" dirty="0" smtClean="0"/>
              <a:t>3) Evaluate whether current needs are being met and if there are any new questions to be answered </a:t>
            </a:r>
          </a:p>
          <a:p>
            <a:endParaRPr lang="en-US" baseline="0" dirty="0" smtClean="0"/>
          </a:p>
        </p:txBody>
      </p:sp>
      <p:sp>
        <p:nvSpPr>
          <p:cNvPr id="4" name="Slide Number Placeholder 3"/>
          <p:cNvSpPr>
            <a:spLocks noGrp="1"/>
          </p:cNvSpPr>
          <p:nvPr>
            <p:ph type="sldNum" sz="quarter" idx="10"/>
          </p:nvPr>
        </p:nvSpPr>
        <p:spPr/>
        <p:txBody>
          <a:bodyPr/>
          <a:lstStyle/>
          <a:p>
            <a:fld id="{BF058DDF-783A-4F96-99E7-9FCCB6DDE763}" type="slidenum">
              <a:rPr lang="en-US" smtClean="0"/>
              <a:t>11</a:t>
            </a:fld>
            <a:endParaRPr lang="en-US"/>
          </a:p>
        </p:txBody>
      </p:sp>
    </p:spTree>
    <p:extLst>
      <p:ext uri="{BB962C8B-B14F-4D97-AF65-F5344CB8AC3E}">
        <p14:creationId xmlns:p14="http://schemas.microsoft.com/office/powerpoint/2010/main" val="1999656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Example: Using Withdrawal Survey data to inform Fall-to-Fall Retention </a:t>
            </a:r>
            <a:r>
              <a:rPr lang="en-US" baseline="0" dirty="0" smtClean="0"/>
              <a:t>efforts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Using </a:t>
            </a:r>
            <a:r>
              <a:rPr lang="en-US" baseline="0" dirty="0" smtClean="0"/>
              <a:t>Old </a:t>
            </a:r>
            <a:r>
              <a:rPr lang="en-US" baseline="0" dirty="0" smtClean="0"/>
              <a:t>Data to Answer New Questions Process: </a:t>
            </a:r>
            <a:r>
              <a:rPr lang="en-US" baseline="0" dirty="0" smtClean="0"/>
              <a:t>Withdrawal Survey </a:t>
            </a:r>
            <a:r>
              <a:rPr lang="en-US" baseline="0" dirty="0" smtClean="0"/>
              <a:t>example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228600" indent="-228600">
              <a:buAutoNum type="arabicParenR"/>
            </a:pPr>
            <a:r>
              <a:rPr lang="en-US" baseline="0" dirty="0" smtClean="0"/>
              <a:t>Look at current </a:t>
            </a:r>
            <a:r>
              <a:rPr lang="en-US" baseline="0" dirty="0" smtClean="0"/>
              <a:t>reports: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Many institutions have a withdrawal survey that contains a laundry list of withdrawal reasons and it is difficult to produce reports that present the information in a succinct manner.</a:t>
            </a:r>
          </a:p>
          <a:p>
            <a:pPr marL="0" indent="0">
              <a:buNone/>
            </a:pPr>
            <a:r>
              <a:rPr lang="en-US" baseline="0" dirty="0" smtClean="0"/>
              <a:t>For example, the format displayed above was used </a:t>
            </a:r>
            <a:r>
              <a:rPr lang="en-US" baseline="0" dirty="0" smtClean="0"/>
              <a:t>to present Withdrawal Survey results for </a:t>
            </a:r>
            <a:r>
              <a:rPr lang="en-US" baseline="0" dirty="0" smtClean="0"/>
              <a:t>at least the past 10 years.  </a:t>
            </a:r>
            <a:r>
              <a:rPr lang="en-US" baseline="0" dirty="0" smtClean="0"/>
              <a:t>As you can see, it is very difficult to obtain information from this </a:t>
            </a:r>
            <a:r>
              <a:rPr lang="en-US" baseline="0" dirty="0" smtClean="0"/>
              <a:t>report.</a:t>
            </a:r>
          </a:p>
          <a:p>
            <a:pPr marL="0" indent="0">
              <a:buNone/>
            </a:pPr>
            <a:endParaRPr lang="en-US" baseline="0" dirty="0" smtClean="0"/>
          </a:p>
          <a:p>
            <a:pPr marL="0" indent="0">
              <a:buNone/>
            </a:pPr>
            <a:r>
              <a:rPr lang="en-US" baseline="0" dirty="0" smtClean="0"/>
              <a:t>2) See </a:t>
            </a:r>
            <a:r>
              <a:rPr lang="en-US" baseline="0" dirty="0" smtClean="0"/>
              <a:t>how the reports are being </a:t>
            </a:r>
            <a:r>
              <a:rPr lang="en-US" baseline="0" dirty="0" smtClean="0"/>
              <a:t>used by stakeholders: </a:t>
            </a:r>
          </a:p>
          <a:p>
            <a:pPr marL="0" indent="0">
              <a:buNone/>
            </a:pPr>
            <a:r>
              <a:rPr lang="en-US" baseline="0" dirty="0" smtClean="0"/>
              <a:t>At </a:t>
            </a:r>
            <a:r>
              <a:rPr lang="en-US" baseline="0" dirty="0" smtClean="0"/>
              <a:t>meetings, the director of the student success center would say “These are the same reasons that have been coming up every year.”  We are not learning anything </a:t>
            </a:r>
            <a:r>
              <a:rPr lang="en-US" baseline="0" dirty="0" smtClean="0"/>
              <a:t>new.” Then questions </a:t>
            </a:r>
            <a:r>
              <a:rPr lang="en-US" baseline="0" dirty="0" smtClean="0"/>
              <a:t>would emerge about the reasons for leaving for specific student groups: first generation, transfers., etc.</a:t>
            </a:r>
          </a:p>
        </p:txBody>
      </p:sp>
      <p:sp>
        <p:nvSpPr>
          <p:cNvPr id="4" name="Slide Number Placeholder 3"/>
          <p:cNvSpPr>
            <a:spLocks noGrp="1"/>
          </p:cNvSpPr>
          <p:nvPr>
            <p:ph type="sldNum" sz="quarter" idx="10"/>
          </p:nvPr>
        </p:nvSpPr>
        <p:spPr/>
        <p:txBody>
          <a:bodyPr/>
          <a:lstStyle/>
          <a:p>
            <a:fld id="{BF058DDF-783A-4F96-99E7-9FCCB6DDE763}" type="slidenum">
              <a:rPr lang="en-US" smtClean="0"/>
              <a:t>12</a:t>
            </a:fld>
            <a:endParaRPr lang="en-US"/>
          </a:p>
        </p:txBody>
      </p:sp>
    </p:spTree>
    <p:extLst>
      <p:ext uri="{BB962C8B-B14F-4D97-AF65-F5344CB8AC3E}">
        <p14:creationId xmlns:p14="http://schemas.microsoft.com/office/powerpoint/2010/main" val="1614272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Using </a:t>
            </a:r>
            <a:r>
              <a:rPr lang="en-US" baseline="0" dirty="0" smtClean="0"/>
              <a:t>Old </a:t>
            </a:r>
            <a:r>
              <a:rPr lang="en-US" baseline="0" dirty="0" smtClean="0"/>
              <a:t>Data to Answer New Questions Process: </a:t>
            </a:r>
            <a:r>
              <a:rPr lang="en-US" baseline="0" dirty="0" smtClean="0"/>
              <a:t>Withdrawal Survey Example </a:t>
            </a:r>
            <a:r>
              <a:rPr lang="en-US" baseline="0" dirty="0" smtClean="0"/>
              <a:t>cont.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3)</a:t>
            </a:r>
            <a:r>
              <a:rPr lang="en-US" baseline="0" dirty="0" smtClean="0"/>
              <a:t> Answer the new questions</a:t>
            </a:r>
            <a:r>
              <a:rPr lang="en-US" dirty="0" smtClean="0"/>
              <a:t>:</a:t>
            </a:r>
            <a:r>
              <a:rPr lang="en-US" baseline="0" dirty="0" smtClean="0"/>
              <a:t> Run an efficient statistical analysis </a:t>
            </a:r>
            <a:r>
              <a:rPr lang="en-US" baseline="0" dirty="0" smtClean="0"/>
              <a:t>comparing </a:t>
            </a:r>
            <a:r>
              <a:rPr lang="en-US" baseline="0" dirty="0" smtClean="0"/>
              <a:t>which of 36 reasons for leaving are most cited by student groups of </a:t>
            </a:r>
            <a:r>
              <a:rPr lang="en-US" baseline="0" dirty="0" smtClean="0"/>
              <a:t>interest</a:t>
            </a:r>
            <a:endParaRPr lang="en-US" baseline="0" dirty="0" smtClean="0"/>
          </a:p>
          <a:p>
            <a:r>
              <a:rPr lang="en-US" baseline="0" dirty="0" smtClean="0"/>
              <a:t>Withdrawal </a:t>
            </a:r>
            <a:r>
              <a:rPr lang="en-US" baseline="0" dirty="0" smtClean="0"/>
              <a:t>survey items are categorical: Not a reason, minor reason, major reason</a:t>
            </a:r>
          </a:p>
          <a:p>
            <a:r>
              <a:rPr lang="en-US" baseline="0" dirty="0" smtClean="0"/>
              <a:t>Solution: </a:t>
            </a:r>
          </a:p>
          <a:p>
            <a:pPr marL="171450" indent="-171450">
              <a:buFont typeface="Arial" panose="020B0604020202020204" pitchFamily="34" charset="0"/>
              <a:buChar char="•"/>
            </a:pPr>
            <a:r>
              <a:rPr lang="en-US" baseline="0" dirty="0" smtClean="0"/>
              <a:t>Use past data to create index variables for categories of withdrawal reasons (e.g. Academic, Financial, etc</a:t>
            </a:r>
            <a:r>
              <a:rPr lang="en-US" baseline="0" dirty="0" smtClean="0"/>
              <a:t>.)</a:t>
            </a:r>
            <a:endParaRPr lang="en-US" baseline="0" dirty="0" smtClean="0"/>
          </a:p>
          <a:p>
            <a:pPr marL="171450" indent="-171450">
              <a:buFont typeface="Arial" panose="020B0604020202020204" pitchFamily="34" charset="0"/>
              <a:buChar char="•"/>
            </a:pPr>
            <a:r>
              <a:rPr lang="en-US" baseline="0" dirty="0" smtClean="0"/>
              <a:t>Assign a score for each response 0=Not a Reason, 1=Minor Reason, 2=Major Reason</a:t>
            </a:r>
          </a:p>
          <a:p>
            <a:pPr marL="171450" indent="-171450">
              <a:buFont typeface="Arial" panose="020B0604020202020204" pitchFamily="34" charset="0"/>
              <a:buChar char="•"/>
            </a:pPr>
            <a:r>
              <a:rPr lang="en-US" baseline="0" dirty="0" smtClean="0"/>
              <a:t>Tally score for each category for each student </a:t>
            </a:r>
          </a:p>
          <a:p>
            <a:pPr marL="171450" indent="-171450">
              <a:buFont typeface="Arial" panose="020B0604020202020204" pitchFamily="34" charset="0"/>
              <a:buChar char="•"/>
            </a:pPr>
            <a:r>
              <a:rPr lang="en-US" baseline="0" dirty="0" smtClean="0"/>
              <a:t>Calculate category means for each student group of interest (See above </a:t>
            </a:r>
            <a:r>
              <a:rPr lang="en-US" baseline="0" dirty="0" smtClean="0"/>
              <a:t>graph)</a:t>
            </a:r>
            <a:endParaRPr lang="en-US" baseline="0" dirty="0" smtClean="0"/>
          </a:p>
          <a:p>
            <a:endParaRPr lang="en-US" baseline="0" dirty="0" smtClean="0"/>
          </a:p>
          <a:p>
            <a:r>
              <a:rPr lang="en-US" baseline="0" dirty="0" smtClean="0"/>
              <a:t>The index variable analysis provides a quick visualization of what is going on:</a:t>
            </a:r>
          </a:p>
          <a:p>
            <a:r>
              <a:rPr lang="en-US" baseline="0" dirty="0" smtClean="0"/>
              <a:t>1) Can immediately see which types of reasons were cited more by which groups. Then additional analyses can be run on individual withdrawal reasons.</a:t>
            </a:r>
          </a:p>
          <a:p>
            <a:r>
              <a:rPr lang="en-US" baseline="0" dirty="0" smtClean="0"/>
              <a:t>2) Also, you can see how reasons for withdrawal are spread out across categories for each student group of interest.</a:t>
            </a:r>
            <a:endParaRPr lang="en-US" dirty="0"/>
          </a:p>
        </p:txBody>
      </p:sp>
      <p:sp>
        <p:nvSpPr>
          <p:cNvPr id="4" name="Slide Number Placeholder 3"/>
          <p:cNvSpPr>
            <a:spLocks noGrp="1"/>
          </p:cNvSpPr>
          <p:nvPr>
            <p:ph type="sldNum" sz="quarter" idx="10"/>
          </p:nvPr>
        </p:nvSpPr>
        <p:spPr/>
        <p:txBody>
          <a:bodyPr/>
          <a:lstStyle/>
          <a:p>
            <a:fld id="{BF058DDF-783A-4F96-99E7-9FCCB6DDE763}" type="slidenum">
              <a:rPr lang="en-US" smtClean="0"/>
              <a:t>13</a:t>
            </a:fld>
            <a:endParaRPr lang="en-US"/>
          </a:p>
        </p:txBody>
      </p:sp>
    </p:spTree>
    <p:extLst>
      <p:ext uri="{BB962C8B-B14F-4D97-AF65-F5344CB8AC3E}">
        <p14:creationId xmlns:p14="http://schemas.microsoft.com/office/powerpoint/2010/main" val="4050438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With the withdrawal reasons index mean scores, we could easily answer the new questions that had emerged about why different student groups leave the institution.  </a:t>
            </a:r>
            <a:endParaRPr lang="en-US" baseline="0" dirty="0" smtClean="0"/>
          </a:p>
          <a:p>
            <a:endParaRPr lang="en-US" baseline="0" dirty="0" smtClean="0"/>
          </a:p>
          <a:p>
            <a:r>
              <a:rPr lang="en-US" baseline="0" dirty="0" smtClean="0"/>
              <a:t>All </a:t>
            </a:r>
            <a:r>
              <a:rPr lang="en-US" baseline="0" dirty="0" smtClean="0"/>
              <a:t>of the information from the Withdrawal Survey </a:t>
            </a:r>
            <a:r>
              <a:rPr lang="en-US" baseline="0" dirty="0" smtClean="0"/>
              <a:t>can </a:t>
            </a:r>
            <a:r>
              <a:rPr lang="en-US" baseline="0" dirty="0" smtClean="0"/>
              <a:t>be distilled into statements like the example above.</a:t>
            </a:r>
            <a:endParaRPr lang="en-US" dirty="0"/>
          </a:p>
        </p:txBody>
      </p:sp>
      <p:sp>
        <p:nvSpPr>
          <p:cNvPr id="4" name="Slide Number Placeholder 3"/>
          <p:cNvSpPr>
            <a:spLocks noGrp="1"/>
          </p:cNvSpPr>
          <p:nvPr>
            <p:ph type="sldNum" sz="quarter" idx="10"/>
          </p:nvPr>
        </p:nvSpPr>
        <p:spPr/>
        <p:txBody>
          <a:bodyPr/>
          <a:lstStyle/>
          <a:p>
            <a:fld id="{BF058DDF-783A-4F96-99E7-9FCCB6DDE763}" type="slidenum">
              <a:rPr lang="en-US" smtClean="0"/>
              <a:t>14</a:t>
            </a:fld>
            <a:endParaRPr lang="en-US"/>
          </a:p>
        </p:txBody>
      </p:sp>
    </p:spTree>
    <p:extLst>
      <p:ext uri="{BB962C8B-B14F-4D97-AF65-F5344CB8AC3E}">
        <p14:creationId xmlns:p14="http://schemas.microsoft.com/office/powerpoint/2010/main" val="2773669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USD has moved from providing</a:t>
            </a:r>
            <a:r>
              <a:rPr lang="en-US" baseline="0" dirty="0" smtClean="0"/>
              <a:t> </a:t>
            </a:r>
            <a:r>
              <a:rPr lang="en-US" dirty="0" smtClean="0"/>
              <a:t>frequency</a:t>
            </a:r>
            <a:r>
              <a:rPr lang="en-US" baseline="0" dirty="0" smtClean="0"/>
              <a:t> reports for survey results to more innovative and visually appealing methods. </a:t>
            </a:r>
            <a:endParaRPr lang="en-US" dirty="0"/>
          </a:p>
        </p:txBody>
      </p:sp>
      <p:sp>
        <p:nvSpPr>
          <p:cNvPr id="4" name="Slide Number Placeholder 3"/>
          <p:cNvSpPr>
            <a:spLocks noGrp="1"/>
          </p:cNvSpPr>
          <p:nvPr>
            <p:ph type="sldNum" sz="quarter" idx="10"/>
          </p:nvPr>
        </p:nvSpPr>
        <p:spPr/>
        <p:txBody>
          <a:bodyPr/>
          <a:lstStyle/>
          <a:p>
            <a:fld id="{BF058DDF-783A-4F96-99E7-9FCCB6DDE763}" type="slidenum">
              <a:rPr lang="en-US" smtClean="0"/>
              <a:t>15</a:t>
            </a:fld>
            <a:endParaRPr lang="en-US"/>
          </a:p>
        </p:txBody>
      </p:sp>
    </p:spTree>
    <p:extLst>
      <p:ext uri="{BB962C8B-B14F-4D97-AF65-F5344CB8AC3E}">
        <p14:creationId xmlns:p14="http://schemas.microsoft.com/office/powerpoint/2010/main" val="3918689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Old</a:t>
            </a:r>
            <a:r>
              <a:rPr lang="en-US" baseline="0" dirty="0" smtClean="0"/>
              <a:t> reporting strategy: Answer every single question that the audience might have about the survey data (as shown in the example of an old report above</a:t>
            </a:r>
            <a:r>
              <a:rPr lang="en-US" baseline="0" dirty="0" smtClean="0"/>
              <a:t>)</a:t>
            </a:r>
          </a:p>
          <a:p>
            <a:endParaRPr lang="en-US" baseline="0" dirty="0" smtClean="0"/>
          </a:p>
          <a:p>
            <a:r>
              <a:rPr lang="en-US" baseline="0" dirty="0" smtClean="0"/>
              <a:t>As you can see, it is difficult to gain any information easily about trends across the two years.</a:t>
            </a:r>
          </a:p>
        </p:txBody>
      </p:sp>
      <p:sp>
        <p:nvSpPr>
          <p:cNvPr id="4" name="Slide Number Placeholder 3"/>
          <p:cNvSpPr>
            <a:spLocks noGrp="1"/>
          </p:cNvSpPr>
          <p:nvPr>
            <p:ph type="sldNum" sz="quarter" idx="10"/>
          </p:nvPr>
        </p:nvSpPr>
        <p:spPr/>
        <p:txBody>
          <a:bodyPr/>
          <a:lstStyle/>
          <a:p>
            <a:fld id="{BF058DDF-783A-4F96-99E7-9FCCB6DDE763}" type="slidenum">
              <a:rPr lang="en-US" smtClean="0"/>
              <a:t>16</a:t>
            </a:fld>
            <a:endParaRPr lang="en-US"/>
          </a:p>
        </p:txBody>
      </p:sp>
    </p:spTree>
    <p:extLst>
      <p:ext uri="{BB962C8B-B14F-4D97-AF65-F5344CB8AC3E}">
        <p14:creationId xmlns:p14="http://schemas.microsoft.com/office/powerpoint/2010/main" val="2250477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New strategies (as shown in report format pictured above): </a:t>
            </a:r>
          </a:p>
          <a:p>
            <a:pPr marL="171450" indent="-171450">
              <a:buFont typeface="Arial" panose="020B0604020202020204" pitchFamily="34" charset="0"/>
              <a:buChar char="•"/>
            </a:pPr>
            <a:r>
              <a:rPr lang="en-US" baseline="0" dirty="0" smtClean="0"/>
              <a:t>Put the most important information front and center</a:t>
            </a:r>
          </a:p>
          <a:p>
            <a:pPr marL="171450" indent="-171450">
              <a:buFont typeface="Arial" panose="020B0604020202020204" pitchFamily="34" charset="0"/>
              <a:buChar char="•"/>
            </a:pPr>
            <a:r>
              <a:rPr lang="en-US" baseline="0" dirty="0" smtClean="0"/>
              <a:t>Find ways to present large amounts of information in a small space</a:t>
            </a:r>
          </a:p>
          <a:p>
            <a:pPr marL="171450" indent="-171450">
              <a:buFont typeface="Arial" panose="020B0604020202020204" pitchFamily="34" charset="0"/>
              <a:buChar char="•"/>
            </a:pPr>
            <a:r>
              <a:rPr lang="en-US" baseline="0" dirty="0" smtClean="0"/>
              <a:t>Make additional information accessible but out of the way/not distracting</a:t>
            </a:r>
            <a:endParaRPr lang="en-US" dirty="0" smtClean="0"/>
          </a:p>
          <a:p>
            <a:endParaRPr lang="en-US" baseline="0" dirty="0" smtClean="0"/>
          </a:p>
          <a:p>
            <a:r>
              <a:rPr lang="en-US" baseline="0" dirty="0" smtClean="0"/>
              <a:t>Challenge: Business faculty who use the report above print out hard copies to take to meetings in black and white</a:t>
            </a:r>
          </a:p>
          <a:p>
            <a:r>
              <a:rPr lang="en-US" baseline="0" dirty="0" smtClean="0"/>
              <a:t>Challenge: Sometimes the people who received the report </a:t>
            </a:r>
            <a:r>
              <a:rPr lang="en-US" baseline="0" dirty="0" smtClean="0"/>
              <a:t>wanted </a:t>
            </a:r>
            <a:r>
              <a:rPr lang="en-US" baseline="0" dirty="0" smtClean="0"/>
              <a:t>to see the details on some of the items (e.g. wanting to see the frequencies for all response options (Very dissatisfied, dissatisfied, satisfied, very satisfied) for a particular </a:t>
            </a:r>
            <a:r>
              <a:rPr lang="en-US" baseline="0" dirty="0" smtClean="0"/>
              <a:t>item</a:t>
            </a:r>
          </a:p>
          <a:p>
            <a:endParaRPr lang="en-US" baseline="0" dirty="0" smtClean="0"/>
          </a:p>
          <a:p>
            <a:r>
              <a:rPr lang="en-US" baseline="0" dirty="0" smtClean="0"/>
              <a:t>Solution: Put tables with all frequencies, means, and N’s for all items in appendix of report.</a:t>
            </a:r>
          </a:p>
          <a:p>
            <a:endParaRPr lang="en-US" dirty="0"/>
          </a:p>
        </p:txBody>
      </p:sp>
      <p:sp>
        <p:nvSpPr>
          <p:cNvPr id="4" name="Slide Number Placeholder 3"/>
          <p:cNvSpPr>
            <a:spLocks noGrp="1"/>
          </p:cNvSpPr>
          <p:nvPr>
            <p:ph type="sldNum" sz="quarter" idx="10"/>
          </p:nvPr>
        </p:nvSpPr>
        <p:spPr/>
        <p:txBody>
          <a:bodyPr/>
          <a:lstStyle/>
          <a:p>
            <a:fld id="{BF058DDF-783A-4F96-99E7-9FCCB6DDE763}" type="slidenum">
              <a:rPr lang="en-US" smtClean="0"/>
              <a:t>17</a:t>
            </a:fld>
            <a:endParaRPr lang="en-US"/>
          </a:p>
        </p:txBody>
      </p:sp>
    </p:spTree>
    <p:extLst>
      <p:ext uri="{BB962C8B-B14F-4D97-AF65-F5344CB8AC3E}">
        <p14:creationId xmlns:p14="http://schemas.microsoft.com/office/powerpoint/2010/main" val="1792307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past, we created APA format reports about the statistical analyses we conducted in our office.  However, </a:t>
            </a:r>
            <a:r>
              <a:rPr lang="en-US" baseline="0" dirty="0" smtClean="0"/>
              <a:t>our </a:t>
            </a:r>
            <a:r>
              <a:rPr lang="en-US" baseline="0" dirty="0" smtClean="0"/>
              <a:t>audiences tended to not respond well to the long paragraphs about the representativeness of the data, methodology, etc. and the reports were rarely used.</a:t>
            </a:r>
          </a:p>
          <a:p>
            <a:endParaRPr lang="en-US" baseline="0" dirty="0" smtClean="0"/>
          </a:p>
          <a:p>
            <a:r>
              <a:rPr lang="en-US" baseline="0" dirty="0" smtClean="0"/>
              <a:t>At our institution, infographics were not well received by administrators and faculty because they wanted to know more about the analysis, representativeness of sample, statistical significance, etc.</a:t>
            </a:r>
          </a:p>
        </p:txBody>
      </p:sp>
      <p:sp>
        <p:nvSpPr>
          <p:cNvPr id="4" name="Slide Number Placeholder 3"/>
          <p:cNvSpPr>
            <a:spLocks noGrp="1"/>
          </p:cNvSpPr>
          <p:nvPr>
            <p:ph type="sldNum" sz="quarter" idx="10"/>
          </p:nvPr>
        </p:nvSpPr>
        <p:spPr/>
        <p:txBody>
          <a:bodyPr/>
          <a:lstStyle/>
          <a:p>
            <a:fld id="{BF058DDF-783A-4F96-99E7-9FCCB6DDE763}" type="slidenum">
              <a:rPr lang="en-US" smtClean="0"/>
              <a:t>18</a:t>
            </a:fld>
            <a:endParaRPr lang="en-US"/>
          </a:p>
        </p:txBody>
      </p:sp>
    </p:spTree>
    <p:extLst>
      <p:ext uri="{BB962C8B-B14F-4D97-AF65-F5344CB8AC3E}">
        <p14:creationId xmlns:p14="http://schemas.microsoft.com/office/powerpoint/2010/main" val="895493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challenge:</a:t>
            </a:r>
            <a:r>
              <a:rPr lang="en-US" baseline="0" dirty="0" smtClean="0"/>
              <a:t> P</a:t>
            </a:r>
            <a:r>
              <a:rPr lang="en-US" dirty="0" smtClean="0"/>
              <a:t>resent</a:t>
            </a:r>
            <a:r>
              <a:rPr lang="en-US" baseline="0" dirty="0" smtClean="0"/>
              <a:t> results of a statistical analysis in a way that is both accessible to non-research audiences, but includes information academic audiences would want to know </a:t>
            </a:r>
            <a:r>
              <a:rPr lang="en-US" baseline="0" dirty="0" smtClean="0"/>
              <a:t>(e.g. how </a:t>
            </a:r>
            <a:r>
              <a:rPr lang="en-US" baseline="0" dirty="0" smtClean="0"/>
              <a:t>the analysis was conducted, limitations, etc</a:t>
            </a:r>
            <a:r>
              <a:rPr lang="en-US" baseline="0" dirty="0" smtClean="0"/>
              <a:t>.)</a:t>
            </a:r>
          </a:p>
          <a:p>
            <a:endParaRPr lang="en-US" baseline="0" dirty="0" smtClean="0"/>
          </a:p>
          <a:p>
            <a:r>
              <a:rPr lang="en-US" baseline="0" dirty="0" smtClean="0"/>
              <a:t>Solution: We created a report format (as shown above in an example from the Diverse Learning Environments Survey) that presents </a:t>
            </a:r>
            <a:endParaRPr lang="en-US" baseline="0" dirty="0" smtClean="0"/>
          </a:p>
          <a:p>
            <a:pPr marL="171450" indent="-171450">
              <a:buFont typeface="Arial" panose="020B0604020202020204" pitchFamily="34" charset="0"/>
              <a:buChar char="•"/>
            </a:pPr>
            <a:r>
              <a:rPr lang="en-US" baseline="0" dirty="0" smtClean="0"/>
              <a:t>Only </a:t>
            </a:r>
            <a:r>
              <a:rPr lang="en-US" baseline="0" dirty="0" smtClean="0"/>
              <a:t>significant findings in bullet </a:t>
            </a:r>
            <a:r>
              <a:rPr lang="en-US" baseline="0" dirty="0" smtClean="0"/>
              <a:t>points</a:t>
            </a:r>
          </a:p>
          <a:p>
            <a:pPr marL="171450" indent="-171450">
              <a:buFont typeface="Arial" panose="020B0604020202020204" pitchFamily="34" charset="0"/>
              <a:buChar char="•"/>
            </a:pPr>
            <a:r>
              <a:rPr lang="en-US" baseline="0" dirty="0" smtClean="0"/>
              <a:t>Bar </a:t>
            </a:r>
            <a:r>
              <a:rPr lang="en-US" baseline="0" dirty="0" smtClean="0"/>
              <a:t>graphs showing only levels of </a:t>
            </a:r>
            <a:r>
              <a:rPr lang="en-US" baseline="0" dirty="0" smtClean="0"/>
              <a:t>agreement for the items</a:t>
            </a:r>
          </a:p>
          <a:p>
            <a:pPr marL="171450" indent="-171450">
              <a:buFont typeface="Arial" panose="020B0604020202020204" pitchFamily="34" charset="0"/>
              <a:buChar char="•"/>
            </a:pPr>
            <a:r>
              <a:rPr lang="en-US" baseline="0" dirty="0" smtClean="0"/>
              <a:t>All other </a:t>
            </a:r>
            <a:r>
              <a:rPr lang="en-US" baseline="0" dirty="0" smtClean="0"/>
              <a:t>pertinent </a:t>
            </a:r>
            <a:r>
              <a:rPr lang="en-US" baseline="0" dirty="0" smtClean="0"/>
              <a:t>information about </a:t>
            </a:r>
            <a:r>
              <a:rPr lang="en-US" baseline="0" dirty="0" smtClean="0"/>
              <a:t>the analysis </a:t>
            </a:r>
            <a:r>
              <a:rPr lang="en-US" baseline="0" dirty="0" smtClean="0"/>
              <a:t>in </a:t>
            </a:r>
            <a:r>
              <a:rPr lang="en-US" baseline="0" dirty="0" smtClean="0"/>
              <a:t>footnotes or the appendix</a:t>
            </a:r>
            <a:r>
              <a:rPr lang="en-US" baseline="0" dirty="0" smtClean="0"/>
              <a:t>.</a:t>
            </a:r>
          </a:p>
          <a:p>
            <a:endParaRPr lang="en-US" baseline="0" dirty="0" smtClean="0"/>
          </a:p>
          <a:p>
            <a:r>
              <a:rPr lang="en-US" baseline="0" dirty="0" smtClean="0"/>
              <a:t>This report format is a happy medium </a:t>
            </a:r>
            <a:r>
              <a:rPr lang="en-US" baseline="0" dirty="0" smtClean="0"/>
              <a:t>between infographics </a:t>
            </a:r>
            <a:r>
              <a:rPr lang="en-US" baseline="0" dirty="0" smtClean="0"/>
              <a:t>and </a:t>
            </a:r>
            <a:r>
              <a:rPr lang="en-US" baseline="0" dirty="0" smtClean="0"/>
              <a:t>standard APA format reports.</a:t>
            </a:r>
            <a:endParaRPr lang="en-US" dirty="0"/>
          </a:p>
        </p:txBody>
      </p:sp>
      <p:sp>
        <p:nvSpPr>
          <p:cNvPr id="4" name="Slide Number Placeholder 3"/>
          <p:cNvSpPr>
            <a:spLocks noGrp="1"/>
          </p:cNvSpPr>
          <p:nvPr>
            <p:ph type="sldNum" sz="quarter" idx="10"/>
          </p:nvPr>
        </p:nvSpPr>
        <p:spPr/>
        <p:txBody>
          <a:bodyPr/>
          <a:lstStyle/>
          <a:p>
            <a:fld id="{BF058DDF-783A-4F96-99E7-9FCCB6DDE763}" type="slidenum">
              <a:rPr lang="en-US" smtClean="0"/>
              <a:t>19</a:t>
            </a:fld>
            <a:endParaRPr lang="en-US"/>
          </a:p>
        </p:txBody>
      </p:sp>
    </p:spTree>
    <p:extLst>
      <p:ext uri="{BB962C8B-B14F-4D97-AF65-F5344CB8AC3E}">
        <p14:creationId xmlns:p14="http://schemas.microsoft.com/office/powerpoint/2010/main" val="3802147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These are the four strategies </a:t>
            </a:r>
            <a:r>
              <a:rPr lang="en-US" baseline="0" dirty="0" smtClean="0"/>
              <a:t>we </a:t>
            </a:r>
            <a:r>
              <a:rPr lang="en-US" baseline="0" dirty="0" smtClean="0"/>
              <a:t>are </a:t>
            </a:r>
            <a:r>
              <a:rPr lang="en-US" baseline="0" dirty="0" smtClean="0"/>
              <a:t>currently </a:t>
            </a:r>
            <a:r>
              <a:rPr lang="en-US" dirty="0" smtClean="0"/>
              <a:t>using</a:t>
            </a:r>
            <a:r>
              <a:rPr lang="en-US" baseline="0" dirty="0" smtClean="0"/>
              <a:t> </a:t>
            </a:r>
            <a:r>
              <a:rPr lang="en-US" dirty="0" smtClean="0"/>
              <a:t>at USD to maximize the use of existing survey</a:t>
            </a:r>
            <a:r>
              <a:rPr lang="en-US" baseline="0" dirty="0" smtClean="0"/>
              <a:t> data.  </a:t>
            </a:r>
            <a:endParaRPr lang="en-US" baseline="0" dirty="0" smtClean="0"/>
          </a:p>
          <a:p>
            <a:pPr marL="0" indent="0">
              <a:buNone/>
            </a:pPr>
            <a:endParaRPr lang="en-US" baseline="0" dirty="0" smtClean="0"/>
          </a:p>
          <a:p>
            <a:pPr marL="0" indent="0">
              <a:buNone/>
            </a:pPr>
            <a:r>
              <a:rPr lang="en-US" baseline="0" dirty="0" smtClean="0"/>
              <a:t>Examples </a:t>
            </a:r>
            <a:r>
              <a:rPr lang="en-US" baseline="0" dirty="0" smtClean="0"/>
              <a:t>of </a:t>
            </a:r>
            <a:r>
              <a:rPr lang="en-US" baseline="0" dirty="0" smtClean="0"/>
              <a:t>how I used the strategies </a:t>
            </a:r>
            <a:r>
              <a:rPr lang="en-US" baseline="0" dirty="0" smtClean="0"/>
              <a:t>will be </a:t>
            </a:r>
            <a:r>
              <a:rPr lang="en-US" baseline="0" dirty="0" smtClean="0"/>
              <a:t>presented in the following slides. </a:t>
            </a:r>
          </a:p>
          <a:p>
            <a:pPr marL="0" indent="0">
              <a:buNone/>
            </a:pPr>
            <a:endParaRPr lang="en-US" baseline="0" dirty="0" smtClean="0"/>
          </a:p>
          <a:p>
            <a:pPr marL="0" indent="0">
              <a:buNone/>
            </a:pPr>
            <a:r>
              <a:rPr lang="en-US" baseline="0" dirty="0" smtClean="0"/>
              <a:t>I will not be presenting in depth details that would allow for the analyses to be directly replicated.  Instead, I hope to provide ideas that will help you identify some new ways to incorporate existing survey data at your </a:t>
            </a:r>
            <a:r>
              <a:rPr lang="en-US" baseline="0" dirty="0" smtClean="0"/>
              <a:t>institution.</a:t>
            </a:r>
            <a:endParaRPr lang="en-US" dirty="0"/>
          </a:p>
        </p:txBody>
      </p:sp>
      <p:sp>
        <p:nvSpPr>
          <p:cNvPr id="4" name="Slide Number Placeholder 3"/>
          <p:cNvSpPr>
            <a:spLocks noGrp="1"/>
          </p:cNvSpPr>
          <p:nvPr>
            <p:ph type="sldNum" sz="quarter" idx="10"/>
          </p:nvPr>
        </p:nvSpPr>
        <p:spPr/>
        <p:txBody>
          <a:bodyPr/>
          <a:lstStyle/>
          <a:p>
            <a:fld id="{BF058DDF-783A-4F96-99E7-9FCCB6DDE763}" type="slidenum">
              <a:rPr lang="en-US" smtClean="0"/>
              <a:t>2</a:t>
            </a:fld>
            <a:endParaRPr lang="en-US"/>
          </a:p>
        </p:txBody>
      </p:sp>
    </p:spTree>
    <p:extLst>
      <p:ext uri="{BB962C8B-B14F-4D97-AF65-F5344CB8AC3E}">
        <p14:creationId xmlns:p14="http://schemas.microsoft.com/office/powerpoint/2010/main" val="3422751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a:t>
            </a:r>
            <a:r>
              <a:rPr lang="en-US" baseline="0" dirty="0" smtClean="0"/>
              <a:t> institutions are required to collect data about what graduates are doing after they leave the institution and have a First Destinations survey. </a:t>
            </a:r>
            <a:endParaRPr lang="en-US" baseline="0" dirty="0" smtClean="0"/>
          </a:p>
          <a:p>
            <a:endParaRPr lang="en-US" baseline="0" dirty="0" smtClean="0"/>
          </a:p>
          <a:p>
            <a:r>
              <a:rPr lang="en-US" baseline="0" dirty="0" smtClean="0"/>
              <a:t>The Career Center </a:t>
            </a:r>
            <a:r>
              <a:rPr lang="en-US" baseline="0" dirty="0" smtClean="0"/>
              <a:t>wanted </a:t>
            </a:r>
            <a:r>
              <a:rPr lang="en-US" baseline="0" dirty="0" smtClean="0"/>
              <a:t>to see if there was a relationship between their programming and post-graduation </a:t>
            </a:r>
            <a:r>
              <a:rPr lang="en-US" baseline="0" dirty="0" smtClean="0"/>
              <a:t>outcomes.</a:t>
            </a:r>
            <a:endParaRPr lang="en-US" baseline="0" dirty="0" smtClean="0"/>
          </a:p>
          <a:p>
            <a:endParaRPr lang="en-US" baseline="0" dirty="0" smtClean="0"/>
          </a:p>
          <a:p>
            <a:r>
              <a:rPr lang="en-US" baseline="0" dirty="0" smtClean="0"/>
              <a:t>First, the Career Center tried to directly ask the graduates if the Career Center helped them to obtain a job post-graduation.  They found that when graduates didn’t get a job quickly, they blamed the Career Center and when the graduates did get a job they said the Career Center </a:t>
            </a:r>
            <a:r>
              <a:rPr lang="en-US" baseline="0" dirty="0" smtClean="0"/>
              <a:t>didn’t help them to obtain a job.</a:t>
            </a:r>
            <a:endParaRPr lang="en-US" baseline="0" dirty="0" smtClean="0"/>
          </a:p>
          <a:p>
            <a:endParaRPr lang="en-US" baseline="0" dirty="0" smtClean="0"/>
          </a:p>
          <a:p>
            <a:r>
              <a:rPr lang="en-US" dirty="0" smtClean="0"/>
              <a:t>Since this</a:t>
            </a:r>
            <a:r>
              <a:rPr lang="en-US" baseline="0" dirty="0" smtClean="0"/>
              <a:t> method didn’t work, we looked at the items that were already being asked on the First Destinations Survey to see if we could answer this question with existing data.</a:t>
            </a:r>
            <a:endParaRPr lang="en-US" dirty="0"/>
          </a:p>
        </p:txBody>
      </p:sp>
      <p:sp>
        <p:nvSpPr>
          <p:cNvPr id="4" name="Slide Number Placeholder 3"/>
          <p:cNvSpPr>
            <a:spLocks noGrp="1"/>
          </p:cNvSpPr>
          <p:nvPr>
            <p:ph type="sldNum" sz="quarter" idx="10"/>
          </p:nvPr>
        </p:nvSpPr>
        <p:spPr/>
        <p:txBody>
          <a:bodyPr/>
          <a:lstStyle/>
          <a:p>
            <a:fld id="{BF058DDF-783A-4F96-99E7-9FCCB6DDE763}" type="slidenum">
              <a:rPr lang="en-US" smtClean="0"/>
              <a:t>3</a:t>
            </a:fld>
            <a:endParaRPr lang="en-US"/>
          </a:p>
        </p:txBody>
      </p:sp>
    </p:spTree>
    <p:extLst>
      <p:ext uri="{BB962C8B-B14F-4D97-AF65-F5344CB8AC3E}">
        <p14:creationId xmlns:p14="http://schemas.microsoft.com/office/powerpoint/2010/main" val="3285770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These are the survey items that were used to determine if there was a relationship between Career Services programming and post-graduation outcomes</a:t>
            </a:r>
            <a:r>
              <a:rPr lang="en-US" baseline="0" dirty="0" smtClean="0"/>
              <a:t>.</a:t>
            </a:r>
          </a:p>
          <a:p>
            <a:endParaRPr lang="en-US" baseline="0" dirty="0" smtClean="0"/>
          </a:p>
          <a:p>
            <a:r>
              <a:rPr lang="en-US" baseline="0" dirty="0" smtClean="0"/>
              <a:t>The analysis looked at whether the frequency of use of Career Services or participating in an internship was correlated </a:t>
            </a:r>
            <a:r>
              <a:rPr lang="en-US" baseline="0" dirty="0" smtClean="0"/>
              <a:t>with post-graduation outcomes including </a:t>
            </a:r>
            <a:r>
              <a:rPr lang="en-US" baseline="0" dirty="0" smtClean="0"/>
              <a:t>annual salary or job offer timing.</a:t>
            </a:r>
          </a:p>
        </p:txBody>
      </p:sp>
      <p:sp>
        <p:nvSpPr>
          <p:cNvPr id="4" name="Slide Number Placeholder 3"/>
          <p:cNvSpPr>
            <a:spLocks noGrp="1"/>
          </p:cNvSpPr>
          <p:nvPr>
            <p:ph type="sldNum" sz="quarter" idx="10"/>
          </p:nvPr>
        </p:nvSpPr>
        <p:spPr/>
        <p:txBody>
          <a:bodyPr/>
          <a:lstStyle/>
          <a:p>
            <a:fld id="{BF058DDF-783A-4F96-99E7-9FCCB6DDE763}" type="slidenum">
              <a:rPr lang="en-US" smtClean="0"/>
              <a:t>4</a:t>
            </a:fld>
            <a:endParaRPr lang="en-US"/>
          </a:p>
        </p:txBody>
      </p:sp>
    </p:spTree>
    <p:extLst>
      <p:ext uri="{BB962C8B-B14F-4D97-AF65-F5344CB8AC3E}">
        <p14:creationId xmlns:p14="http://schemas.microsoft.com/office/powerpoint/2010/main" val="2862366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original purpose of the </a:t>
            </a:r>
            <a:r>
              <a:rPr lang="en-US" baseline="0" dirty="0" err="1" smtClean="0"/>
              <a:t>Mapworks</a:t>
            </a:r>
            <a:r>
              <a:rPr lang="en-US" baseline="0" dirty="0" smtClean="0"/>
              <a:t> survey is to identify first-year students who are at risk of leaving the institution based on their factor scores.</a:t>
            </a:r>
          </a:p>
          <a:p>
            <a:endParaRPr lang="en-US" baseline="0" dirty="0" smtClean="0"/>
          </a:p>
          <a:p>
            <a:r>
              <a:rPr lang="en-US" baseline="0" dirty="0" smtClean="0"/>
              <a:t>We used the factor scores for two new purposes: </a:t>
            </a:r>
          </a:p>
          <a:p>
            <a:endParaRPr lang="en-US" baseline="0" dirty="0" smtClean="0"/>
          </a:p>
          <a:p>
            <a:pPr marL="228600" indent="-228600">
              <a:buAutoNum type="arabicParenR"/>
            </a:pPr>
            <a:r>
              <a:rPr lang="en-US" baseline="0" dirty="0" smtClean="0"/>
              <a:t>Allow Committee </a:t>
            </a:r>
            <a:r>
              <a:rPr lang="en-US" baseline="0" dirty="0" smtClean="0"/>
              <a:t>for Student Success to identify a</a:t>
            </a:r>
            <a:r>
              <a:rPr lang="en-US" dirty="0" smtClean="0"/>
              <a:t>reas of concern for</a:t>
            </a:r>
            <a:r>
              <a:rPr lang="en-US" baseline="0" dirty="0" smtClean="0"/>
              <a:t> each new </a:t>
            </a:r>
            <a:r>
              <a:rPr lang="en-US" baseline="0" dirty="0" smtClean="0"/>
              <a:t>cohort</a:t>
            </a:r>
            <a:endParaRPr lang="en-US" baseline="0" dirty="0" smtClean="0"/>
          </a:p>
          <a:p>
            <a:pPr marL="228600" indent="-228600">
              <a:buAutoNum type="arabicParenR"/>
            </a:pPr>
            <a:r>
              <a:rPr lang="en-US" baseline="0" dirty="0" smtClean="0"/>
              <a:t>Fall-to-fall retention </a:t>
            </a:r>
            <a:r>
              <a:rPr lang="en-US" baseline="0" dirty="0" smtClean="0"/>
              <a:t>predictors</a:t>
            </a:r>
            <a:endParaRPr lang="en-US" baseline="0" dirty="0" smtClean="0"/>
          </a:p>
        </p:txBody>
      </p:sp>
      <p:sp>
        <p:nvSpPr>
          <p:cNvPr id="4" name="Slide Number Placeholder 3"/>
          <p:cNvSpPr>
            <a:spLocks noGrp="1"/>
          </p:cNvSpPr>
          <p:nvPr>
            <p:ph type="sldNum" sz="quarter" idx="10"/>
          </p:nvPr>
        </p:nvSpPr>
        <p:spPr/>
        <p:txBody>
          <a:bodyPr/>
          <a:lstStyle/>
          <a:p>
            <a:fld id="{BF058DDF-783A-4F96-99E7-9FCCB6DDE763}" type="slidenum">
              <a:rPr lang="en-US" smtClean="0"/>
              <a:t>5</a:t>
            </a:fld>
            <a:endParaRPr lang="en-US"/>
          </a:p>
        </p:txBody>
      </p:sp>
    </p:spTree>
    <p:extLst>
      <p:ext uri="{BB962C8B-B14F-4D97-AF65-F5344CB8AC3E}">
        <p14:creationId xmlns:p14="http://schemas.microsoft.com/office/powerpoint/2010/main" val="2853263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New </a:t>
            </a:r>
            <a:r>
              <a:rPr lang="en-US" baseline="0" dirty="0" smtClean="0"/>
              <a:t>Uses </a:t>
            </a:r>
            <a:r>
              <a:rPr lang="en-US" baseline="0" dirty="0" smtClean="0"/>
              <a:t>for </a:t>
            </a:r>
            <a:r>
              <a:rPr lang="en-US" baseline="0" dirty="0" err="1" smtClean="0"/>
              <a:t>Mapworks</a:t>
            </a:r>
            <a:r>
              <a:rPr lang="en-US" baseline="0" dirty="0" smtClean="0"/>
              <a:t> </a:t>
            </a:r>
            <a:r>
              <a:rPr lang="en-US" baseline="0" dirty="0" smtClean="0"/>
              <a:t>Risk Factors Data</a:t>
            </a:r>
          </a:p>
          <a:p>
            <a:pPr marL="0" indent="0">
              <a:buNone/>
            </a:pPr>
            <a:endParaRPr lang="en-US" baseline="0" dirty="0" smtClean="0"/>
          </a:p>
          <a:p>
            <a:pPr marL="0" indent="0">
              <a:buNone/>
            </a:pPr>
            <a:r>
              <a:rPr lang="en-US" baseline="0" dirty="0" smtClean="0">
                <a:solidFill>
                  <a:schemeClr val="accent1"/>
                </a:solidFill>
              </a:rPr>
              <a:t>Note: Results discussed below are fictitious and do not represent actual university data.</a:t>
            </a:r>
          </a:p>
          <a:p>
            <a:pPr marL="0" indent="0">
              <a:buNone/>
            </a:pPr>
            <a:endParaRPr lang="en-US" baseline="0" dirty="0" smtClean="0"/>
          </a:p>
          <a:p>
            <a:pPr marL="228600" indent="-228600">
              <a:buAutoNum type="arabicParenR"/>
            </a:pPr>
            <a:r>
              <a:rPr lang="en-US" baseline="0" dirty="0" smtClean="0"/>
              <a:t>Allow Committee for Student Success to identify a</a:t>
            </a:r>
            <a:r>
              <a:rPr lang="en-US" dirty="0" smtClean="0"/>
              <a:t>reas of concern for</a:t>
            </a:r>
            <a:r>
              <a:rPr lang="en-US" baseline="0" dirty="0" smtClean="0"/>
              <a:t> each new cohort: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For example, a trends analysis may show the factor mean scores for social integration had been decreasing across the years.  This finding would results in a conversation about what current students’ needs are in terms of making connections and be involving in college.</a:t>
            </a:r>
            <a:r>
              <a:rPr lang="en-US" dirty="0" smtClean="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Factor scores</a:t>
            </a:r>
            <a:r>
              <a:rPr lang="en-US" baseline="0" dirty="0" smtClean="0"/>
              <a:t> related to self assessment of academic skills (Communication Skills, Analytical Skills, and Basic and Advanced Academic Behaviors) can be triangulated with other academic profile information that had been collected for the cohort (SAT/ACT scores, high school GPA) etc.  This triangulation provided information about the academic preparation of the cohort that could be used to identify the most needed student services.</a:t>
            </a:r>
          </a:p>
        </p:txBody>
      </p:sp>
      <p:sp>
        <p:nvSpPr>
          <p:cNvPr id="4" name="Slide Number Placeholder 3"/>
          <p:cNvSpPr>
            <a:spLocks noGrp="1"/>
          </p:cNvSpPr>
          <p:nvPr>
            <p:ph type="sldNum" sz="quarter" idx="10"/>
          </p:nvPr>
        </p:nvSpPr>
        <p:spPr/>
        <p:txBody>
          <a:bodyPr/>
          <a:lstStyle/>
          <a:p>
            <a:fld id="{BF058DDF-783A-4F96-99E7-9FCCB6DDE763}" type="slidenum">
              <a:rPr lang="en-US" smtClean="0"/>
              <a:t>6</a:t>
            </a:fld>
            <a:endParaRPr lang="en-US"/>
          </a:p>
        </p:txBody>
      </p:sp>
    </p:spTree>
    <p:extLst>
      <p:ext uri="{BB962C8B-B14F-4D97-AF65-F5344CB8AC3E}">
        <p14:creationId xmlns:p14="http://schemas.microsoft.com/office/powerpoint/2010/main" val="2867691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New </a:t>
            </a:r>
            <a:r>
              <a:rPr lang="en-US" baseline="0" dirty="0" smtClean="0"/>
              <a:t>Uses </a:t>
            </a:r>
            <a:r>
              <a:rPr lang="en-US" baseline="0" dirty="0" smtClean="0"/>
              <a:t>for </a:t>
            </a:r>
            <a:r>
              <a:rPr lang="en-US" baseline="0" dirty="0" err="1" smtClean="0"/>
              <a:t>Mapworks</a:t>
            </a:r>
            <a:r>
              <a:rPr lang="en-US" baseline="0" dirty="0" smtClean="0"/>
              <a:t> </a:t>
            </a:r>
            <a:r>
              <a:rPr lang="en-US" baseline="0" dirty="0" smtClean="0"/>
              <a:t>Risk Factors Data (continued)</a:t>
            </a:r>
          </a:p>
          <a:p>
            <a:pPr marL="0" indent="0">
              <a:buNone/>
            </a:pPr>
            <a:endParaRPr lang="en-US" baseline="0" dirty="0" smtClean="0"/>
          </a:p>
          <a:p>
            <a:pPr marL="0" indent="0">
              <a:buNone/>
            </a:pPr>
            <a:r>
              <a:rPr lang="en-US" baseline="0" dirty="0" smtClean="0">
                <a:solidFill>
                  <a:schemeClr val="accent1"/>
                </a:solidFill>
              </a:rPr>
              <a:t>Note: Results discussed below are fictitious and do not represent actual university data.</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2) Fall-to-fall retention </a:t>
            </a:r>
            <a:r>
              <a:rPr lang="en-US" baseline="0" dirty="0" smtClean="0"/>
              <a:t>predictors:</a:t>
            </a: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Created a logistic regression model with fall-to-fall retention as the dependent variable (returners and non returners).  The independent variables included the </a:t>
            </a:r>
            <a:r>
              <a:rPr lang="en-US" baseline="0" dirty="0" err="1" smtClean="0"/>
              <a:t>Mapworks</a:t>
            </a:r>
            <a:r>
              <a:rPr lang="en-US" baseline="0" dirty="0" smtClean="0"/>
              <a:t> risk factor scores and some demographic variables.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This analysis might result in non-surprising findings such as: </a:t>
            </a:r>
            <a:r>
              <a:rPr lang="en-US" baseline="0" dirty="0" smtClean="0"/>
              <a:t>students with higher scores on the basic academic and </a:t>
            </a:r>
            <a:r>
              <a:rPr lang="en-US" baseline="0" dirty="0" smtClean="0"/>
              <a:t>social </a:t>
            </a:r>
            <a:r>
              <a:rPr lang="en-US" baseline="0" dirty="0" smtClean="0"/>
              <a:t>integration factors </a:t>
            </a:r>
            <a:r>
              <a:rPr lang="en-US" baseline="0" dirty="0" smtClean="0"/>
              <a:t>are </a:t>
            </a:r>
            <a:r>
              <a:rPr lang="en-US" baseline="0" dirty="0" smtClean="0"/>
              <a:t>more likely to </a:t>
            </a:r>
            <a:r>
              <a:rPr lang="en-US" baseline="0" dirty="0" smtClean="0"/>
              <a:t>return in the following fall.</a:t>
            </a: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Or it might result in a surprising </a:t>
            </a:r>
            <a:r>
              <a:rPr lang="en-US" baseline="0" dirty="0" smtClean="0"/>
              <a:t>result: </a:t>
            </a:r>
            <a:r>
              <a:rPr lang="en-US" baseline="0" dirty="0" smtClean="0"/>
              <a:t>Non-returners </a:t>
            </a:r>
            <a:r>
              <a:rPr lang="en-US" baseline="0" dirty="0" smtClean="0"/>
              <a:t>rated their communications skills higher than returners. </a:t>
            </a:r>
            <a:r>
              <a:rPr lang="en-US" sz="1200" kern="1200" dirty="0" smtClean="0">
                <a:solidFill>
                  <a:schemeClr val="tx1"/>
                </a:solidFill>
                <a:effectLst/>
                <a:latin typeface="+mn-lt"/>
                <a:ea typeface="+mn-ea"/>
                <a:cs typeface="+mn-cs"/>
              </a:rPr>
              <a:t>A possible explanation for this relationship may be students overestimated their writing and reading skills and their confidence in succeeding at college was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challenged when their self-assessment of communication skills did not match the skill level required to perform well at the college level.</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p:txBody>
      </p:sp>
      <p:sp>
        <p:nvSpPr>
          <p:cNvPr id="4" name="Slide Number Placeholder 3"/>
          <p:cNvSpPr>
            <a:spLocks noGrp="1"/>
          </p:cNvSpPr>
          <p:nvPr>
            <p:ph type="sldNum" sz="quarter" idx="10"/>
          </p:nvPr>
        </p:nvSpPr>
        <p:spPr/>
        <p:txBody>
          <a:bodyPr/>
          <a:lstStyle/>
          <a:p>
            <a:fld id="{BF058DDF-783A-4F96-99E7-9FCCB6DDE763}" type="slidenum">
              <a:rPr lang="en-US" smtClean="0"/>
              <a:t>7</a:t>
            </a:fld>
            <a:endParaRPr lang="en-US"/>
          </a:p>
        </p:txBody>
      </p:sp>
    </p:spTree>
    <p:extLst>
      <p:ext uri="{BB962C8B-B14F-4D97-AF65-F5344CB8AC3E}">
        <p14:creationId xmlns:p14="http://schemas.microsoft.com/office/powerpoint/2010/main" val="3867797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use this strategy it is important to look beyond just </a:t>
            </a:r>
            <a:r>
              <a:rPr lang="en-US" baseline="0" dirty="0" smtClean="0"/>
              <a:t>reporting survey results as a whole </a:t>
            </a:r>
            <a:r>
              <a:rPr lang="en-US" baseline="0" dirty="0" smtClean="0"/>
              <a:t>and instead identify </a:t>
            </a:r>
            <a:r>
              <a:rPr lang="en-US" baseline="0" dirty="0" smtClean="0"/>
              <a:t>individual items or groups of items that can be used in </a:t>
            </a:r>
            <a:r>
              <a:rPr lang="en-US" baseline="0" dirty="0" smtClean="0"/>
              <a:t>ongoing outcomes </a:t>
            </a:r>
            <a:r>
              <a:rPr lang="en-US" baseline="0" dirty="0" smtClean="0"/>
              <a:t>assessment efforts across campus. </a:t>
            </a:r>
          </a:p>
        </p:txBody>
      </p:sp>
      <p:sp>
        <p:nvSpPr>
          <p:cNvPr id="4" name="Slide Number Placeholder 3"/>
          <p:cNvSpPr>
            <a:spLocks noGrp="1"/>
          </p:cNvSpPr>
          <p:nvPr>
            <p:ph type="sldNum" sz="quarter" idx="10"/>
          </p:nvPr>
        </p:nvSpPr>
        <p:spPr/>
        <p:txBody>
          <a:bodyPr/>
          <a:lstStyle/>
          <a:p>
            <a:fld id="{BF058DDF-783A-4F96-99E7-9FCCB6DDE763}" type="slidenum">
              <a:rPr lang="en-US" smtClean="0"/>
              <a:t>8</a:t>
            </a:fld>
            <a:endParaRPr lang="en-US"/>
          </a:p>
        </p:txBody>
      </p:sp>
    </p:spTree>
    <p:extLst>
      <p:ext uri="{BB962C8B-B14F-4D97-AF65-F5344CB8AC3E}">
        <p14:creationId xmlns:p14="http://schemas.microsoft.com/office/powerpoint/2010/main" val="3096728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Examples: Inform efforts with unusual data sources: </a:t>
            </a:r>
          </a:p>
          <a:p>
            <a:endParaRPr lang="en-US" baseline="0" dirty="0" smtClean="0"/>
          </a:p>
          <a:p>
            <a:pPr marL="228600" indent="-228600">
              <a:buFont typeface="+mj-lt"/>
              <a:buAutoNum type="arabicParenR"/>
            </a:pPr>
            <a:r>
              <a:rPr lang="en-US" baseline="0" dirty="0" smtClean="0"/>
              <a:t>Avoid conducting an additional survey: </a:t>
            </a:r>
          </a:p>
          <a:p>
            <a:pPr marL="0" indent="0">
              <a:buFont typeface="+mj-lt"/>
              <a:buNone/>
            </a:pPr>
            <a:r>
              <a:rPr lang="en-US" baseline="0" dirty="0" smtClean="0"/>
              <a:t>      Many areas around campus were interested in how much students worked per week.  </a:t>
            </a:r>
            <a:r>
              <a:rPr lang="en-US" baseline="0" dirty="0" smtClean="0"/>
              <a:t>For example: Academic </a:t>
            </a:r>
            <a:r>
              <a:rPr lang="en-US" baseline="0" dirty="0" smtClean="0"/>
              <a:t>areas/faculty </a:t>
            </a:r>
            <a:r>
              <a:rPr lang="en-US" baseline="0" dirty="0" smtClean="0"/>
              <a:t>might want </a:t>
            </a:r>
            <a:r>
              <a:rPr lang="en-US" baseline="0" dirty="0" smtClean="0"/>
              <a:t>this information for curricular reasons and Student Affairs </a:t>
            </a:r>
            <a:r>
              <a:rPr lang="en-US" baseline="0" dirty="0" smtClean="0"/>
              <a:t>would want </a:t>
            </a:r>
            <a:r>
              <a:rPr lang="en-US" baseline="0" dirty="0" smtClean="0"/>
              <a:t>to know so they could plan student activities.  </a:t>
            </a:r>
          </a:p>
          <a:p>
            <a:pPr marL="0" indent="0">
              <a:buFont typeface="+mj-lt"/>
              <a:buNone/>
            </a:pPr>
            <a:r>
              <a:rPr lang="en-US" baseline="0" dirty="0" smtClean="0"/>
              <a:t>Instead of conducting a new survey, this information was pulled from existing survey data including the </a:t>
            </a:r>
            <a:r>
              <a:rPr lang="en-US" baseline="0" dirty="0" err="1" smtClean="0"/>
              <a:t>Mapworks</a:t>
            </a:r>
            <a:r>
              <a:rPr lang="en-US" baseline="0" dirty="0" smtClean="0"/>
              <a:t> survey for first-year students, the Diverse Learning Environment survey for sophomores and juniors and the Graduating Senior survey for seniors.</a:t>
            </a:r>
          </a:p>
          <a:p>
            <a:pPr marL="0" indent="0">
              <a:buFont typeface="+mj-lt"/>
              <a:buNone/>
            </a:pPr>
            <a:endParaRPr lang="en-US" baseline="0" dirty="0" smtClean="0"/>
          </a:p>
          <a:p>
            <a:pPr marL="0" indent="0">
              <a:buFont typeface="+mj-lt"/>
              <a:buNone/>
            </a:pPr>
            <a:r>
              <a:rPr lang="en-US" baseline="0" dirty="0" smtClean="0"/>
              <a:t>2) Supplement anecdotal evidence with quantitative </a:t>
            </a:r>
            <a:r>
              <a:rPr lang="en-US" baseline="0" dirty="0" smtClean="0"/>
              <a:t>evidence:</a:t>
            </a:r>
            <a:endParaRPr lang="en-US" baseline="0" dirty="0" smtClean="0"/>
          </a:p>
          <a:p>
            <a:pPr marL="0" indent="0">
              <a:buFont typeface="+mj-lt"/>
              <a:buNone/>
            </a:pPr>
            <a:r>
              <a:rPr lang="en-US" baseline="0" dirty="0" smtClean="0"/>
              <a:t>    The Center for Student Success had anecdotal evidence from exit interviews that some students enroll at the institution with an intention to transfer to another school.  </a:t>
            </a:r>
            <a:r>
              <a:rPr lang="en-US" baseline="0" dirty="0" err="1" smtClean="0"/>
              <a:t>Mapworks</a:t>
            </a:r>
            <a:r>
              <a:rPr lang="en-US" baseline="0" dirty="0" smtClean="0"/>
              <a:t> has items asking whether students intended to transfer when they first arrived at </a:t>
            </a:r>
            <a:r>
              <a:rPr lang="en-US" baseline="0" dirty="0" smtClean="0"/>
              <a:t>the institution.  </a:t>
            </a:r>
            <a:r>
              <a:rPr lang="en-US" baseline="0" dirty="0" smtClean="0"/>
              <a:t>This provided quantitative evidence to go with the anecdotal </a:t>
            </a:r>
            <a:r>
              <a:rPr lang="en-US" baseline="0" dirty="0" smtClean="0"/>
              <a:t>findings.</a:t>
            </a:r>
            <a:endParaRPr lang="en-US" baseline="0" dirty="0" smtClean="0"/>
          </a:p>
        </p:txBody>
      </p:sp>
      <p:sp>
        <p:nvSpPr>
          <p:cNvPr id="4" name="Slide Number Placeholder 3"/>
          <p:cNvSpPr>
            <a:spLocks noGrp="1"/>
          </p:cNvSpPr>
          <p:nvPr>
            <p:ph type="sldNum" sz="quarter" idx="10"/>
          </p:nvPr>
        </p:nvSpPr>
        <p:spPr/>
        <p:txBody>
          <a:bodyPr/>
          <a:lstStyle/>
          <a:p>
            <a:fld id="{BF058DDF-783A-4F96-99E7-9FCCB6DDE763}" type="slidenum">
              <a:rPr lang="en-US" smtClean="0"/>
              <a:t>9</a:t>
            </a:fld>
            <a:endParaRPr lang="en-US"/>
          </a:p>
        </p:txBody>
      </p:sp>
    </p:spTree>
    <p:extLst>
      <p:ext uri="{BB962C8B-B14F-4D97-AF65-F5344CB8AC3E}">
        <p14:creationId xmlns:p14="http://schemas.microsoft.com/office/powerpoint/2010/main" val="30967286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11/13/2015</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11/13/2015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11/13/2015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11/13/2015</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11/13/2015</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11/13/2015</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11/13/2015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11/13/2015</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tmp"/><Relationship Id="rId5" Type="http://schemas.openxmlformats.org/officeDocument/2006/relationships/image" Target="../media/image9.tmp"/><Relationship Id="rId4" Type="http://schemas.openxmlformats.org/officeDocument/2006/relationships/image" Target="../media/image8.tm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6.jpg"/><Relationship Id="rId5" Type="http://schemas.openxmlformats.org/officeDocument/2006/relationships/image" Target="../media/image5.tmp"/><Relationship Id="rId4" Type="http://schemas.openxmlformats.org/officeDocument/2006/relationships/image" Target="../media/image4.tm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tmp"/><Relationship Id="rId5" Type="http://schemas.openxmlformats.org/officeDocument/2006/relationships/image" Target="../media/image9.tmp"/><Relationship Id="rId4" Type="http://schemas.openxmlformats.org/officeDocument/2006/relationships/image" Target="../media/image8.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000" dirty="0"/>
              <a:t>Don’t Reinvent the Wheel: </a:t>
            </a:r>
            <a:br>
              <a:rPr lang="en-US" sz="4000" dirty="0"/>
            </a:br>
            <a:r>
              <a:rPr lang="en-US" sz="4000" dirty="0"/>
              <a:t>Informing Outcomes Assessment with Existing Survey Data</a:t>
            </a:r>
          </a:p>
        </p:txBody>
      </p:sp>
      <p:sp>
        <p:nvSpPr>
          <p:cNvPr id="3" name="Subtitle 2"/>
          <p:cNvSpPr>
            <a:spLocks noGrp="1"/>
          </p:cNvSpPr>
          <p:nvPr>
            <p:ph type="subTitle" idx="1"/>
          </p:nvPr>
        </p:nvSpPr>
        <p:spPr>
          <a:xfrm>
            <a:off x="1719943" y="3877056"/>
            <a:ext cx="9448800" cy="1389211"/>
          </a:xfrm>
        </p:spPr>
        <p:txBody>
          <a:bodyPr>
            <a:noAutofit/>
          </a:bodyPr>
          <a:lstStyle/>
          <a:p>
            <a:r>
              <a:rPr lang="en-US" sz="2400" dirty="0" smtClean="0"/>
              <a:t>Holly </a:t>
            </a:r>
            <a:r>
              <a:rPr lang="en-US" sz="2400" dirty="0" smtClean="0"/>
              <a:t>Hoffman, Ph.D.</a:t>
            </a:r>
            <a:endParaRPr lang="en-US" sz="2400" dirty="0" smtClean="0"/>
          </a:p>
          <a:p>
            <a:r>
              <a:rPr lang="en-US" sz="2400" dirty="0" smtClean="0"/>
              <a:t>Research Analyst</a:t>
            </a:r>
          </a:p>
          <a:p>
            <a:r>
              <a:rPr lang="en-US" sz="2400" dirty="0" smtClean="0"/>
              <a:t>University of San Diego</a:t>
            </a:r>
            <a:endParaRPr lang="en-US" sz="2400" dirty="0"/>
          </a:p>
        </p:txBody>
      </p:sp>
    </p:spTree>
    <p:extLst>
      <p:ext uri="{BB962C8B-B14F-4D97-AF65-F5344CB8AC3E}">
        <p14:creationId xmlns:p14="http://schemas.microsoft.com/office/powerpoint/2010/main" val="2129974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698" y="1549967"/>
            <a:ext cx="6015322" cy="2049576"/>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4982" y="2269955"/>
            <a:ext cx="8353825" cy="1329588"/>
          </a:xfrm>
          <a:prstGeom prst="rect">
            <a:avLst/>
          </a:prstGeom>
        </p:spPr>
      </p:pic>
      <p:pic>
        <p:nvPicPr>
          <p:cNvPr id="9" name="Picture 8"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3412" y="4379039"/>
            <a:ext cx="3736019" cy="1136482"/>
          </a:xfrm>
          <a:prstGeom prst="rect">
            <a:avLst/>
          </a:prstGeom>
        </p:spPr>
      </p:pic>
      <p:pic>
        <p:nvPicPr>
          <p:cNvPr id="10" name="Picture 9"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0127" y="3915408"/>
            <a:ext cx="7648742" cy="1730649"/>
          </a:xfrm>
          <a:prstGeom prst="rect">
            <a:avLst/>
          </a:prstGeom>
        </p:spPr>
      </p:pic>
      <p:sp>
        <p:nvSpPr>
          <p:cNvPr id="8" name="TextBox 7"/>
          <p:cNvSpPr txBox="1"/>
          <p:nvPr/>
        </p:nvSpPr>
        <p:spPr>
          <a:xfrm>
            <a:off x="423215" y="407205"/>
            <a:ext cx="8258628" cy="707886"/>
          </a:xfrm>
          <a:prstGeom prst="rect">
            <a:avLst/>
          </a:prstGeom>
          <a:noFill/>
        </p:spPr>
        <p:txBody>
          <a:bodyPr wrap="square" rtlCol="0">
            <a:spAutoFit/>
          </a:bodyPr>
          <a:lstStyle/>
          <a:p>
            <a:r>
              <a:rPr lang="en-US" sz="4000" dirty="0" smtClean="0">
                <a:solidFill>
                  <a:schemeClr val="bg1"/>
                </a:solidFill>
                <a:latin typeface="Calibri" panose="020F0502020204030204" pitchFamily="34" charset="0"/>
              </a:rPr>
              <a:t>SURVEY ITEMS (cont</a:t>
            </a:r>
            <a:r>
              <a:rPr lang="en-US" sz="4000" dirty="0" smtClean="0">
                <a:solidFill>
                  <a:schemeClr val="bg1"/>
                </a:solidFill>
                <a:latin typeface="Calibri" panose="020F0502020204030204" pitchFamily="34" charset="0"/>
              </a:rPr>
              <a:t>.)</a:t>
            </a:r>
            <a:endParaRPr lang="en-US" sz="4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893093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205" y="1342624"/>
            <a:ext cx="10820046" cy="1421561"/>
          </a:xfrm>
        </p:spPr>
        <p:txBody>
          <a:bodyPr>
            <a:noAutofit/>
          </a:bodyPr>
          <a:lstStyle/>
          <a:p>
            <a:r>
              <a:rPr lang="en-US" sz="3600" dirty="0" smtClean="0"/>
              <a:t>USE old data to answer new questions</a:t>
            </a:r>
            <a:br>
              <a:rPr lang="en-US" sz="3600" dirty="0" smtClean="0"/>
            </a:br>
            <a:endParaRPr lang="en-US" sz="3600" dirty="0"/>
          </a:p>
        </p:txBody>
      </p:sp>
      <p:sp>
        <p:nvSpPr>
          <p:cNvPr id="3" name="Content Placeholder 2"/>
          <p:cNvSpPr>
            <a:spLocks noGrp="1"/>
          </p:cNvSpPr>
          <p:nvPr>
            <p:ph idx="1"/>
          </p:nvPr>
        </p:nvSpPr>
        <p:spPr>
          <a:xfrm>
            <a:off x="715780" y="3468723"/>
            <a:ext cx="10820400" cy="2842136"/>
          </a:xfrm>
        </p:spPr>
        <p:txBody>
          <a:bodyPr>
            <a:normAutofit/>
          </a:bodyPr>
          <a:lstStyle/>
          <a:p>
            <a:pPr marL="0" indent="0">
              <a:buNone/>
            </a:pPr>
            <a:r>
              <a:rPr lang="en-US" sz="3600" dirty="0" smtClean="0"/>
              <a:t>Example: Withdrawal Survey Results</a:t>
            </a:r>
          </a:p>
          <a:p>
            <a:pPr marL="0" indent="0">
              <a:buNone/>
            </a:pPr>
            <a:endParaRPr lang="en-US" sz="3600" dirty="0" smtClean="0"/>
          </a:p>
          <a:p>
            <a:pPr lvl="1"/>
            <a:r>
              <a:rPr lang="en-US" sz="3600" dirty="0" smtClean="0"/>
              <a:t>Expand on standard frequency report</a:t>
            </a:r>
          </a:p>
          <a:p>
            <a:pPr lvl="1"/>
            <a:r>
              <a:rPr lang="en-US" sz="3600" dirty="0" smtClean="0"/>
              <a:t>Identify reasons for student groups of interest</a:t>
            </a:r>
          </a:p>
        </p:txBody>
      </p:sp>
    </p:spTree>
    <p:extLst>
      <p:ext uri="{BB962C8B-B14F-4D97-AF65-F5344CB8AC3E}">
        <p14:creationId xmlns:p14="http://schemas.microsoft.com/office/powerpoint/2010/main" val="3556771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2" name="TextBox 1"/>
          <p:cNvSpPr txBox="1"/>
          <p:nvPr/>
        </p:nvSpPr>
        <p:spPr>
          <a:xfrm>
            <a:off x="2410797" y="133420"/>
            <a:ext cx="7175887" cy="461665"/>
          </a:xfrm>
          <a:prstGeom prst="rect">
            <a:avLst/>
          </a:prstGeom>
          <a:noFill/>
        </p:spPr>
        <p:txBody>
          <a:bodyPr wrap="square" rtlCol="0">
            <a:spAutoFit/>
          </a:bodyPr>
          <a:lstStyle/>
          <a:p>
            <a:pPr algn="ctr"/>
            <a:r>
              <a:rPr lang="en-US" sz="2400" dirty="0" smtClean="0">
                <a:solidFill>
                  <a:schemeClr val="bg1"/>
                </a:solidFill>
                <a:latin typeface="Calibri" panose="020F0502020204030204" pitchFamily="34" charset="0"/>
              </a:rPr>
              <a:t>Old Report Format Used to Disseminate Survey Results</a:t>
            </a:r>
            <a:endParaRPr lang="en-US" sz="2400" dirty="0">
              <a:solidFill>
                <a:schemeClr val="bg1"/>
              </a:solidFill>
              <a:latin typeface="Calibri" panose="020F0502020204030204" pitchFamily="34" charset="0"/>
            </a:endParaRP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4361" y="595085"/>
            <a:ext cx="6616571" cy="6009546"/>
          </a:xfrm>
          <a:prstGeom prst="rect">
            <a:avLst/>
          </a:prstGeom>
        </p:spPr>
      </p:pic>
    </p:spTree>
    <p:extLst>
      <p:ext uri="{BB962C8B-B14F-4D97-AF65-F5344CB8AC3E}">
        <p14:creationId xmlns:p14="http://schemas.microsoft.com/office/powerpoint/2010/main" val="6408894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5136" y="1437499"/>
            <a:ext cx="8072048" cy="530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4328" y="152400"/>
            <a:ext cx="10542472" cy="1015663"/>
          </a:xfrm>
          <a:prstGeom prst="rect">
            <a:avLst/>
          </a:prstGeom>
          <a:noFill/>
        </p:spPr>
        <p:txBody>
          <a:bodyPr wrap="square" rtlCol="0">
            <a:spAutoFit/>
          </a:bodyPr>
          <a:lstStyle/>
          <a:p>
            <a:pPr algn="ctr"/>
            <a:r>
              <a:rPr lang="en-US" sz="3600" dirty="0" smtClean="0">
                <a:solidFill>
                  <a:schemeClr val="bg1"/>
                </a:solidFill>
                <a:latin typeface="Calibri" panose="020F0502020204030204" pitchFamily="34" charset="0"/>
              </a:rPr>
              <a:t>New Report Format</a:t>
            </a:r>
            <a:endParaRPr lang="en-US" sz="3600" dirty="0">
              <a:solidFill>
                <a:schemeClr val="bg1"/>
              </a:solidFill>
              <a:latin typeface="Calibri" panose="020F0502020204030204" pitchFamily="34" charset="0"/>
            </a:endParaRPr>
          </a:p>
          <a:p>
            <a:pPr algn="ctr"/>
            <a:r>
              <a:rPr lang="en-US" sz="2400" b="1" dirty="0" smtClean="0">
                <a:solidFill>
                  <a:srgbClr val="FF0000"/>
                </a:solidFill>
                <a:latin typeface="Calibri" panose="020F0502020204030204" pitchFamily="34" charset="0"/>
              </a:rPr>
              <a:t>Results presented here are fictitious and do not represent actual university data</a:t>
            </a:r>
            <a:endParaRPr lang="en-US" sz="24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2040706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205" y="1342624"/>
            <a:ext cx="10820046" cy="1421561"/>
          </a:xfrm>
        </p:spPr>
        <p:txBody>
          <a:bodyPr>
            <a:noAutofit/>
          </a:bodyPr>
          <a:lstStyle/>
          <a:p>
            <a:r>
              <a:rPr lang="en-US" sz="3600" dirty="0" smtClean="0"/>
              <a:t>USE old data to answer new questions</a:t>
            </a:r>
            <a:br>
              <a:rPr lang="en-US" sz="3600" dirty="0" smtClean="0"/>
            </a:br>
            <a:endParaRPr lang="en-US" sz="3600" dirty="0"/>
          </a:p>
        </p:txBody>
      </p:sp>
      <p:sp>
        <p:nvSpPr>
          <p:cNvPr id="3" name="Content Placeholder 2"/>
          <p:cNvSpPr>
            <a:spLocks noGrp="1"/>
          </p:cNvSpPr>
          <p:nvPr>
            <p:ph idx="1"/>
          </p:nvPr>
        </p:nvSpPr>
        <p:spPr>
          <a:xfrm>
            <a:off x="715780" y="2461057"/>
            <a:ext cx="10820400" cy="3582173"/>
          </a:xfrm>
        </p:spPr>
        <p:txBody>
          <a:bodyPr>
            <a:normAutofit lnSpcReduction="10000"/>
          </a:bodyPr>
          <a:lstStyle/>
          <a:p>
            <a:pPr marL="0" indent="0">
              <a:buNone/>
            </a:pPr>
            <a:r>
              <a:rPr lang="en-US" sz="3600" dirty="0" smtClean="0"/>
              <a:t>New question: Why </a:t>
            </a:r>
            <a:r>
              <a:rPr lang="en-US" sz="3600" dirty="0" smtClean="0"/>
              <a:t>do transfer students </a:t>
            </a:r>
            <a:r>
              <a:rPr lang="en-US" sz="3600" dirty="0" smtClean="0"/>
              <a:t>leave the institution?</a:t>
            </a:r>
            <a:endParaRPr lang="en-US" sz="3600" dirty="0"/>
          </a:p>
          <a:p>
            <a:pPr marL="0" indent="0">
              <a:buNone/>
            </a:pPr>
            <a:endParaRPr lang="en-US" sz="3600" dirty="0" smtClean="0"/>
          </a:p>
          <a:p>
            <a:r>
              <a:rPr lang="en-US" sz="3600" dirty="0"/>
              <a:t>Transfer students report that campus life and student body reasons </a:t>
            </a:r>
            <a:r>
              <a:rPr lang="en-US" sz="3600" dirty="0" smtClean="0"/>
              <a:t>contribute to </a:t>
            </a:r>
            <a:r>
              <a:rPr lang="en-US" sz="3600" dirty="0"/>
              <a:t>their decision to withdraw less often </a:t>
            </a:r>
            <a:r>
              <a:rPr lang="en-US" sz="3600" dirty="0" smtClean="0"/>
              <a:t>than first-year </a:t>
            </a:r>
            <a:r>
              <a:rPr lang="en-US" sz="3600" dirty="0"/>
              <a:t>students.</a:t>
            </a:r>
            <a:endParaRPr lang="en-US" sz="3600" dirty="0" smtClean="0"/>
          </a:p>
        </p:txBody>
      </p:sp>
      <p:sp>
        <p:nvSpPr>
          <p:cNvPr id="4" name="TextBox 3"/>
          <p:cNvSpPr txBox="1"/>
          <p:nvPr/>
        </p:nvSpPr>
        <p:spPr>
          <a:xfrm>
            <a:off x="936702" y="6188927"/>
            <a:ext cx="9868830" cy="369332"/>
          </a:xfrm>
          <a:prstGeom prst="rect">
            <a:avLst/>
          </a:prstGeom>
          <a:noFill/>
        </p:spPr>
        <p:txBody>
          <a:bodyPr wrap="square" rtlCol="0">
            <a:spAutoFit/>
          </a:bodyPr>
          <a:lstStyle/>
          <a:p>
            <a:r>
              <a:rPr lang="en-US" dirty="0" smtClean="0">
                <a:solidFill>
                  <a:srgbClr val="FF0000"/>
                </a:solidFill>
              </a:rPr>
              <a:t>Results presented here are fictitious and do not represent actual university data</a:t>
            </a:r>
            <a:r>
              <a:rPr lang="en-US" dirty="0" smtClean="0"/>
              <a:t>.</a:t>
            </a:r>
            <a:endParaRPr lang="en-US" dirty="0"/>
          </a:p>
        </p:txBody>
      </p:sp>
    </p:spTree>
    <p:extLst>
      <p:ext uri="{BB962C8B-B14F-4D97-AF65-F5344CB8AC3E}">
        <p14:creationId xmlns:p14="http://schemas.microsoft.com/office/powerpoint/2010/main" val="39165887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Report all the information, </a:t>
            </a:r>
            <a:br>
              <a:rPr lang="en-US" sz="3600" dirty="0" smtClean="0"/>
            </a:br>
            <a:r>
              <a:rPr lang="en-US" sz="3600" dirty="0" smtClean="0"/>
              <a:t>but quickly</a:t>
            </a:r>
            <a:endParaRPr lang="en-US" sz="3600" dirty="0"/>
          </a:p>
        </p:txBody>
      </p:sp>
      <p:sp>
        <p:nvSpPr>
          <p:cNvPr id="3" name="Content Placeholder 2"/>
          <p:cNvSpPr>
            <a:spLocks noGrp="1"/>
          </p:cNvSpPr>
          <p:nvPr>
            <p:ph idx="1"/>
          </p:nvPr>
        </p:nvSpPr>
        <p:spPr/>
        <p:txBody>
          <a:bodyPr>
            <a:normAutofit/>
          </a:bodyPr>
          <a:lstStyle/>
          <a:p>
            <a:pPr marL="0" indent="0">
              <a:buNone/>
            </a:pPr>
            <a:endParaRPr lang="en-US" sz="3200" dirty="0" smtClean="0"/>
          </a:p>
          <a:p>
            <a:pPr marL="0" indent="0">
              <a:buNone/>
            </a:pPr>
            <a:endParaRPr lang="en-US" sz="3200" dirty="0"/>
          </a:p>
          <a:p>
            <a:pPr marL="0" indent="0">
              <a:buNone/>
            </a:pPr>
            <a:r>
              <a:rPr lang="en-US" sz="3600" dirty="0" smtClean="0"/>
              <a:t>Example: Graduating Senior Survey Results</a:t>
            </a:r>
          </a:p>
          <a:p>
            <a:pPr marL="0" indent="0">
              <a:buNone/>
            </a:pPr>
            <a:endParaRPr lang="en-US" sz="3600" dirty="0" smtClean="0"/>
          </a:p>
          <a:p>
            <a:pPr lvl="1"/>
            <a:r>
              <a:rPr lang="en-US" sz="3600" dirty="0" smtClean="0"/>
              <a:t>Year-to-Year Comparison</a:t>
            </a:r>
          </a:p>
          <a:p>
            <a:pPr lvl="1"/>
            <a:r>
              <a:rPr lang="en-US" sz="3600" dirty="0" smtClean="0"/>
              <a:t>Comparison by College</a:t>
            </a:r>
          </a:p>
        </p:txBody>
      </p:sp>
    </p:spTree>
    <p:extLst>
      <p:ext uri="{BB962C8B-B14F-4D97-AF65-F5344CB8AC3E}">
        <p14:creationId xmlns:p14="http://schemas.microsoft.com/office/powerpoint/2010/main" val="14873299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1002" y="0"/>
            <a:ext cx="7489995" cy="6858000"/>
          </a:xfrm>
          <a:prstGeom prst="rect">
            <a:avLst/>
          </a:prstGeom>
        </p:spPr>
      </p:pic>
      <p:sp>
        <p:nvSpPr>
          <p:cNvPr id="5" name="TextBox 4"/>
          <p:cNvSpPr txBox="1"/>
          <p:nvPr/>
        </p:nvSpPr>
        <p:spPr>
          <a:xfrm>
            <a:off x="169332" y="304800"/>
            <a:ext cx="2489201" cy="369332"/>
          </a:xfrm>
          <a:prstGeom prst="rect">
            <a:avLst/>
          </a:prstGeom>
          <a:noFill/>
        </p:spPr>
        <p:txBody>
          <a:bodyPr wrap="square" rtlCol="0">
            <a:spAutoFit/>
          </a:bodyPr>
          <a:lstStyle/>
          <a:p>
            <a:r>
              <a:rPr lang="en-US" b="1" dirty="0" smtClean="0">
                <a:solidFill>
                  <a:schemeClr val="bg2"/>
                </a:solidFill>
              </a:rPr>
              <a:t>Old Report Format</a:t>
            </a:r>
            <a:endParaRPr lang="en-US" b="1" dirty="0">
              <a:solidFill>
                <a:schemeClr val="bg2"/>
              </a:solidFill>
            </a:endParaRPr>
          </a:p>
        </p:txBody>
      </p:sp>
    </p:spTree>
    <p:extLst>
      <p:ext uri="{BB962C8B-B14F-4D97-AF65-F5344CB8AC3E}">
        <p14:creationId xmlns:p14="http://schemas.microsoft.com/office/powerpoint/2010/main" val="31616902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98799" y="406314"/>
            <a:ext cx="6248400" cy="646331"/>
          </a:xfrm>
          <a:prstGeom prst="rect">
            <a:avLst/>
          </a:prstGeom>
          <a:noFill/>
        </p:spPr>
        <p:txBody>
          <a:bodyPr wrap="square" rtlCol="0">
            <a:spAutoFit/>
          </a:bodyPr>
          <a:lstStyle/>
          <a:p>
            <a:pPr algn="ctr"/>
            <a:r>
              <a:rPr lang="en-US" sz="3600" dirty="0" smtClean="0"/>
              <a:t>New Report Format</a:t>
            </a:r>
            <a:endParaRPr lang="en-US" sz="3600"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1870" y="1052645"/>
            <a:ext cx="9182259" cy="5805355"/>
          </a:xfrm>
          <a:prstGeom prst="rect">
            <a:avLst/>
          </a:prstGeom>
        </p:spPr>
      </p:pic>
    </p:spTree>
    <p:extLst>
      <p:ext uri="{BB962C8B-B14F-4D97-AF65-F5344CB8AC3E}">
        <p14:creationId xmlns:p14="http://schemas.microsoft.com/office/powerpoint/2010/main" val="22188554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Report all the information, </a:t>
            </a:r>
            <a:br>
              <a:rPr lang="en-US" sz="3600" dirty="0" smtClean="0"/>
            </a:br>
            <a:r>
              <a:rPr lang="en-US" sz="3600" dirty="0" smtClean="0"/>
              <a:t>but quickly</a:t>
            </a:r>
            <a:endParaRPr lang="en-US" sz="3600" dirty="0"/>
          </a:p>
        </p:txBody>
      </p:sp>
      <p:sp>
        <p:nvSpPr>
          <p:cNvPr id="3" name="Content Placeholder 2"/>
          <p:cNvSpPr>
            <a:spLocks noGrp="1"/>
          </p:cNvSpPr>
          <p:nvPr>
            <p:ph idx="1"/>
          </p:nvPr>
        </p:nvSpPr>
        <p:spPr/>
        <p:txBody>
          <a:bodyPr>
            <a:normAutofit/>
          </a:bodyPr>
          <a:lstStyle/>
          <a:p>
            <a:pPr marL="0" indent="0">
              <a:buNone/>
            </a:pPr>
            <a:endParaRPr lang="en-US" sz="3200" dirty="0"/>
          </a:p>
          <a:p>
            <a:pPr marL="0" indent="0">
              <a:buNone/>
            </a:pPr>
            <a:endParaRPr lang="en-US" sz="3200" dirty="0"/>
          </a:p>
          <a:p>
            <a:pPr marL="0" indent="0">
              <a:buNone/>
            </a:pPr>
            <a:r>
              <a:rPr lang="en-US" sz="3600" dirty="0" smtClean="0"/>
              <a:t>Example: Diverse Learning Environments</a:t>
            </a:r>
          </a:p>
          <a:p>
            <a:pPr marL="0" indent="0">
              <a:buNone/>
            </a:pPr>
            <a:endParaRPr lang="en-US" sz="3600" dirty="0" smtClean="0"/>
          </a:p>
          <a:p>
            <a:pPr lvl="1"/>
            <a:r>
              <a:rPr lang="en-US" sz="3600" dirty="0" smtClean="0"/>
              <a:t>Results of a statistical analysis</a:t>
            </a:r>
          </a:p>
          <a:p>
            <a:pPr marL="457200" lvl="1" indent="0">
              <a:buNone/>
            </a:pPr>
            <a:endParaRPr lang="en-US" sz="3600" dirty="0" smtClean="0"/>
          </a:p>
        </p:txBody>
      </p:sp>
    </p:spTree>
    <p:extLst>
      <p:ext uri="{BB962C8B-B14F-4D97-AF65-F5344CB8AC3E}">
        <p14:creationId xmlns:p14="http://schemas.microsoft.com/office/powerpoint/2010/main" val="32132793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64934" y="0"/>
            <a:ext cx="6248400" cy="646331"/>
          </a:xfrm>
          <a:prstGeom prst="rect">
            <a:avLst/>
          </a:prstGeom>
          <a:noFill/>
        </p:spPr>
        <p:txBody>
          <a:bodyPr wrap="square" rtlCol="0">
            <a:spAutoFit/>
          </a:bodyPr>
          <a:lstStyle/>
          <a:p>
            <a:pPr algn="ctr"/>
            <a:r>
              <a:rPr lang="en-US" sz="3600" dirty="0" smtClean="0"/>
              <a:t>New Report Format</a:t>
            </a:r>
            <a:endParaRPr lang="en-US" sz="3600" dirty="0"/>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5745" y="646331"/>
            <a:ext cx="8250963" cy="5976006"/>
          </a:xfrm>
          <a:prstGeom prst="rect">
            <a:avLst/>
          </a:prstGeom>
        </p:spPr>
      </p:pic>
    </p:spTree>
    <p:extLst>
      <p:ext uri="{BB962C8B-B14F-4D97-AF65-F5344CB8AC3E}">
        <p14:creationId xmlns:p14="http://schemas.microsoft.com/office/powerpoint/2010/main" val="32728530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8544" y="914400"/>
            <a:ext cx="9770735" cy="1280160"/>
          </a:xfrm>
        </p:spPr>
        <p:txBody>
          <a:bodyPr>
            <a:noAutofit/>
          </a:bodyPr>
          <a:lstStyle/>
          <a:p>
            <a:r>
              <a:rPr lang="en-US" sz="3600" dirty="0" smtClean="0"/>
              <a:t>STRATEGIES TO MAXIMIZE SURVEY DATA USE</a:t>
            </a:r>
            <a:endParaRPr lang="en-US" sz="3600" dirty="0"/>
          </a:p>
        </p:txBody>
      </p:sp>
      <p:sp>
        <p:nvSpPr>
          <p:cNvPr id="3" name="Content Placeholder 2"/>
          <p:cNvSpPr>
            <a:spLocks noGrp="1"/>
          </p:cNvSpPr>
          <p:nvPr>
            <p:ph idx="1"/>
          </p:nvPr>
        </p:nvSpPr>
        <p:spPr>
          <a:xfrm>
            <a:off x="685801" y="2998032"/>
            <a:ext cx="10820400" cy="2668249"/>
          </a:xfrm>
        </p:spPr>
        <p:txBody>
          <a:bodyPr>
            <a:normAutofit/>
          </a:bodyPr>
          <a:lstStyle/>
          <a:p>
            <a:pPr marL="514350" indent="-514350">
              <a:buFont typeface="+mj-lt"/>
              <a:buAutoNum type="arabicParenR"/>
            </a:pPr>
            <a:r>
              <a:rPr lang="en-US" sz="3600" dirty="0" smtClean="0"/>
              <a:t>Look Beyond the Survey’s Original Purpose</a:t>
            </a:r>
          </a:p>
          <a:p>
            <a:pPr marL="514350" indent="-514350">
              <a:buFont typeface="+mj-lt"/>
              <a:buAutoNum type="arabicParenR"/>
            </a:pPr>
            <a:r>
              <a:rPr lang="en-US" sz="3600" dirty="0" smtClean="0"/>
              <a:t>Inform Efforts with Unusual Data Sources</a:t>
            </a:r>
          </a:p>
          <a:p>
            <a:pPr marL="514350" indent="-514350">
              <a:buFont typeface="+mj-lt"/>
              <a:buAutoNum type="arabicParenR"/>
            </a:pPr>
            <a:r>
              <a:rPr lang="en-US" sz="3600" dirty="0"/>
              <a:t>Use Old Data to Answer New </a:t>
            </a:r>
            <a:r>
              <a:rPr lang="en-US" sz="3600" dirty="0" smtClean="0"/>
              <a:t>Questions</a:t>
            </a:r>
          </a:p>
          <a:p>
            <a:pPr marL="514350" indent="-514350">
              <a:buFont typeface="+mj-lt"/>
              <a:buAutoNum type="arabicParenR"/>
            </a:pPr>
            <a:r>
              <a:rPr lang="en-US" sz="3600" dirty="0" smtClean="0"/>
              <a:t>Report All the Information, but Quickly</a:t>
            </a:r>
          </a:p>
          <a:p>
            <a:pPr marL="514350" indent="-514350">
              <a:buFont typeface="+mj-lt"/>
              <a:buAutoNum type="arabicParenR"/>
            </a:pPr>
            <a:endParaRPr lang="en-US" sz="3200" dirty="0" smtClean="0"/>
          </a:p>
        </p:txBody>
      </p:sp>
    </p:spTree>
    <p:extLst>
      <p:ext uri="{BB962C8B-B14F-4D97-AF65-F5344CB8AC3E}">
        <p14:creationId xmlns:p14="http://schemas.microsoft.com/office/powerpoint/2010/main" val="99245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8466" y="764373"/>
            <a:ext cx="9167734" cy="1293028"/>
          </a:xfrm>
        </p:spPr>
        <p:txBody>
          <a:bodyPr>
            <a:normAutofit/>
          </a:bodyPr>
          <a:lstStyle/>
          <a:p>
            <a:r>
              <a:rPr lang="en-US" sz="3600" dirty="0" smtClean="0"/>
              <a:t>Look Beyond The original purpose</a:t>
            </a:r>
            <a:endParaRPr lang="en-US" sz="3600" dirty="0"/>
          </a:p>
        </p:txBody>
      </p:sp>
      <p:sp>
        <p:nvSpPr>
          <p:cNvPr id="3" name="Content Placeholder 2"/>
          <p:cNvSpPr>
            <a:spLocks noGrp="1"/>
          </p:cNvSpPr>
          <p:nvPr>
            <p:ph idx="1"/>
          </p:nvPr>
        </p:nvSpPr>
        <p:spPr>
          <a:xfrm>
            <a:off x="685800" y="2824147"/>
            <a:ext cx="10820400" cy="2407420"/>
          </a:xfrm>
        </p:spPr>
        <p:txBody>
          <a:bodyPr>
            <a:normAutofit/>
          </a:bodyPr>
          <a:lstStyle/>
          <a:p>
            <a:pPr marL="0" indent="0">
              <a:buNone/>
            </a:pPr>
            <a:r>
              <a:rPr lang="en-US" sz="3600" dirty="0" smtClean="0"/>
              <a:t>Example: </a:t>
            </a:r>
            <a:r>
              <a:rPr lang="en-US" sz="3600" dirty="0" smtClean="0"/>
              <a:t>First</a:t>
            </a:r>
            <a:r>
              <a:rPr lang="en-US" sz="3600" dirty="0" smtClean="0"/>
              <a:t> Destinations Survey </a:t>
            </a:r>
            <a:r>
              <a:rPr lang="en-US" sz="3600" dirty="0" smtClean="0"/>
              <a:t>Data</a:t>
            </a:r>
          </a:p>
          <a:p>
            <a:pPr marL="0" indent="0">
              <a:buNone/>
            </a:pPr>
            <a:endParaRPr lang="en-US" sz="3600" dirty="0" smtClean="0"/>
          </a:p>
          <a:p>
            <a:pPr lvl="1"/>
            <a:r>
              <a:rPr lang="en-US" sz="3600" dirty="0" smtClean="0"/>
              <a:t>Correlate Career Center programming with </a:t>
            </a:r>
          </a:p>
          <a:p>
            <a:pPr marL="457200" lvl="1" indent="0">
              <a:buNone/>
            </a:pPr>
            <a:r>
              <a:rPr lang="en-US" sz="3600" dirty="0"/>
              <a:t> </a:t>
            </a:r>
            <a:r>
              <a:rPr lang="en-US" sz="3600" dirty="0" smtClean="0"/>
              <a:t> post-graduate outcomes</a:t>
            </a:r>
          </a:p>
        </p:txBody>
      </p:sp>
    </p:spTree>
    <p:extLst>
      <p:ext uri="{BB962C8B-B14F-4D97-AF65-F5344CB8AC3E}">
        <p14:creationId xmlns:p14="http://schemas.microsoft.com/office/powerpoint/2010/main" val="23156590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3322" y="1454871"/>
            <a:ext cx="4446807" cy="1948602"/>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6684" y="3824651"/>
            <a:ext cx="5460084" cy="2616964"/>
          </a:xfrm>
          <a:prstGeom prst="rect">
            <a:avLst/>
          </a:prstGeom>
        </p:spPr>
      </p:pic>
      <p:pic>
        <p:nvPicPr>
          <p:cNvPr id="7" name="Picture 6"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791" y="1294950"/>
            <a:ext cx="6640531" cy="2826719"/>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132" y="4121669"/>
            <a:ext cx="6048375" cy="1790700"/>
          </a:xfrm>
          <a:prstGeom prst="rect">
            <a:avLst/>
          </a:prstGeom>
        </p:spPr>
      </p:pic>
      <p:sp>
        <p:nvSpPr>
          <p:cNvPr id="6" name="TextBox 5"/>
          <p:cNvSpPr txBox="1"/>
          <p:nvPr/>
        </p:nvSpPr>
        <p:spPr>
          <a:xfrm>
            <a:off x="696686" y="348343"/>
            <a:ext cx="8316685" cy="707886"/>
          </a:xfrm>
          <a:prstGeom prst="rect">
            <a:avLst/>
          </a:prstGeom>
          <a:noFill/>
        </p:spPr>
        <p:txBody>
          <a:bodyPr wrap="square" rtlCol="0">
            <a:spAutoFit/>
          </a:bodyPr>
          <a:lstStyle/>
          <a:p>
            <a:r>
              <a:rPr lang="en-US" sz="4000" dirty="0" smtClean="0">
                <a:solidFill>
                  <a:schemeClr val="bg1"/>
                </a:solidFill>
                <a:latin typeface="Calibri" panose="020F0502020204030204" pitchFamily="34" charset="0"/>
              </a:rPr>
              <a:t>Career Destinations Survey Items</a:t>
            </a:r>
            <a:endParaRPr lang="en-US" sz="4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41261631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3534" y="749383"/>
            <a:ext cx="9167735" cy="1293028"/>
          </a:xfrm>
        </p:spPr>
        <p:txBody>
          <a:bodyPr>
            <a:normAutofit/>
          </a:bodyPr>
          <a:lstStyle/>
          <a:p>
            <a:r>
              <a:rPr lang="en-US" sz="3600" dirty="0" smtClean="0"/>
              <a:t>Look beyond The original purpose</a:t>
            </a:r>
            <a:endParaRPr lang="en-US" sz="3600" dirty="0"/>
          </a:p>
        </p:txBody>
      </p:sp>
      <p:sp>
        <p:nvSpPr>
          <p:cNvPr id="3" name="Content Placeholder 2"/>
          <p:cNvSpPr>
            <a:spLocks noGrp="1"/>
          </p:cNvSpPr>
          <p:nvPr>
            <p:ph idx="1"/>
          </p:nvPr>
        </p:nvSpPr>
        <p:spPr>
          <a:xfrm>
            <a:off x="524656" y="2959059"/>
            <a:ext cx="11152682" cy="3022017"/>
          </a:xfrm>
        </p:spPr>
        <p:txBody>
          <a:bodyPr>
            <a:normAutofit/>
          </a:bodyPr>
          <a:lstStyle/>
          <a:p>
            <a:pPr marL="0" indent="0">
              <a:buNone/>
            </a:pPr>
            <a:r>
              <a:rPr lang="en-US" sz="3600" dirty="0" smtClean="0"/>
              <a:t>Example: </a:t>
            </a:r>
            <a:r>
              <a:rPr lang="en-US" sz="3600" dirty="0" err="1" smtClean="0"/>
              <a:t>Mapworks</a:t>
            </a:r>
            <a:r>
              <a:rPr lang="en-US" sz="3600" dirty="0" smtClean="0"/>
              <a:t> Factor Score Means</a:t>
            </a:r>
          </a:p>
          <a:p>
            <a:pPr marL="0" indent="0">
              <a:buNone/>
            </a:pPr>
            <a:endParaRPr lang="en-US" sz="3600" dirty="0" smtClean="0"/>
          </a:p>
          <a:p>
            <a:pPr lvl="1"/>
            <a:r>
              <a:rPr lang="en-US" sz="3600" dirty="0" smtClean="0"/>
              <a:t>Identify areas of concern for first-year cohorts</a:t>
            </a:r>
          </a:p>
          <a:p>
            <a:pPr lvl="1"/>
            <a:r>
              <a:rPr lang="en-US" sz="3600" dirty="0"/>
              <a:t>F</a:t>
            </a:r>
            <a:r>
              <a:rPr lang="en-US" sz="3600" dirty="0" smtClean="0"/>
              <a:t>all-to-fall retention predictors</a:t>
            </a:r>
          </a:p>
        </p:txBody>
      </p:sp>
    </p:spTree>
    <p:extLst>
      <p:ext uri="{BB962C8B-B14F-4D97-AF65-F5344CB8AC3E}">
        <p14:creationId xmlns:p14="http://schemas.microsoft.com/office/powerpoint/2010/main" val="129165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2" name="TextBox 1"/>
          <p:cNvSpPr txBox="1"/>
          <p:nvPr/>
        </p:nvSpPr>
        <p:spPr>
          <a:xfrm>
            <a:off x="188686" y="1491133"/>
            <a:ext cx="6313714" cy="3908762"/>
          </a:xfrm>
          <a:prstGeom prst="rect">
            <a:avLst/>
          </a:prstGeom>
          <a:noFill/>
        </p:spPr>
        <p:txBody>
          <a:bodyPr wrap="square" rtlCol="0">
            <a:spAutoFit/>
          </a:bodyPr>
          <a:lstStyle/>
          <a:p>
            <a:pPr lvl="0"/>
            <a:endParaRPr lang="en-US" sz="2400" dirty="0" smtClean="0"/>
          </a:p>
          <a:p>
            <a:pPr marL="342900" lvl="0" indent="-342900">
              <a:buFont typeface="Arial" panose="020B0604020202020204" pitchFamily="34" charset="0"/>
              <a:buChar char="•"/>
            </a:pPr>
            <a:r>
              <a:rPr lang="en-US" sz="2800" dirty="0" smtClean="0">
                <a:solidFill>
                  <a:schemeClr val="bg1"/>
                </a:solidFill>
                <a:latin typeface="Calibri" panose="020F0502020204030204" pitchFamily="34" charset="0"/>
              </a:rPr>
              <a:t>Commitment </a:t>
            </a:r>
            <a:r>
              <a:rPr lang="en-US" sz="2800" dirty="0">
                <a:solidFill>
                  <a:schemeClr val="bg1"/>
                </a:solidFill>
                <a:latin typeface="Calibri" panose="020F0502020204030204" pitchFamily="34" charset="0"/>
              </a:rPr>
              <a:t>to the </a:t>
            </a:r>
            <a:r>
              <a:rPr lang="en-US" sz="2800" dirty="0" smtClean="0">
                <a:solidFill>
                  <a:schemeClr val="bg1"/>
                </a:solidFill>
                <a:latin typeface="Calibri" panose="020F0502020204030204" pitchFamily="34" charset="0"/>
              </a:rPr>
              <a:t>Institution</a:t>
            </a:r>
          </a:p>
          <a:p>
            <a:pPr marL="342900" lvl="0" indent="-342900">
              <a:buFont typeface="Arial" panose="020B0604020202020204" pitchFamily="34" charset="0"/>
              <a:buChar char="•"/>
            </a:pPr>
            <a:r>
              <a:rPr lang="en-US" sz="2800" dirty="0" smtClean="0">
                <a:solidFill>
                  <a:schemeClr val="bg1"/>
                </a:solidFill>
                <a:latin typeface="Calibri" panose="020F0502020204030204" pitchFamily="34" charset="0"/>
              </a:rPr>
              <a:t>Self‐Assessment: Communication Skills</a:t>
            </a:r>
            <a:endParaRPr lang="en-US" sz="2800" dirty="0">
              <a:solidFill>
                <a:schemeClr val="bg1"/>
              </a:solidFill>
              <a:latin typeface="Calibri" panose="020F0502020204030204" pitchFamily="34" charset="0"/>
            </a:endParaRPr>
          </a:p>
          <a:p>
            <a:pPr marL="342900" lvl="0" indent="-342900">
              <a:buFont typeface="Arial" panose="020B0604020202020204" pitchFamily="34" charset="0"/>
              <a:buChar char="•"/>
            </a:pPr>
            <a:r>
              <a:rPr lang="en-US" sz="2800" dirty="0" smtClean="0">
                <a:solidFill>
                  <a:schemeClr val="bg1"/>
                </a:solidFill>
                <a:latin typeface="Calibri" panose="020F0502020204030204" pitchFamily="34" charset="0"/>
              </a:rPr>
              <a:t>Self‐Assessment</a:t>
            </a:r>
            <a:r>
              <a:rPr lang="en-US" sz="2800" dirty="0">
                <a:solidFill>
                  <a:schemeClr val="bg1"/>
                </a:solidFill>
                <a:latin typeface="Calibri" panose="020F0502020204030204" pitchFamily="34" charset="0"/>
              </a:rPr>
              <a:t>: Analytical Skills</a:t>
            </a:r>
          </a:p>
          <a:p>
            <a:pPr marL="342900" lvl="0" indent="-342900">
              <a:buFont typeface="Arial" panose="020B0604020202020204" pitchFamily="34" charset="0"/>
              <a:buChar char="•"/>
            </a:pPr>
            <a:r>
              <a:rPr lang="en-US" sz="2800" dirty="0" smtClean="0">
                <a:solidFill>
                  <a:schemeClr val="bg1"/>
                </a:solidFill>
                <a:latin typeface="Calibri" panose="020F0502020204030204" pitchFamily="34" charset="0"/>
              </a:rPr>
              <a:t>Self‐Assessment</a:t>
            </a:r>
            <a:r>
              <a:rPr lang="en-US" sz="2800" dirty="0">
                <a:solidFill>
                  <a:schemeClr val="bg1"/>
                </a:solidFill>
                <a:latin typeface="Calibri" panose="020F0502020204030204" pitchFamily="34" charset="0"/>
              </a:rPr>
              <a:t>: Self‐Discipline</a:t>
            </a:r>
          </a:p>
          <a:p>
            <a:pPr marL="342900" lvl="0" indent="-342900">
              <a:buFont typeface="Arial" panose="020B0604020202020204" pitchFamily="34" charset="0"/>
              <a:buChar char="•"/>
            </a:pPr>
            <a:r>
              <a:rPr lang="en-US" sz="2800" dirty="0" smtClean="0">
                <a:solidFill>
                  <a:schemeClr val="bg1"/>
                </a:solidFill>
                <a:latin typeface="Calibri" panose="020F0502020204030204" pitchFamily="34" charset="0"/>
              </a:rPr>
              <a:t>Self‐Assessment</a:t>
            </a:r>
            <a:r>
              <a:rPr lang="en-US" sz="2800" dirty="0">
                <a:solidFill>
                  <a:schemeClr val="bg1"/>
                </a:solidFill>
                <a:latin typeface="Calibri" panose="020F0502020204030204" pitchFamily="34" charset="0"/>
              </a:rPr>
              <a:t>: Time Management</a:t>
            </a:r>
          </a:p>
          <a:p>
            <a:pPr marL="342900" lvl="0" indent="-342900">
              <a:buFont typeface="Arial" panose="020B0604020202020204" pitchFamily="34" charset="0"/>
              <a:buChar char="•"/>
            </a:pPr>
            <a:r>
              <a:rPr lang="en-US" sz="2800" dirty="0" smtClean="0">
                <a:solidFill>
                  <a:schemeClr val="bg1"/>
                </a:solidFill>
                <a:latin typeface="Calibri" panose="020F0502020204030204" pitchFamily="34" charset="0"/>
              </a:rPr>
              <a:t>Financial </a:t>
            </a:r>
            <a:r>
              <a:rPr lang="en-US" sz="2800" dirty="0">
                <a:solidFill>
                  <a:schemeClr val="bg1"/>
                </a:solidFill>
                <a:latin typeface="Calibri" panose="020F0502020204030204" pitchFamily="34" charset="0"/>
              </a:rPr>
              <a:t>Means</a:t>
            </a:r>
          </a:p>
          <a:p>
            <a:pPr marL="342900" lvl="0" indent="-342900">
              <a:buFont typeface="Arial" panose="020B0604020202020204" pitchFamily="34" charset="0"/>
              <a:buChar char="•"/>
            </a:pPr>
            <a:r>
              <a:rPr lang="en-US" sz="2800" dirty="0" smtClean="0">
                <a:solidFill>
                  <a:schemeClr val="bg1"/>
                </a:solidFill>
                <a:latin typeface="Calibri" panose="020F0502020204030204" pitchFamily="34" charset="0"/>
              </a:rPr>
              <a:t>Basic </a:t>
            </a:r>
            <a:r>
              <a:rPr lang="en-US" sz="2800" dirty="0">
                <a:solidFill>
                  <a:schemeClr val="bg1"/>
                </a:solidFill>
                <a:latin typeface="Calibri" panose="020F0502020204030204" pitchFamily="34" charset="0"/>
              </a:rPr>
              <a:t>Academic Behaviors</a:t>
            </a:r>
          </a:p>
          <a:p>
            <a:endParaRPr lang="en-US" sz="2800" dirty="0"/>
          </a:p>
        </p:txBody>
      </p:sp>
      <p:sp>
        <p:nvSpPr>
          <p:cNvPr id="3" name="TextBox 2"/>
          <p:cNvSpPr txBox="1"/>
          <p:nvPr/>
        </p:nvSpPr>
        <p:spPr>
          <a:xfrm>
            <a:off x="6662057" y="1663204"/>
            <a:ext cx="6313714" cy="3539430"/>
          </a:xfrm>
          <a:prstGeom prst="rect">
            <a:avLst/>
          </a:prstGeom>
          <a:noFill/>
        </p:spPr>
        <p:txBody>
          <a:bodyPr wrap="square" rtlCol="0">
            <a:spAutoFit/>
          </a:bodyPr>
          <a:lstStyle/>
          <a:p>
            <a:pPr marL="342900" lvl="0" indent="-342900">
              <a:buFont typeface="Arial" panose="020B0604020202020204" pitchFamily="34" charset="0"/>
              <a:buChar char="•"/>
            </a:pPr>
            <a:r>
              <a:rPr lang="en-US" sz="2800" dirty="0" smtClean="0">
                <a:solidFill>
                  <a:schemeClr val="bg1"/>
                </a:solidFill>
                <a:latin typeface="Calibri" panose="020F0502020204030204" pitchFamily="34" charset="0"/>
              </a:rPr>
              <a:t>Advanced </a:t>
            </a:r>
            <a:r>
              <a:rPr lang="en-US" sz="2800" dirty="0">
                <a:solidFill>
                  <a:schemeClr val="bg1"/>
                </a:solidFill>
                <a:latin typeface="Calibri" panose="020F0502020204030204" pitchFamily="34" charset="0"/>
              </a:rPr>
              <a:t>Academic Behaviors</a:t>
            </a:r>
          </a:p>
          <a:p>
            <a:pPr marL="342900" lvl="0" indent="-342900">
              <a:buFont typeface="Arial" panose="020B0604020202020204" pitchFamily="34" charset="0"/>
              <a:buChar char="•"/>
            </a:pPr>
            <a:r>
              <a:rPr lang="en-US" sz="2800" dirty="0" smtClean="0">
                <a:solidFill>
                  <a:schemeClr val="bg1"/>
                </a:solidFill>
                <a:latin typeface="Calibri" panose="020F0502020204030204" pitchFamily="34" charset="0"/>
              </a:rPr>
              <a:t>Academic </a:t>
            </a:r>
            <a:r>
              <a:rPr lang="en-US" sz="2800" dirty="0">
                <a:solidFill>
                  <a:schemeClr val="bg1"/>
                </a:solidFill>
                <a:latin typeface="Calibri" panose="020F0502020204030204" pitchFamily="34" charset="0"/>
              </a:rPr>
              <a:t>Self‐Efficacy</a:t>
            </a:r>
          </a:p>
          <a:p>
            <a:pPr marL="342900" lvl="0" indent="-342900">
              <a:buFont typeface="Arial" panose="020B0604020202020204" pitchFamily="34" charset="0"/>
              <a:buChar char="•"/>
            </a:pPr>
            <a:r>
              <a:rPr lang="en-US" sz="2800" dirty="0" smtClean="0">
                <a:solidFill>
                  <a:schemeClr val="bg1"/>
                </a:solidFill>
                <a:latin typeface="Calibri" panose="020F0502020204030204" pitchFamily="34" charset="0"/>
              </a:rPr>
              <a:t>Peer </a:t>
            </a:r>
            <a:r>
              <a:rPr lang="en-US" sz="2800" dirty="0">
                <a:solidFill>
                  <a:schemeClr val="bg1"/>
                </a:solidFill>
                <a:latin typeface="Calibri" panose="020F0502020204030204" pitchFamily="34" charset="0"/>
              </a:rPr>
              <a:t>Connections</a:t>
            </a:r>
          </a:p>
          <a:p>
            <a:pPr marL="342900" lvl="0" indent="-342900">
              <a:buFont typeface="Arial" panose="020B0604020202020204" pitchFamily="34" charset="0"/>
              <a:buChar char="•"/>
            </a:pPr>
            <a:r>
              <a:rPr lang="en-US" sz="2800" dirty="0" smtClean="0">
                <a:solidFill>
                  <a:schemeClr val="bg1"/>
                </a:solidFill>
                <a:latin typeface="Calibri" panose="020F0502020204030204" pitchFamily="34" charset="0"/>
              </a:rPr>
              <a:t>Homesickness</a:t>
            </a:r>
            <a:r>
              <a:rPr lang="en-US" sz="2800" dirty="0">
                <a:solidFill>
                  <a:schemeClr val="bg1"/>
                </a:solidFill>
                <a:latin typeface="Calibri" panose="020F0502020204030204" pitchFamily="34" charset="0"/>
              </a:rPr>
              <a:t>: Separation</a:t>
            </a:r>
          </a:p>
          <a:p>
            <a:pPr marL="342900" lvl="0" indent="-342900">
              <a:buFont typeface="Arial" panose="020B0604020202020204" pitchFamily="34" charset="0"/>
              <a:buChar char="•"/>
            </a:pPr>
            <a:r>
              <a:rPr lang="en-US" sz="2800" dirty="0" smtClean="0">
                <a:solidFill>
                  <a:schemeClr val="bg1"/>
                </a:solidFill>
                <a:latin typeface="Calibri" panose="020F0502020204030204" pitchFamily="34" charset="0"/>
              </a:rPr>
              <a:t>Homesickness</a:t>
            </a:r>
            <a:r>
              <a:rPr lang="en-US" sz="2800" dirty="0">
                <a:solidFill>
                  <a:schemeClr val="bg1"/>
                </a:solidFill>
                <a:latin typeface="Calibri" panose="020F0502020204030204" pitchFamily="34" charset="0"/>
              </a:rPr>
              <a:t>: Distressed</a:t>
            </a:r>
          </a:p>
          <a:p>
            <a:pPr marL="342900" lvl="0" indent="-342900">
              <a:buFont typeface="Arial" panose="020B0604020202020204" pitchFamily="34" charset="0"/>
              <a:buChar char="•"/>
            </a:pPr>
            <a:r>
              <a:rPr lang="en-US" sz="2800" dirty="0" smtClean="0">
                <a:solidFill>
                  <a:schemeClr val="bg1"/>
                </a:solidFill>
                <a:latin typeface="Calibri" panose="020F0502020204030204" pitchFamily="34" charset="0"/>
              </a:rPr>
              <a:t>Academic </a:t>
            </a:r>
            <a:r>
              <a:rPr lang="en-US" sz="2800" dirty="0">
                <a:solidFill>
                  <a:schemeClr val="bg1"/>
                </a:solidFill>
                <a:latin typeface="Calibri" panose="020F0502020204030204" pitchFamily="34" charset="0"/>
              </a:rPr>
              <a:t>Integration</a:t>
            </a:r>
          </a:p>
          <a:p>
            <a:pPr marL="342900" lvl="0" indent="-342900">
              <a:buFont typeface="Arial" panose="020B0604020202020204" pitchFamily="34" charset="0"/>
              <a:buChar char="•"/>
            </a:pPr>
            <a:r>
              <a:rPr lang="en-US" sz="2800" dirty="0" smtClean="0">
                <a:solidFill>
                  <a:schemeClr val="bg1"/>
                </a:solidFill>
                <a:latin typeface="Calibri" panose="020F0502020204030204" pitchFamily="34" charset="0"/>
              </a:rPr>
              <a:t>Social </a:t>
            </a:r>
            <a:r>
              <a:rPr lang="en-US" sz="2800" dirty="0">
                <a:solidFill>
                  <a:schemeClr val="bg1"/>
                </a:solidFill>
                <a:latin typeface="Calibri" panose="020F0502020204030204" pitchFamily="34" charset="0"/>
              </a:rPr>
              <a:t>Integration</a:t>
            </a:r>
          </a:p>
          <a:p>
            <a:pPr marL="342900" lvl="0" indent="-342900">
              <a:buFont typeface="Arial" panose="020B0604020202020204" pitchFamily="34" charset="0"/>
              <a:buChar char="•"/>
            </a:pPr>
            <a:r>
              <a:rPr lang="en-US" sz="2800" dirty="0" smtClean="0">
                <a:solidFill>
                  <a:schemeClr val="bg1"/>
                </a:solidFill>
                <a:latin typeface="Calibri" panose="020F0502020204030204" pitchFamily="34" charset="0"/>
              </a:rPr>
              <a:t>Satisfaction </a:t>
            </a:r>
            <a:r>
              <a:rPr lang="en-US" sz="2800" dirty="0">
                <a:solidFill>
                  <a:schemeClr val="bg1"/>
                </a:solidFill>
                <a:latin typeface="Calibri" panose="020F0502020204030204" pitchFamily="34" charset="0"/>
              </a:rPr>
              <a:t>with </a:t>
            </a:r>
            <a:r>
              <a:rPr lang="en-US" sz="2800" dirty="0" smtClean="0">
                <a:solidFill>
                  <a:schemeClr val="bg1"/>
                </a:solidFill>
                <a:latin typeface="Calibri" panose="020F0502020204030204" pitchFamily="34" charset="0"/>
              </a:rPr>
              <a:t>Institution</a:t>
            </a:r>
            <a:endParaRPr lang="en-US" sz="2800" dirty="0">
              <a:solidFill>
                <a:schemeClr val="bg1"/>
              </a:solidFill>
              <a:latin typeface="Calibri" panose="020F0502020204030204" pitchFamily="34" charset="0"/>
            </a:endParaRPr>
          </a:p>
        </p:txBody>
      </p:sp>
      <p:sp>
        <p:nvSpPr>
          <p:cNvPr id="4" name="TextBox 3"/>
          <p:cNvSpPr txBox="1"/>
          <p:nvPr/>
        </p:nvSpPr>
        <p:spPr>
          <a:xfrm>
            <a:off x="478971" y="384903"/>
            <a:ext cx="8258628" cy="707886"/>
          </a:xfrm>
          <a:prstGeom prst="rect">
            <a:avLst/>
          </a:prstGeom>
          <a:noFill/>
        </p:spPr>
        <p:txBody>
          <a:bodyPr wrap="square" rtlCol="0">
            <a:spAutoFit/>
          </a:bodyPr>
          <a:lstStyle/>
          <a:p>
            <a:r>
              <a:rPr lang="en-US" sz="4000" dirty="0" smtClean="0">
                <a:solidFill>
                  <a:schemeClr val="bg1"/>
                </a:solidFill>
                <a:latin typeface="Calibri" panose="020F0502020204030204" pitchFamily="34" charset="0"/>
              </a:rPr>
              <a:t>MAPWORKS RISK FACTORS</a:t>
            </a:r>
            <a:endParaRPr lang="en-US" sz="4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3335233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2" name="TextBox 1"/>
          <p:cNvSpPr txBox="1"/>
          <p:nvPr/>
        </p:nvSpPr>
        <p:spPr>
          <a:xfrm>
            <a:off x="188686" y="1491133"/>
            <a:ext cx="6313714" cy="3908762"/>
          </a:xfrm>
          <a:prstGeom prst="rect">
            <a:avLst/>
          </a:prstGeom>
          <a:noFill/>
        </p:spPr>
        <p:txBody>
          <a:bodyPr wrap="square" rtlCol="0">
            <a:spAutoFit/>
          </a:bodyPr>
          <a:lstStyle/>
          <a:p>
            <a:pPr lvl="0"/>
            <a:endParaRPr lang="en-US" sz="2400" dirty="0" smtClean="0"/>
          </a:p>
          <a:p>
            <a:pPr marL="342900" lvl="0" indent="-342900">
              <a:buFont typeface="Arial" panose="020B0604020202020204" pitchFamily="34" charset="0"/>
              <a:buChar char="•"/>
            </a:pPr>
            <a:r>
              <a:rPr lang="en-US" sz="2800" dirty="0" smtClean="0">
                <a:solidFill>
                  <a:schemeClr val="bg1"/>
                </a:solidFill>
                <a:latin typeface="Calibri" panose="020F0502020204030204" pitchFamily="34" charset="0"/>
              </a:rPr>
              <a:t>Commitment </a:t>
            </a:r>
            <a:r>
              <a:rPr lang="en-US" sz="2800" dirty="0">
                <a:solidFill>
                  <a:schemeClr val="bg1"/>
                </a:solidFill>
                <a:latin typeface="Calibri" panose="020F0502020204030204" pitchFamily="34" charset="0"/>
              </a:rPr>
              <a:t>to the </a:t>
            </a:r>
            <a:r>
              <a:rPr lang="en-US" sz="2800" dirty="0" smtClean="0">
                <a:solidFill>
                  <a:schemeClr val="bg1"/>
                </a:solidFill>
                <a:latin typeface="Calibri" panose="020F0502020204030204" pitchFamily="34" charset="0"/>
              </a:rPr>
              <a:t>Institution</a:t>
            </a:r>
          </a:p>
          <a:p>
            <a:pPr marL="342900" lvl="0" indent="-342900">
              <a:buFont typeface="Arial" panose="020B0604020202020204" pitchFamily="34" charset="0"/>
              <a:buChar char="•"/>
            </a:pPr>
            <a:r>
              <a:rPr lang="en-US" sz="2800" dirty="0" smtClean="0">
                <a:solidFill>
                  <a:schemeClr val="bg1"/>
                </a:solidFill>
                <a:latin typeface="Calibri" panose="020F0502020204030204" pitchFamily="34" charset="0"/>
              </a:rPr>
              <a:t>Self‐Assessment: Communication Skills</a:t>
            </a:r>
            <a:endParaRPr lang="en-US" sz="2800" dirty="0">
              <a:solidFill>
                <a:schemeClr val="bg1"/>
              </a:solidFill>
              <a:latin typeface="Calibri" panose="020F0502020204030204" pitchFamily="34" charset="0"/>
            </a:endParaRPr>
          </a:p>
          <a:p>
            <a:pPr marL="342900" lvl="0" indent="-342900">
              <a:buFont typeface="Arial" panose="020B0604020202020204" pitchFamily="34" charset="0"/>
              <a:buChar char="•"/>
            </a:pPr>
            <a:r>
              <a:rPr lang="en-US" sz="2800" dirty="0" smtClean="0">
                <a:solidFill>
                  <a:schemeClr val="bg1"/>
                </a:solidFill>
                <a:latin typeface="Calibri" panose="020F0502020204030204" pitchFamily="34" charset="0"/>
              </a:rPr>
              <a:t>Self‐Assessment</a:t>
            </a:r>
            <a:r>
              <a:rPr lang="en-US" sz="2800" dirty="0">
                <a:solidFill>
                  <a:schemeClr val="bg1"/>
                </a:solidFill>
                <a:latin typeface="Calibri" panose="020F0502020204030204" pitchFamily="34" charset="0"/>
              </a:rPr>
              <a:t>: Analytical Skills</a:t>
            </a:r>
          </a:p>
          <a:p>
            <a:pPr marL="342900" lvl="0" indent="-342900">
              <a:buFont typeface="Arial" panose="020B0604020202020204" pitchFamily="34" charset="0"/>
              <a:buChar char="•"/>
            </a:pPr>
            <a:r>
              <a:rPr lang="en-US" sz="2800" dirty="0" smtClean="0">
                <a:solidFill>
                  <a:schemeClr val="bg1"/>
                </a:solidFill>
                <a:latin typeface="Calibri" panose="020F0502020204030204" pitchFamily="34" charset="0"/>
              </a:rPr>
              <a:t>Self‐Assessment</a:t>
            </a:r>
            <a:r>
              <a:rPr lang="en-US" sz="2800" dirty="0">
                <a:solidFill>
                  <a:schemeClr val="bg1"/>
                </a:solidFill>
                <a:latin typeface="Calibri" panose="020F0502020204030204" pitchFamily="34" charset="0"/>
              </a:rPr>
              <a:t>: Self‐Discipline</a:t>
            </a:r>
          </a:p>
          <a:p>
            <a:pPr marL="342900" lvl="0" indent="-342900">
              <a:buFont typeface="Arial" panose="020B0604020202020204" pitchFamily="34" charset="0"/>
              <a:buChar char="•"/>
            </a:pPr>
            <a:r>
              <a:rPr lang="en-US" sz="2800" dirty="0" smtClean="0">
                <a:solidFill>
                  <a:schemeClr val="bg1"/>
                </a:solidFill>
                <a:latin typeface="Calibri" panose="020F0502020204030204" pitchFamily="34" charset="0"/>
              </a:rPr>
              <a:t>Self‐Assessment</a:t>
            </a:r>
            <a:r>
              <a:rPr lang="en-US" sz="2800" dirty="0">
                <a:solidFill>
                  <a:schemeClr val="bg1"/>
                </a:solidFill>
                <a:latin typeface="Calibri" panose="020F0502020204030204" pitchFamily="34" charset="0"/>
              </a:rPr>
              <a:t>: Time Management</a:t>
            </a:r>
          </a:p>
          <a:p>
            <a:pPr marL="342900" lvl="0" indent="-342900">
              <a:buFont typeface="Arial" panose="020B0604020202020204" pitchFamily="34" charset="0"/>
              <a:buChar char="•"/>
            </a:pPr>
            <a:r>
              <a:rPr lang="en-US" sz="2800" dirty="0" smtClean="0">
                <a:solidFill>
                  <a:schemeClr val="bg1"/>
                </a:solidFill>
                <a:latin typeface="Calibri" panose="020F0502020204030204" pitchFamily="34" charset="0"/>
              </a:rPr>
              <a:t>Financial </a:t>
            </a:r>
            <a:r>
              <a:rPr lang="en-US" sz="2800" dirty="0">
                <a:solidFill>
                  <a:schemeClr val="bg1"/>
                </a:solidFill>
                <a:latin typeface="Calibri" panose="020F0502020204030204" pitchFamily="34" charset="0"/>
              </a:rPr>
              <a:t>Means</a:t>
            </a:r>
          </a:p>
          <a:p>
            <a:pPr marL="342900" lvl="0" indent="-342900">
              <a:buFont typeface="Arial" panose="020B0604020202020204" pitchFamily="34" charset="0"/>
              <a:buChar char="•"/>
            </a:pPr>
            <a:r>
              <a:rPr lang="en-US" sz="2800" dirty="0" smtClean="0">
                <a:solidFill>
                  <a:schemeClr val="bg1"/>
                </a:solidFill>
                <a:latin typeface="Calibri" panose="020F0502020204030204" pitchFamily="34" charset="0"/>
              </a:rPr>
              <a:t>Basic </a:t>
            </a:r>
            <a:r>
              <a:rPr lang="en-US" sz="2800" dirty="0">
                <a:solidFill>
                  <a:schemeClr val="bg1"/>
                </a:solidFill>
                <a:latin typeface="Calibri" panose="020F0502020204030204" pitchFamily="34" charset="0"/>
              </a:rPr>
              <a:t>Academic Behaviors</a:t>
            </a:r>
          </a:p>
          <a:p>
            <a:endParaRPr lang="en-US" sz="2800" dirty="0"/>
          </a:p>
        </p:txBody>
      </p:sp>
      <p:sp>
        <p:nvSpPr>
          <p:cNvPr id="3" name="TextBox 2"/>
          <p:cNvSpPr txBox="1"/>
          <p:nvPr/>
        </p:nvSpPr>
        <p:spPr>
          <a:xfrm>
            <a:off x="6662057" y="1663204"/>
            <a:ext cx="6313714" cy="3539430"/>
          </a:xfrm>
          <a:prstGeom prst="rect">
            <a:avLst/>
          </a:prstGeom>
          <a:noFill/>
        </p:spPr>
        <p:txBody>
          <a:bodyPr wrap="square" rtlCol="0">
            <a:spAutoFit/>
          </a:bodyPr>
          <a:lstStyle/>
          <a:p>
            <a:pPr marL="342900" lvl="0" indent="-342900">
              <a:buFont typeface="Arial" panose="020B0604020202020204" pitchFamily="34" charset="0"/>
              <a:buChar char="•"/>
            </a:pPr>
            <a:r>
              <a:rPr lang="en-US" sz="2800" dirty="0" smtClean="0">
                <a:solidFill>
                  <a:schemeClr val="bg1"/>
                </a:solidFill>
                <a:latin typeface="Calibri" panose="020F0502020204030204" pitchFamily="34" charset="0"/>
              </a:rPr>
              <a:t>Advanced </a:t>
            </a:r>
            <a:r>
              <a:rPr lang="en-US" sz="2800" dirty="0">
                <a:solidFill>
                  <a:schemeClr val="bg1"/>
                </a:solidFill>
                <a:latin typeface="Calibri" panose="020F0502020204030204" pitchFamily="34" charset="0"/>
              </a:rPr>
              <a:t>Academic Behaviors</a:t>
            </a:r>
          </a:p>
          <a:p>
            <a:pPr marL="342900" lvl="0" indent="-342900">
              <a:buFont typeface="Arial" panose="020B0604020202020204" pitchFamily="34" charset="0"/>
              <a:buChar char="•"/>
            </a:pPr>
            <a:r>
              <a:rPr lang="en-US" sz="2800" dirty="0" smtClean="0">
                <a:solidFill>
                  <a:schemeClr val="bg1"/>
                </a:solidFill>
                <a:latin typeface="Calibri" panose="020F0502020204030204" pitchFamily="34" charset="0"/>
              </a:rPr>
              <a:t>Academic </a:t>
            </a:r>
            <a:r>
              <a:rPr lang="en-US" sz="2800" dirty="0">
                <a:solidFill>
                  <a:schemeClr val="bg1"/>
                </a:solidFill>
                <a:latin typeface="Calibri" panose="020F0502020204030204" pitchFamily="34" charset="0"/>
              </a:rPr>
              <a:t>Self‐Efficacy</a:t>
            </a:r>
          </a:p>
          <a:p>
            <a:pPr marL="342900" lvl="0" indent="-342900">
              <a:buFont typeface="Arial" panose="020B0604020202020204" pitchFamily="34" charset="0"/>
              <a:buChar char="•"/>
            </a:pPr>
            <a:r>
              <a:rPr lang="en-US" sz="2800" dirty="0" smtClean="0">
                <a:solidFill>
                  <a:schemeClr val="bg1"/>
                </a:solidFill>
                <a:latin typeface="Calibri" panose="020F0502020204030204" pitchFamily="34" charset="0"/>
              </a:rPr>
              <a:t>Peer </a:t>
            </a:r>
            <a:r>
              <a:rPr lang="en-US" sz="2800" dirty="0">
                <a:solidFill>
                  <a:schemeClr val="bg1"/>
                </a:solidFill>
                <a:latin typeface="Calibri" panose="020F0502020204030204" pitchFamily="34" charset="0"/>
              </a:rPr>
              <a:t>Connections</a:t>
            </a:r>
          </a:p>
          <a:p>
            <a:pPr marL="342900" lvl="0" indent="-342900">
              <a:buFont typeface="Arial" panose="020B0604020202020204" pitchFamily="34" charset="0"/>
              <a:buChar char="•"/>
            </a:pPr>
            <a:r>
              <a:rPr lang="en-US" sz="2800" dirty="0" smtClean="0">
                <a:solidFill>
                  <a:schemeClr val="bg1"/>
                </a:solidFill>
                <a:latin typeface="Calibri" panose="020F0502020204030204" pitchFamily="34" charset="0"/>
              </a:rPr>
              <a:t>Homesickness</a:t>
            </a:r>
            <a:r>
              <a:rPr lang="en-US" sz="2800" dirty="0">
                <a:solidFill>
                  <a:schemeClr val="bg1"/>
                </a:solidFill>
                <a:latin typeface="Calibri" panose="020F0502020204030204" pitchFamily="34" charset="0"/>
              </a:rPr>
              <a:t>: Separation</a:t>
            </a:r>
          </a:p>
          <a:p>
            <a:pPr marL="342900" lvl="0" indent="-342900">
              <a:buFont typeface="Arial" panose="020B0604020202020204" pitchFamily="34" charset="0"/>
              <a:buChar char="•"/>
            </a:pPr>
            <a:r>
              <a:rPr lang="en-US" sz="2800" dirty="0" smtClean="0">
                <a:solidFill>
                  <a:schemeClr val="bg1"/>
                </a:solidFill>
                <a:latin typeface="Calibri" panose="020F0502020204030204" pitchFamily="34" charset="0"/>
              </a:rPr>
              <a:t>Homesickness</a:t>
            </a:r>
            <a:r>
              <a:rPr lang="en-US" sz="2800" dirty="0">
                <a:solidFill>
                  <a:schemeClr val="bg1"/>
                </a:solidFill>
                <a:latin typeface="Calibri" panose="020F0502020204030204" pitchFamily="34" charset="0"/>
              </a:rPr>
              <a:t>: Distressed</a:t>
            </a:r>
          </a:p>
          <a:p>
            <a:pPr marL="342900" lvl="0" indent="-342900">
              <a:buFont typeface="Arial" panose="020B0604020202020204" pitchFamily="34" charset="0"/>
              <a:buChar char="•"/>
            </a:pPr>
            <a:r>
              <a:rPr lang="en-US" sz="2800" dirty="0" smtClean="0">
                <a:solidFill>
                  <a:schemeClr val="bg1"/>
                </a:solidFill>
                <a:latin typeface="Calibri" panose="020F0502020204030204" pitchFamily="34" charset="0"/>
              </a:rPr>
              <a:t>Academic </a:t>
            </a:r>
            <a:r>
              <a:rPr lang="en-US" sz="2800" dirty="0">
                <a:solidFill>
                  <a:schemeClr val="bg1"/>
                </a:solidFill>
                <a:latin typeface="Calibri" panose="020F0502020204030204" pitchFamily="34" charset="0"/>
              </a:rPr>
              <a:t>Integration</a:t>
            </a:r>
          </a:p>
          <a:p>
            <a:pPr marL="342900" lvl="0" indent="-342900">
              <a:buFont typeface="Arial" panose="020B0604020202020204" pitchFamily="34" charset="0"/>
              <a:buChar char="•"/>
            </a:pPr>
            <a:r>
              <a:rPr lang="en-US" sz="2800" dirty="0" smtClean="0">
                <a:solidFill>
                  <a:schemeClr val="bg1"/>
                </a:solidFill>
                <a:latin typeface="Calibri" panose="020F0502020204030204" pitchFamily="34" charset="0"/>
              </a:rPr>
              <a:t>Social </a:t>
            </a:r>
            <a:r>
              <a:rPr lang="en-US" sz="2800" dirty="0">
                <a:solidFill>
                  <a:schemeClr val="bg1"/>
                </a:solidFill>
                <a:latin typeface="Calibri" panose="020F0502020204030204" pitchFamily="34" charset="0"/>
              </a:rPr>
              <a:t>Integration</a:t>
            </a:r>
          </a:p>
          <a:p>
            <a:pPr marL="342900" lvl="0" indent="-342900">
              <a:buFont typeface="Arial" panose="020B0604020202020204" pitchFamily="34" charset="0"/>
              <a:buChar char="•"/>
            </a:pPr>
            <a:r>
              <a:rPr lang="en-US" sz="2800" dirty="0" smtClean="0">
                <a:solidFill>
                  <a:schemeClr val="bg1"/>
                </a:solidFill>
                <a:latin typeface="Calibri" panose="020F0502020204030204" pitchFamily="34" charset="0"/>
              </a:rPr>
              <a:t>Satisfaction </a:t>
            </a:r>
            <a:r>
              <a:rPr lang="en-US" sz="2800" dirty="0">
                <a:solidFill>
                  <a:schemeClr val="bg1"/>
                </a:solidFill>
                <a:latin typeface="Calibri" panose="020F0502020204030204" pitchFamily="34" charset="0"/>
              </a:rPr>
              <a:t>with </a:t>
            </a:r>
            <a:r>
              <a:rPr lang="en-US" sz="2800" dirty="0" smtClean="0">
                <a:solidFill>
                  <a:schemeClr val="bg1"/>
                </a:solidFill>
                <a:latin typeface="Calibri" panose="020F0502020204030204" pitchFamily="34" charset="0"/>
              </a:rPr>
              <a:t>Institution</a:t>
            </a:r>
            <a:endParaRPr lang="en-US" sz="2800" dirty="0">
              <a:solidFill>
                <a:schemeClr val="bg1"/>
              </a:solidFill>
              <a:latin typeface="Calibri" panose="020F0502020204030204" pitchFamily="34" charset="0"/>
            </a:endParaRPr>
          </a:p>
        </p:txBody>
      </p:sp>
      <p:sp>
        <p:nvSpPr>
          <p:cNvPr id="4" name="TextBox 3"/>
          <p:cNvSpPr txBox="1"/>
          <p:nvPr/>
        </p:nvSpPr>
        <p:spPr>
          <a:xfrm>
            <a:off x="423215" y="407205"/>
            <a:ext cx="8258628" cy="707886"/>
          </a:xfrm>
          <a:prstGeom prst="rect">
            <a:avLst/>
          </a:prstGeom>
          <a:noFill/>
        </p:spPr>
        <p:txBody>
          <a:bodyPr wrap="square" rtlCol="0">
            <a:spAutoFit/>
          </a:bodyPr>
          <a:lstStyle/>
          <a:p>
            <a:r>
              <a:rPr lang="en-US" sz="4000" dirty="0" smtClean="0">
                <a:solidFill>
                  <a:schemeClr val="bg1"/>
                </a:solidFill>
                <a:latin typeface="Calibri" panose="020F0502020204030204" pitchFamily="34" charset="0"/>
              </a:rPr>
              <a:t>MAPWORKS RISK </a:t>
            </a:r>
            <a:r>
              <a:rPr lang="en-US" sz="4000" dirty="0" smtClean="0">
                <a:solidFill>
                  <a:schemeClr val="bg1"/>
                </a:solidFill>
                <a:latin typeface="Calibri" panose="020F0502020204030204" pitchFamily="34" charset="0"/>
              </a:rPr>
              <a:t>FACTORS (cont</a:t>
            </a:r>
            <a:r>
              <a:rPr lang="en-US" sz="4000" dirty="0" smtClean="0">
                <a:solidFill>
                  <a:schemeClr val="bg1"/>
                </a:solidFill>
                <a:latin typeface="Calibri" panose="020F0502020204030204" pitchFamily="34" charset="0"/>
              </a:rPr>
              <a:t>.)</a:t>
            </a:r>
            <a:endParaRPr lang="en-US" sz="4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97326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466" y="1295025"/>
            <a:ext cx="10996534" cy="899535"/>
          </a:xfrm>
        </p:spPr>
        <p:txBody>
          <a:bodyPr>
            <a:normAutofit/>
          </a:bodyPr>
          <a:lstStyle/>
          <a:p>
            <a:r>
              <a:rPr lang="en-US" sz="3600" dirty="0"/>
              <a:t>Inform Efforts with Unusual Data Sources</a:t>
            </a:r>
          </a:p>
        </p:txBody>
      </p:sp>
      <p:sp>
        <p:nvSpPr>
          <p:cNvPr id="3" name="Content Placeholder 2"/>
          <p:cNvSpPr>
            <a:spLocks noGrp="1"/>
          </p:cNvSpPr>
          <p:nvPr>
            <p:ph idx="1"/>
          </p:nvPr>
        </p:nvSpPr>
        <p:spPr>
          <a:xfrm>
            <a:off x="217714" y="2194560"/>
            <a:ext cx="11974286" cy="4264297"/>
          </a:xfrm>
        </p:spPr>
        <p:txBody>
          <a:bodyPr>
            <a:normAutofit/>
          </a:bodyPr>
          <a:lstStyle/>
          <a:p>
            <a:pPr marL="0" indent="0">
              <a:buNone/>
            </a:pPr>
            <a:endParaRPr lang="en-US" sz="3200" dirty="0" smtClean="0"/>
          </a:p>
          <a:p>
            <a:pPr marL="0" indent="0">
              <a:buNone/>
            </a:pPr>
            <a:r>
              <a:rPr lang="en-US" sz="3200" dirty="0" smtClean="0"/>
              <a:t>Example: Demographics section of third-party </a:t>
            </a:r>
            <a:r>
              <a:rPr lang="en-US" sz="3200" dirty="0" smtClean="0"/>
              <a:t>surveys</a:t>
            </a:r>
          </a:p>
          <a:p>
            <a:pPr marL="0" indent="0">
              <a:buNone/>
            </a:pPr>
            <a:endParaRPr lang="en-US" sz="3200" dirty="0" smtClean="0"/>
          </a:p>
          <a:p>
            <a:pPr lvl="1"/>
            <a:r>
              <a:rPr lang="en-US" sz="2800" dirty="0" smtClean="0"/>
              <a:t>Hours worked per week</a:t>
            </a:r>
          </a:p>
          <a:p>
            <a:pPr lvl="1"/>
            <a:r>
              <a:rPr lang="en-US" sz="2800" dirty="0" smtClean="0"/>
              <a:t>Financial means/financial concerns</a:t>
            </a:r>
          </a:p>
          <a:p>
            <a:pPr lvl="1"/>
            <a:r>
              <a:rPr lang="en-US" sz="2800" dirty="0"/>
              <a:t>Support anecdotal findings from withdrawal interviews</a:t>
            </a:r>
          </a:p>
          <a:p>
            <a:pPr lvl="1"/>
            <a:r>
              <a:rPr lang="en-US" sz="2800" dirty="0"/>
              <a:t>Provide supplemental information for LGBTQ student </a:t>
            </a:r>
            <a:r>
              <a:rPr lang="en-US" sz="2800" dirty="0" smtClean="0"/>
              <a:t>need study</a:t>
            </a:r>
            <a:endParaRPr lang="en-US" sz="2800" dirty="0"/>
          </a:p>
        </p:txBody>
      </p:sp>
    </p:spTree>
    <p:extLst>
      <p:ext uri="{BB962C8B-B14F-4D97-AF65-F5344CB8AC3E}">
        <p14:creationId xmlns:p14="http://schemas.microsoft.com/office/powerpoint/2010/main" val="1592406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4000" y="401516"/>
            <a:ext cx="8610600" cy="1293028"/>
          </a:xfrm>
        </p:spPr>
        <p:txBody>
          <a:bodyPr/>
          <a:lstStyle/>
          <a:p>
            <a:pPr algn="l"/>
            <a:r>
              <a:rPr lang="en-US" dirty="0" smtClean="0">
                <a:solidFill>
                  <a:schemeClr val="bg1"/>
                </a:solidFill>
                <a:latin typeface="Calibri" panose="020F0502020204030204" pitchFamily="34" charset="0"/>
              </a:rPr>
              <a:t>Survey Items</a:t>
            </a:r>
            <a:endParaRPr lang="en-US" dirty="0">
              <a:solidFill>
                <a:schemeClr val="bg1"/>
              </a:solidFill>
              <a:latin typeface="Calibri" panose="020F0502020204030204" pitchFamily="34" charset="0"/>
            </a:endParaRP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698" y="1549967"/>
            <a:ext cx="6015322" cy="2049576"/>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4982" y="2269955"/>
            <a:ext cx="8353825" cy="1329588"/>
          </a:xfrm>
          <a:prstGeom prst="rect">
            <a:avLst/>
          </a:prstGeom>
        </p:spPr>
      </p:pic>
      <p:pic>
        <p:nvPicPr>
          <p:cNvPr id="9" name="Picture 8"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3412" y="4379039"/>
            <a:ext cx="3736019" cy="1136482"/>
          </a:xfrm>
          <a:prstGeom prst="rect">
            <a:avLst/>
          </a:prstGeom>
        </p:spPr>
      </p:pic>
      <p:pic>
        <p:nvPicPr>
          <p:cNvPr id="10" name="Picture 9"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0127" y="3915408"/>
            <a:ext cx="7648742" cy="1730649"/>
          </a:xfrm>
          <a:prstGeom prst="rect">
            <a:avLst/>
          </a:prstGeom>
        </p:spPr>
      </p:pic>
    </p:spTree>
    <p:extLst>
      <p:ext uri="{BB962C8B-B14F-4D97-AF65-F5344CB8AC3E}">
        <p14:creationId xmlns:p14="http://schemas.microsoft.com/office/powerpoint/2010/main" val="13186488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AMO_UNIQUEIDENTIFIER" val="204d54c6-c5c7-4204-b060-a25c390f8ad0"/>
  <p:tag name="_AMO_REPORTCONTROLSVISIBLE" val="Empty"/>
</p:tagLst>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746</TotalTime>
  <Words>2251</Words>
  <Application>Microsoft Office PowerPoint</Application>
  <PresentationFormat>Widescreen</PresentationFormat>
  <Paragraphs>221</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Century Gothic</vt:lpstr>
      <vt:lpstr>Vapor Trail</vt:lpstr>
      <vt:lpstr>Don’t Reinvent the Wheel:  Informing Outcomes Assessment with Existing Survey Data</vt:lpstr>
      <vt:lpstr>STRATEGIES TO MAXIMIZE SURVEY DATA USE</vt:lpstr>
      <vt:lpstr>Look Beyond The original purpose</vt:lpstr>
      <vt:lpstr>PowerPoint Presentation</vt:lpstr>
      <vt:lpstr>Look beyond The original purpose</vt:lpstr>
      <vt:lpstr>PowerPoint Presentation</vt:lpstr>
      <vt:lpstr>PowerPoint Presentation</vt:lpstr>
      <vt:lpstr>Inform Efforts with Unusual Data Sources</vt:lpstr>
      <vt:lpstr>Survey Items</vt:lpstr>
      <vt:lpstr>PowerPoint Presentation</vt:lpstr>
      <vt:lpstr>USE old data to answer new questions </vt:lpstr>
      <vt:lpstr>PowerPoint Presentation</vt:lpstr>
      <vt:lpstr>PowerPoint Presentation</vt:lpstr>
      <vt:lpstr>USE old data to answer new questions </vt:lpstr>
      <vt:lpstr>Report all the information,  but quickly</vt:lpstr>
      <vt:lpstr>PowerPoint Presentation</vt:lpstr>
      <vt:lpstr>PowerPoint Presentation</vt:lpstr>
      <vt:lpstr>Report all the information,  but quickly</vt:lpstr>
      <vt:lpstr>PowerPoint Presentation</vt:lpstr>
    </vt:vector>
  </TitlesOfParts>
  <Company>University of San Diego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Reinvent the Wheel:  Informing Outcomes Assessment with Existing Survey Data</dc:title>
  <dc:creator>Holly Hoffman</dc:creator>
  <cp:lastModifiedBy>Holly Hoffman</cp:lastModifiedBy>
  <cp:revision>194</cp:revision>
  <dcterms:created xsi:type="dcterms:W3CDTF">2015-10-30T18:25:30Z</dcterms:created>
  <dcterms:modified xsi:type="dcterms:W3CDTF">2015-11-13T22:25:24Z</dcterms:modified>
</cp:coreProperties>
</file>