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charts/chart4.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7" r:id="rId2"/>
    <p:sldId id="279" r:id="rId3"/>
    <p:sldId id="317" r:id="rId4"/>
    <p:sldId id="290" r:id="rId5"/>
    <p:sldId id="278" r:id="rId6"/>
    <p:sldId id="286" r:id="rId7"/>
    <p:sldId id="297" r:id="rId8"/>
    <p:sldId id="313" r:id="rId9"/>
    <p:sldId id="282" r:id="rId10"/>
    <p:sldId id="299" r:id="rId11"/>
    <p:sldId id="314" r:id="rId12"/>
    <p:sldId id="305" r:id="rId13"/>
    <p:sldId id="315" r:id="rId14"/>
    <p:sldId id="316" r:id="rId15"/>
    <p:sldId id="319" r:id="rId16"/>
    <p:sldId id="310" r:id="rId17"/>
    <p:sldId id="293" r:id="rId18"/>
    <p:sldId id="303" r:id="rId19"/>
    <p:sldId id="311" r:id="rId20"/>
    <p:sldId id="304" r:id="rId21"/>
    <p:sldId id="306" r:id="rId22"/>
    <p:sldId id="307" r:id="rId23"/>
    <p:sldId id="309" r:id="rId24"/>
    <p:sldId id="312" r:id="rId25"/>
    <p:sldId id="292" r:id="rId26"/>
    <p:sldId id="287" r:id="rId27"/>
    <p:sldId id="285" r:id="rId28"/>
    <p:sldId id="283" r:id="rId29"/>
    <p:sldId id="301" r:id="rId30"/>
    <p:sldId id="318" r:id="rId31"/>
    <p:sldId id="298" r:id="rId32"/>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ana Olschwang" initials="AO"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888" autoAdjust="0"/>
    <p:restoredTop sz="94660"/>
  </p:normalViewPr>
  <p:slideViewPr>
    <p:cSldViewPr>
      <p:cViewPr>
        <p:scale>
          <a:sx n="76" d="100"/>
          <a:sy n="76" d="100"/>
        </p:scale>
        <p:origin x="-1548" y="1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200" dirty="0"/>
              <a:t>Achievements</a:t>
            </a:r>
          </a:p>
        </c:rich>
      </c:tx>
      <c:layout/>
      <c:overlay val="0"/>
      <c:spPr>
        <a:noFill/>
        <a:ln>
          <a:noFill/>
        </a:ln>
        <a:effectLst/>
      </c:spPr>
    </c:title>
    <c:autoTitleDeleted val="0"/>
    <c:plotArea>
      <c:layout>
        <c:manualLayout>
          <c:layoutTarget val="inner"/>
          <c:xMode val="edge"/>
          <c:yMode val="edge"/>
          <c:x val="8.5069553805774273E-2"/>
          <c:y val="4.2384076990376204E-2"/>
          <c:w val="0.90286351706036749"/>
          <c:h val="0.61498432487605714"/>
        </c:manualLayout>
      </c:layout>
      <c:barChart>
        <c:barDir val="col"/>
        <c:grouping val="clustered"/>
        <c:varyColors val="0"/>
        <c:ser>
          <c:idx val="0"/>
          <c:order val="0"/>
          <c:tx>
            <c:strRef>
              <c:f>achievemt!$B$3</c:f>
              <c:strCache>
                <c:ptCount val="1"/>
                <c:pt idx="0">
                  <c:v>Article</c:v>
                </c:pt>
              </c:strCache>
            </c:strRef>
          </c:tx>
          <c:spPr>
            <a:solidFill>
              <a:schemeClr val="accent1"/>
            </a:solidFill>
            <a:ln w="19050">
              <a:solidFill>
                <a:schemeClr val="lt1"/>
              </a:solidFill>
            </a:ln>
            <a:effectLst/>
          </c:spPr>
          <c:invertIfNegative val="0"/>
          <c:val>
            <c:numRef>
              <c:f>achievemt!$C$3</c:f>
              <c:numCache>
                <c:formatCode>General</c:formatCode>
                <c:ptCount val="1"/>
                <c:pt idx="0">
                  <c:v>50</c:v>
                </c:pt>
              </c:numCache>
            </c:numRef>
          </c:val>
        </c:ser>
        <c:ser>
          <c:idx val="1"/>
          <c:order val="1"/>
          <c:tx>
            <c:strRef>
              <c:f>achievemt!$B$4</c:f>
              <c:strCache>
                <c:ptCount val="1"/>
                <c:pt idx="0">
                  <c:v>Award</c:v>
                </c:pt>
              </c:strCache>
            </c:strRef>
          </c:tx>
          <c:spPr>
            <a:solidFill>
              <a:schemeClr val="accent2"/>
            </a:solidFill>
            <a:ln w="19050">
              <a:solidFill>
                <a:schemeClr val="lt1"/>
              </a:solidFill>
            </a:ln>
            <a:effectLst/>
          </c:spPr>
          <c:invertIfNegative val="0"/>
          <c:val>
            <c:numRef>
              <c:f>achievemt!$C$4</c:f>
              <c:numCache>
                <c:formatCode>General</c:formatCode>
                <c:ptCount val="1"/>
                <c:pt idx="0">
                  <c:v>37</c:v>
                </c:pt>
              </c:numCache>
            </c:numRef>
          </c:val>
        </c:ser>
        <c:ser>
          <c:idx val="2"/>
          <c:order val="2"/>
          <c:tx>
            <c:strRef>
              <c:f>achievemt!$B$5</c:f>
              <c:strCache>
                <c:ptCount val="1"/>
                <c:pt idx="0">
                  <c:v>Funding</c:v>
                </c:pt>
              </c:strCache>
            </c:strRef>
          </c:tx>
          <c:spPr>
            <a:solidFill>
              <a:schemeClr val="accent3"/>
            </a:solidFill>
            <a:ln w="19050">
              <a:solidFill>
                <a:schemeClr val="lt1"/>
              </a:solidFill>
            </a:ln>
            <a:effectLst/>
          </c:spPr>
          <c:invertIfNegative val="0"/>
          <c:val>
            <c:numRef>
              <c:f>achievemt!$C$5</c:f>
              <c:numCache>
                <c:formatCode>General</c:formatCode>
                <c:ptCount val="1"/>
                <c:pt idx="0">
                  <c:v>35</c:v>
                </c:pt>
              </c:numCache>
            </c:numRef>
          </c:val>
        </c:ser>
        <c:ser>
          <c:idx val="3"/>
          <c:order val="3"/>
          <c:tx>
            <c:strRef>
              <c:f>achievemt!$B$6</c:f>
              <c:strCache>
                <c:ptCount val="1"/>
                <c:pt idx="0">
                  <c:v>Book</c:v>
                </c:pt>
              </c:strCache>
            </c:strRef>
          </c:tx>
          <c:spPr>
            <a:solidFill>
              <a:schemeClr val="accent4"/>
            </a:solidFill>
            <a:ln w="19050">
              <a:solidFill>
                <a:schemeClr val="lt1"/>
              </a:solidFill>
            </a:ln>
            <a:effectLst/>
          </c:spPr>
          <c:invertIfNegative val="0"/>
          <c:val>
            <c:numRef>
              <c:f>achievemt!$C$6</c:f>
              <c:numCache>
                <c:formatCode>General</c:formatCode>
                <c:ptCount val="1"/>
                <c:pt idx="0">
                  <c:v>20</c:v>
                </c:pt>
              </c:numCache>
            </c:numRef>
          </c:val>
        </c:ser>
        <c:ser>
          <c:idx val="4"/>
          <c:order val="4"/>
          <c:tx>
            <c:strRef>
              <c:f>achievemt!$B$7</c:f>
              <c:strCache>
                <c:ptCount val="1"/>
                <c:pt idx="0">
                  <c:v>Chapter</c:v>
                </c:pt>
              </c:strCache>
            </c:strRef>
          </c:tx>
          <c:spPr>
            <a:solidFill>
              <a:schemeClr val="accent5"/>
            </a:solidFill>
            <a:ln w="19050">
              <a:solidFill>
                <a:schemeClr val="lt1"/>
              </a:solidFill>
            </a:ln>
            <a:effectLst/>
          </c:spPr>
          <c:invertIfNegative val="0"/>
          <c:val>
            <c:numRef>
              <c:f>achievemt!$C$7</c:f>
              <c:numCache>
                <c:formatCode>General</c:formatCode>
                <c:ptCount val="1"/>
                <c:pt idx="0">
                  <c:v>18</c:v>
                </c:pt>
              </c:numCache>
            </c:numRef>
          </c:val>
        </c:ser>
        <c:ser>
          <c:idx val="5"/>
          <c:order val="5"/>
          <c:tx>
            <c:strRef>
              <c:f>achievemt!$B$8</c:f>
              <c:strCache>
                <c:ptCount val="1"/>
                <c:pt idx="0">
                  <c:v>Other Pub</c:v>
                </c:pt>
              </c:strCache>
            </c:strRef>
          </c:tx>
          <c:spPr>
            <a:solidFill>
              <a:schemeClr val="accent6"/>
            </a:solidFill>
            <a:ln w="19050">
              <a:solidFill>
                <a:schemeClr val="lt1"/>
              </a:solidFill>
            </a:ln>
            <a:effectLst/>
          </c:spPr>
          <c:invertIfNegative val="0"/>
          <c:val>
            <c:numRef>
              <c:f>achievemt!$C$8</c:f>
              <c:numCache>
                <c:formatCode>General</c:formatCode>
                <c:ptCount val="1"/>
                <c:pt idx="0">
                  <c:v>18</c:v>
                </c:pt>
              </c:numCache>
            </c:numRef>
          </c:val>
        </c:ser>
        <c:ser>
          <c:idx val="6"/>
          <c:order val="6"/>
          <c:tx>
            <c:strRef>
              <c:f>achievemt!$B$9</c:f>
              <c:strCache>
                <c:ptCount val="1"/>
                <c:pt idx="0">
                  <c:v>Other </c:v>
                </c:pt>
              </c:strCache>
            </c:strRef>
          </c:tx>
          <c:spPr>
            <a:solidFill>
              <a:schemeClr val="accent1">
                <a:lumMod val="60000"/>
              </a:schemeClr>
            </a:solidFill>
            <a:ln w="19050">
              <a:solidFill>
                <a:schemeClr val="lt1"/>
              </a:solidFill>
            </a:ln>
            <a:effectLst/>
          </c:spPr>
          <c:invertIfNegative val="0"/>
          <c:val>
            <c:numRef>
              <c:f>achievemt!$C$9</c:f>
              <c:numCache>
                <c:formatCode>General</c:formatCode>
                <c:ptCount val="1"/>
                <c:pt idx="0">
                  <c:v>15</c:v>
                </c:pt>
              </c:numCache>
            </c:numRef>
          </c:val>
        </c:ser>
        <c:ser>
          <c:idx val="7"/>
          <c:order val="7"/>
          <c:tx>
            <c:strRef>
              <c:f>achievemt!$B$10</c:f>
              <c:strCache>
                <c:ptCount val="1"/>
                <c:pt idx="0">
                  <c:v>Gallery</c:v>
                </c:pt>
              </c:strCache>
            </c:strRef>
          </c:tx>
          <c:spPr>
            <a:solidFill>
              <a:schemeClr val="accent2">
                <a:lumMod val="60000"/>
              </a:schemeClr>
            </a:solidFill>
            <a:ln w="19050">
              <a:solidFill>
                <a:schemeClr val="lt1"/>
              </a:solidFill>
            </a:ln>
            <a:effectLst/>
          </c:spPr>
          <c:invertIfNegative val="0"/>
          <c:val>
            <c:numRef>
              <c:f>achievemt!$C$10</c:f>
              <c:numCache>
                <c:formatCode>General</c:formatCode>
                <c:ptCount val="1"/>
                <c:pt idx="0">
                  <c:v>11</c:v>
                </c:pt>
              </c:numCache>
            </c:numRef>
          </c:val>
        </c:ser>
        <c:dLbls>
          <c:showLegendKey val="0"/>
          <c:showVal val="0"/>
          <c:showCatName val="0"/>
          <c:showSerName val="0"/>
          <c:showPercent val="0"/>
          <c:showBubbleSize val="0"/>
        </c:dLbls>
        <c:gapWidth val="150"/>
        <c:axId val="49385984"/>
        <c:axId val="45406400"/>
      </c:barChart>
      <c:catAx>
        <c:axId val="49385984"/>
        <c:scaling>
          <c:orientation val="minMax"/>
        </c:scaling>
        <c:delete val="0"/>
        <c:axPos val="b"/>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5406400"/>
        <c:crosses val="autoZero"/>
        <c:auto val="1"/>
        <c:lblAlgn val="ctr"/>
        <c:lblOffset val="100"/>
        <c:noMultiLvlLbl val="0"/>
      </c:catAx>
      <c:valAx>
        <c:axId val="45406400"/>
        <c:scaling>
          <c:orientation val="minMax"/>
        </c:scaling>
        <c:delete val="1"/>
        <c:axPos val="l"/>
        <c:numFmt formatCode="General" sourceLinked="1"/>
        <c:majorTickMark val="out"/>
        <c:minorTickMark val="none"/>
        <c:tickLblPos val="nextTo"/>
        <c:crossAx val="49385984"/>
        <c:crosses val="autoZero"/>
        <c:crossBetween val="between"/>
      </c:valAx>
      <c:spPr>
        <a:noFill/>
        <a:ln>
          <a:noFill/>
        </a:ln>
        <a:effectLst/>
      </c:spPr>
    </c:plotArea>
    <c:legend>
      <c:legendPos val="b"/>
      <c:layout>
        <c:manualLayout>
          <c:xMode val="edge"/>
          <c:yMode val="edge"/>
          <c:x val="3.258180227471566E-2"/>
          <c:y val="0.67820793234179066"/>
          <c:w val="0.94872528433945758"/>
          <c:h val="0.1875328083989501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a:t>Industry</a:t>
            </a:r>
          </a:p>
        </c:rich>
      </c:tx>
      <c:layout/>
      <c:overlay val="0"/>
      <c:spPr>
        <a:noFill/>
        <a:ln>
          <a:noFill/>
        </a:ln>
        <a:effectLst/>
      </c:sp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spPr>
              <a:solidFill>
                <a:schemeClr val="accent3"/>
              </a:solidFill>
              <a:ln>
                <a:noFill/>
              </a:ln>
              <a:effectLst>
                <a:outerShdw blurRad="63500" sx="102000" sy="102000" algn="ctr" rotWithShape="0">
                  <a:prstClr val="black">
                    <a:alpha val="20000"/>
                  </a:prstClr>
                </a:outerShdw>
              </a:effectLst>
            </c:spPr>
          </c:dPt>
          <c:dPt>
            <c:idx val="3"/>
            <c:bubble3D val="0"/>
            <c:spPr>
              <a:solidFill>
                <a:schemeClr val="accent4"/>
              </a:solidFill>
              <a:ln>
                <a:noFill/>
              </a:ln>
              <a:effectLst>
                <a:outerShdw blurRad="63500" sx="102000" sy="102000" algn="ctr" rotWithShape="0">
                  <a:prstClr val="black">
                    <a:alpha val="20000"/>
                  </a:prstClr>
                </a:outerShdw>
              </a:effectLst>
            </c:spPr>
          </c:dPt>
          <c:dPt>
            <c:idx val="4"/>
            <c:bubble3D val="0"/>
            <c:spPr>
              <a:solidFill>
                <a:schemeClr val="accent5"/>
              </a:solidFill>
              <a:ln>
                <a:noFill/>
              </a:ln>
              <a:effectLst>
                <a:outerShdw blurRad="63500" sx="102000" sy="102000" algn="ctr" rotWithShape="0">
                  <a:prstClr val="black">
                    <a:alpha val="20000"/>
                  </a:prstClr>
                </a:outerShdw>
              </a:effectLst>
            </c:spPr>
          </c:dPt>
          <c:dPt>
            <c:idx val="5"/>
            <c:bubble3D val="0"/>
            <c:spPr>
              <a:solidFill>
                <a:schemeClr val="accent6"/>
              </a:solidFill>
              <a:ln>
                <a:noFill/>
              </a:ln>
              <a:effectLst>
                <a:outerShdw blurRad="63500" sx="102000" sy="102000" algn="ctr" rotWithShape="0">
                  <a:prstClr val="black">
                    <a:alpha val="20000"/>
                  </a:prstClr>
                </a:outerShdw>
              </a:effectLst>
            </c:spPr>
          </c:dPt>
          <c:dLbls>
            <c:dLbl>
              <c:idx val="1"/>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0"/>
              <c:showBubbleSize val="0"/>
            </c:dLbl>
            <c:dLbl>
              <c:idx val="4"/>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0"/>
              <c:showBubbleSize val="0"/>
            </c:dLbl>
            <c:dLbl>
              <c:idx val="5"/>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industry!$B$2:$B$7</c:f>
              <c:strCache>
                <c:ptCount val="6"/>
                <c:pt idx="0">
                  <c:v>Ed HigherEd</c:v>
                </c:pt>
                <c:pt idx="1">
                  <c:v>Ed Admin</c:v>
                </c:pt>
                <c:pt idx="2">
                  <c:v>Management</c:v>
                </c:pt>
                <c:pt idx="3">
                  <c:v>Non-Profit</c:v>
                </c:pt>
                <c:pt idx="4">
                  <c:v>Info Tech</c:v>
                </c:pt>
                <c:pt idx="5">
                  <c:v>Ed K-12</c:v>
                </c:pt>
              </c:strCache>
            </c:strRef>
          </c:cat>
          <c:val>
            <c:numRef>
              <c:f>industry!$C$2:$C$7</c:f>
              <c:numCache>
                <c:formatCode>General</c:formatCode>
                <c:ptCount val="6"/>
                <c:pt idx="0">
                  <c:v>234</c:v>
                </c:pt>
                <c:pt idx="1">
                  <c:v>233</c:v>
                </c:pt>
                <c:pt idx="2">
                  <c:v>119</c:v>
                </c:pt>
                <c:pt idx="3">
                  <c:v>117</c:v>
                </c:pt>
                <c:pt idx="4">
                  <c:v>107</c:v>
                </c:pt>
                <c:pt idx="5">
                  <c:v>91</c:v>
                </c:pt>
              </c:numCache>
            </c:numRef>
          </c:val>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a:t>Salary: MBA</a:t>
            </a:r>
          </a:p>
        </c:rich>
      </c:tx>
      <c:layout/>
      <c:overlay val="0"/>
      <c:spPr>
        <a:noFill/>
        <a:ln>
          <a:noFill/>
        </a:ln>
        <a:effectLst/>
      </c:spPr>
    </c:title>
    <c:autoTitleDeleted val="0"/>
    <c:plotArea>
      <c:layout>
        <c:manualLayout>
          <c:layoutTarget val="inner"/>
          <c:xMode val="edge"/>
          <c:yMode val="edge"/>
          <c:x val="0.14726159230096239"/>
          <c:y val="0.17171296296296298"/>
          <c:w val="0.83329396325459315"/>
          <c:h val="0.77736111111111106"/>
        </c:manualLayout>
      </c:layout>
      <c:barChart>
        <c:barDir val="col"/>
        <c:grouping val="clustered"/>
        <c:varyColors val="0"/>
        <c:ser>
          <c:idx val="0"/>
          <c:order val="0"/>
          <c:spPr>
            <a:solidFill>
              <a:schemeClr val="accent2"/>
            </a:solidFill>
            <a:ln>
              <a:noFill/>
            </a:ln>
            <a:effectLst/>
          </c:spPr>
          <c:invertIfNegative val="0"/>
          <c:errBars>
            <c:errBarType val="plus"/>
            <c:errValType val="cust"/>
            <c:noEndCap val="0"/>
            <c:plus>
              <c:numLit>
                <c:formatCode>General</c:formatCode>
                <c:ptCount val="1"/>
                <c:pt idx="0">
                  <c:v>45043</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Sheet1!$I$17</c:f>
              <c:numCache>
                <c:formatCode>"$"#,##0</c:formatCode>
                <c:ptCount val="1"/>
                <c:pt idx="0">
                  <c:v>53792.5</c:v>
                </c:pt>
              </c:numCache>
            </c:numRef>
          </c:val>
        </c:ser>
        <c:ser>
          <c:idx val="1"/>
          <c:order val="1"/>
          <c:spPr>
            <a:solidFill>
              <a:schemeClr val="accent2"/>
            </a:solidFill>
            <a:ln>
              <a:noFill/>
            </a:ln>
            <a:effectLst/>
          </c:spPr>
          <c:invertIfNegative val="0"/>
          <c:errBars>
            <c:errBarType val="plus"/>
            <c:errValType val="cust"/>
            <c:noEndCap val="0"/>
            <c:plus>
              <c:numLit>
                <c:formatCode>General</c:formatCode>
                <c:ptCount val="1"/>
                <c:pt idx="0">
                  <c:v>55550</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Sheet1!$J$17</c:f>
              <c:numCache>
                <c:formatCode>"$"#,##0</c:formatCode>
                <c:ptCount val="1"/>
                <c:pt idx="0">
                  <c:v>80469</c:v>
                </c:pt>
              </c:numCache>
            </c:numRef>
          </c:val>
        </c:ser>
        <c:ser>
          <c:idx val="2"/>
          <c:order val="2"/>
          <c:spPr>
            <a:solidFill>
              <a:schemeClr val="accent2"/>
            </a:solidFill>
            <a:ln>
              <a:noFill/>
            </a:ln>
            <a:effectLst/>
          </c:spPr>
          <c:invertIfNegative val="0"/>
          <c:errBars>
            <c:errBarType val="plus"/>
            <c:errValType val="cust"/>
            <c:noEndCap val="0"/>
            <c:plus>
              <c:numLit>
                <c:formatCode>General</c:formatCode>
                <c:ptCount val="1"/>
                <c:pt idx="0">
                  <c:v>62467</c:v>
                </c:pt>
              </c:numLit>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Sheet1!$K$17</c:f>
              <c:numCache>
                <c:formatCode>"$"#,##0</c:formatCode>
                <c:ptCount val="1"/>
                <c:pt idx="0">
                  <c:v>95788</c:v>
                </c:pt>
              </c:numCache>
            </c:numRef>
          </c:val>
        </c:ser>
        <c:dLbls>
          <c:showLegendKey val="0"/>
          <c:showVal val="0"/>
          <c:showCatName val="0"/>
          <c:showSerName val="0"/>
          <c:showPercent val="0"/>
          <c:showBubbleSize val="0"/>
        </c:dLbls>
        <c:gapWidth val="219"/>
        <c:overlap val="-27"/>
        <c:axId val="111482880"/>
        <c:axId val="108715328"/>
      </c:barChart>
      <c:catAx>
        <c:axId val="111482880"/>
        <c:scaling>
          <c:orientation val="minMax"/>
        </c:scaling>
        <c:delete val="1"/>
        <c:axPos val="b"/>
        <c:numFmt formatCode="General" sourceLinked="1"/>
        <c:majorTickMark val="none"/>
        <c:minorTickMark val="none"/>
        <c:tickLblPos val="nextTo"/>
        <c:crossAx val="108715328"/>
        <c:crosses val="autoZero"/>
        <c:auto val="1"/>
        <c:lblAlgn val="ctr"/>
        <c:lblOffset val="100"/>
        <c:noMultiLvlLbl val="0"/>
      </c:catAx>
      <c:valAx>
        <c:axId val="10871532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11482880"/>
        <c:crosses val="autoZero"/>
        <c:crossBetween val="between"/>
      </c:valAx>
      <c:spPr>
        <a:noFill/>
        <a:ln>
          <a:noFill/>
        </a:ln>
        <a:effectLst/>
      </c:spPr>
    </c:plotArea>
    <c:plotVisOnly val="1"/>
    <c:dispBlanksAs val="gap"/>
    <c:showDLblsOverMax val="0"/>
  </c:chart>
  <c:spPr>
    <a:noFill/>
    <a:ln>
      <a:noFill/>
    </a:ln>
    <a:effectLst/>
  </c:spPr>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Salary:</a:t>
            </a:r>
            <a:r>
              <a:rPr lang="en-US" sz="2000" b="1" baseline="0"/>
              <a:t> Humanities</a:t>
            </a:r>
            <a:endParaRPr lang="en-US" sz="2000" b="1"/>
          </a:p>
        </c:rich>
      </c:tx>
      <c:layout/>
      <c:overlay val="0"/>
      <c:spPr>
        <a:noFill/>
        <a:ln>
          <a:noFill/>
        </a:ln>
        <a:effectLst/>
      </c:sp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1">
                  <a:lumMod val="50000"/>
                  <a:lumOff val="50000"/>
                </a:schemeClr>
              </a:solidFill>
              <a:ln>
                <a:noFill/>
              </a:ln>
              <a:effectLst/>
            </c:spPr>
          </c:dPt>
          <c:dPt>
            <c:idx val="1"/>
            <c:invertIfNegative val="0"/>
            <c:bubble3D val="0"/>
            <c:spPr>
              <a:solidFill>
                <a:schemeClr val="tx1">
                  <a:lumMod val="50000"/>
                  <a:lumOff val="50000"/>
                </a:schemeClr>
              </a:solidFill>
              <a:ln>
                <a:noFill/>
              </a:ln>
              <a:effectLst/>
            </c:spPr>
          </c:dPt>
          <c:dPt>
            <c:idx val="2"/>
            <c:invertIfNegative val="0"/>
            <c:bubble3D val="0"/>
            <c:spPr>
              <a:solidFill>
                <a:schemeClr val="tx1">
                  <a:lumMod val="50000"/>
                  <a:lumOff val="50000"/>
                </a:schemeClr>
              </a:solidFill>
              <a:ln>
                <a:noFill/>
              </a:ln>
              <a:effectLst/>
            </c:spPr>
          </c:dPt>
          <c:dPt>
            <c:idx val="3"/>
            <c:invertIfNegative val="0"/>
            <c:bubble3D val="0"/>
            <c:spPr>
              <a:solidFill>
                <a:schemeClr val="accent2"/>
              </a:solidFill>
              <a:ln>
                <a:noFill/>
              </a:ln>
              <a:effectLst/>
            </c:spPr>
          </c:dPt>
          <c:dPt>
            <c:idx val="4"/>
            <c:invertIfNegative val="0"/>
            <c:bubble3D val="0"/>
            <c:spPr>
              <a:solidFill>
                <a:schemeClr val="accent2"/>
              </a:solidFill>
              <a:ln>
                <a:noFill/>
              </a:ln>
              <a:effectLst/>
            </c:spPr>
          </c:dPt>
          <c:dPt>
            <c:idx val="5"/>
            <c:invertIfNegative val="0"/>
            <c:bubble3D val="0"/>
            <c:spPr>
              <a:solidFill>
                <a:schemeClr val="accent2"/>
              </a:solidFill>
              <a:ln>
                <a:noFill/>
              </a:ln>
              <a:effectLst/>
            </c:spPr>
          </c:dPt>
          <c:errBars>
            <c:errBarType val="plus"/>
            <c:errValType val="cust"/>
            <c:noEndCap val="0"/>
            <c:plus>
              <c:numRef>
                <c:f>'hum graph'!$B$4:$G$4</c:f>
                <c:numCache>
                  <c:formatCode>General</c:formatCode>
                  <c:ptCount val="6"/>
                  <c:pt idx="0">
                    <c:v>25324.524549921785</c:v>
                  </c:pt>
                  <c:pt idx="1">
                    <c:v>30654.169262045329</c:v>
                  </c:pt>
                  <c:pt idx="2">
                    <c:v>36480.818731839892</c:v>
                  </c:pt>
                  <c:pt idx="3">
                    <c:v>35904.178583523477</c:v>
                  </c:pt>
                  <c:pt idx="4">
                    <c:v>37208.169527378574</c:v>
                  </c:pt>
                  <c:pt idx="5">
                    <c:v>35327.0596350591</c:v>
                  </c:pt>
                </c:numCache>
              </c:numRef>
            </c:plus>
            <c:minus>
              <c:numRef>
                <c:f>'hum graph'!$B$4:$G$4</c:f>
                <c:numCache>
                  <c:formatCode>General</c:formatCode>
                  <c:ptCount val="6"/>
                  <c:pt idx="0">
                    <c:v>25324.524549921785</c:v>
                  </c:pt>
                  <c:pt idx="1">
                    <c:v>30654.169262045329</c:v>
                  </c:pt>
                  <c:pt idx="2">
                    <c:v>36480.818731839892</c:v>
                  </c:pt>
                  <c:pt idx="3">
                    <c:v>35904.178583523477</c:v>
                  </c:pt>
                  <c:pt idx="4">
                    <c:v>37208.169527378574</c:v>
                  </c:pt>
                  <c:pt idx="5">
                    <c:v>35327.0596350591</c:v>
                  </c:pt>
                </c:numCache>
              </c:numRef>
            </c:minus>
            <c:spPr>
              <a:noFill/>
              <a:ln w="9525" cap="flat" cmpd="sng" algn="ctr">
                <a:solidFill>
                  <a:schemeClr val="tx1">
                    <a:lumMod val="65000"/>
                    <a:lumOff val="35000"/>
                  </a:schemeClr>
                </a:solidFill>
                <a:round/>
              </a:ln>
              <a:effectLst/>
            </c:spPr>
          </c:errBars>
          <c:cat>
            <c:strRef>
              <c:f>'hum graph'!$B$2:$G$2</c:f>
              <c:strCache>
                <c:ptCount val="6"/>
                <c:pt idx="0">
                  <c:v>MA1</c:v>
                </c:pt>
                <c:pt idx="1">
                  <c:v>MA2</c:v>
                </c:pt>
                <c:pt idx="2">
                  <c:v>MA3</c:v>
                </c:pt>
                <c:pt idx="3">
                  <c:v>PHD1</c:v>
                </c:pt>
                <c:pt idx="4">
                  <c:v>PHD3</c:v>
                </c:pt>
                <c:pt idx="5">
                  <c:v>PHD5</c:v>
                </c:pt>
              </c:strCache>
            </c:strRef>
          </c:cat>
          <c:val>
            <c:numRef>
              <c:f>'hum graph'!$B$3:$G$3</c:f>
              <c:numCache>
                <c:formatCode>General</c:formatCode>
                <c:ptCount val="6"/>
                <c:pt idx="0">
                  <c:v>24049.416666666668</c:v>
                </c:pt>
                <c:pt idx="1">
                  <c:v>31447.833333333332</c:v>
                </c:pt>
                <c:pt idx="2">
                  <c:v>45174.666666666664</c:v>
                </c:pt>
                <c:pt idx="3">
                  <c:v>46244.6</c:v>
                </c:pt>
                <c:pt idx="4">
                  <c:v>55428.800000000003</c:v>
                </c:pt>
                <c:pt idx="5">
                  <c:v>60820.875</c:v>
                </c:pt>
              </c:numCache>
            </c:numRef>
          </c:val>
        </c:ser>
        <c:dLbls>
          <c:showLegendKey val="0"/>
          <c:showVal val="0"/>
          <c:showCatName val="0"/>
          <c:showSerName val="0"/>
          <c:showPercent val="0"/>
          <c:showBubbleSize val="0"/>
        </c:dLbls>
        <c:gapWidth val="219"/>
        <c:overlap val="-27"/>
        <c:axId val="136975872"/>
        <c:axId val="45078144"/>
      </c:barChart>
      <c:catAx>
        <c:axId val="136975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5078144"/>
        <c:crosses val="autoZero"/>
        <c:auto val="1"/>
        <c:lblAlgn val="ctr"/>
        <c:lblOffset val="100"/>
        <c:noMultiLvlLbl val="0"/>
      </c:catAx>
      <c:valAx>
        <c:axId val="45078144"/>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136975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B6C6A647-F5D6-421B-AE5E-7EFEBE2AFAB4}" type="datetimeFigureOut">
              <a:rPr lang="en-US" smtClean="0"/>
              <a:t>11/9/2015</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E3B23B12-CEAC-43DD-B3A9-D127BD163FD4}" type="slidenum">
              <a:rPr lang="en-US" smtClean="0"/>
              <a:t>‹#›</a:t>
            </a:fld>
            <a:endParaRPr lang="en-US"/>
          </a:p>
        </p:txBody>
      </p:sp>
    </p:spTree>
    <p:extLst>
      <p:ext uri="{BB962C8B-B14F-4D97-AF65-F5344CB8AC3E}">
        <p14:creationId xmlns:p14="http://schemas.microsoft.com/office/powerpoint/2010/main" val="28938521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77CA5145-9228-4408-A108-1D32FB0EE0D9}" type="datetimeFigureOut">
              <a:rPr lang="en-US" smtClean="0"/>
              <a:t>11/9/2015</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C050623A-942B-45EC-B976-91D4CC86E0D4}" type="slidenum">
              <a:rPr lang="en-US" smtClean="0"/>
              <a:t>‹#›</a:t>
            </a:fld>
            <a:endParaRPr lang="en-US"/>
          </a:p>
        </p:txBody>
      </p:sp>
    </p:spTree>
    <p:extLst>
      <p:ext uri="{BB962C8B-B14F-4D97-AF65-F5344CB8AC3E}">
        <p14:creationId xmlns:p14="http://schemas.microsoft.com/office/powerpoint/2010/main" val="2381526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F45ACB36-5F29-45F6-8B7B-BE21B0CF9E30}" type="slidenum">
              <a:rPr lang="en-US" smtClean="0">
                <a:ea typeface="ＭＳ Ｐゴシック" pitchFamily="34" charset="-128"/>
              </a:rPr>
              <a:pPr/>
              <a:t>1</a:t>
            </a:fld>
            <a:endParaRPr lang="en-US" smtClean="0">
              <a:ea typeface="ＭＳ Ｐゴシック" pitchFamily="34" charset="-128"/>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p:spPr>
        <p:txBody>
          <a:bodyPr/>
          <a:lstStyle/>
          <a:p>
            <a:pPr eaLnBrk="1" hangingPunct="1"/>
            <a:endParaRPr lang="en-US" dirty="0" smtClean="0">
              <a:ea typeface="ＭＳ Ｐゴシック" pitchFamily="34" charset="-128"/>
            </a:endParaRPr>
          </a:p>
        </p:txBody>
      </p:sp>
    </p:spTree>
    <p:extLst>
      <p:ext uri="{BB962C8B-B14F-4D97-AF65-F5344CB8AC3E}">
        <p14:creationId xmlns:p14="http://schemas.microsoft.com/office/powerpoint/2010/main" val="1047273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10</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225927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11</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109395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12</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221641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13</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205546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14</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9306631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15</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829760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16</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764537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17</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657246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18</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8340070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19</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638610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20505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20</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65664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21</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780537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22</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090079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23</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061392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24</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228272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25</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3421058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26</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6657473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27</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7459798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28</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92857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29</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269357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3</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273453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30</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868907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31</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5714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4</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971209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5</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148372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6</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3982011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7</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412322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8</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086783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fld id="{B8D72246-3CF7-4573-8AFF-B7FFF0617FFA}" type="slidenum">
              <a:rPr lang="en-US" smtClean="0">
                <a:ea typeface="ＭＳ Ｐゴシック" pitchFamily="34" charset="-128"/>
              </a:rPr>
              <a:pPr/>
              <a:t>9</a:t>
            </a:fld>
            <a:endParaRPr lang="en-US" smtClean="0">
              <a:ea typeface="ＭＳ Ｐゴシック" pitchFamily="34" charset="-128"/>
            </a:endParaRPr>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eaLnBrk="1" hangingPunct="1"/>
            <a:endParaRPr lang="en-US" smtClean="0">
              <a:ea typeface="ＭＳ Ｐゴシック" pitchFamily="34" charset="-128"/>
            </a:endParaRPr>
          </a:p>
        </p:txBody>
      </p:sp>
    </p:spTree>
    <p:extLst>
      <p:ext uri="{BB962C8B-B14F-4D97-AF65-F5344CB8AC3E}">
        <p14:creationId xmlns:p14="http://schemas.microsoft.com/office/powerpoint/2010/main" val="293429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785C37-926E-4E5B-A84A-2B36985A9FD9}" type="datetimeFigureOut">
              <a:rPr lang="en-US" smtClean="0"/>
              <a:t>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3615485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785C37-926E-4E5B-A84A-2B36985A9FD9}" type="datetimeFigureOut">
              <a:rPr lang="en-US" smtClean="0"/>
              <a:t>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93791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785C37-926E-4E5B-A84A-2B36985A9FD9}" type="datetimeFigureOut">
              <a:rPr lang="en-US" smtClean="0"/>
              <a:t>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348769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785C37-926E-4E5B-A84A-2B36985A9FD9}" type="datetimeFigureOut">
              <a:rPr lang="en-US" smtClean="0"/>
              <a:t>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2509350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785C37-926E-4E5B-A84A-2B36985A9FD9}" type="datetimeFigureOut">
              <a:rPr lang="en-US" smtClean="0"/>
              <a:t>11/9/2015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2939451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785C37-926E-4E5B-A84A-2B36985A9FD9}" type="datetimeFigureOut">
              <a:rPr lang="en-US" smtClean="0"/>
              <a:t>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2487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785C37-926E-4E5B-A84A-2B36985A9FD9}" type="datetimeFigureOut">
              <a:rPr lang="en-US" smtClean="0"/>
              <a:t>11/9/2015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3410678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785C37-926E-4E5B-A84A-2B36985A9FD9}" type="datetimeFigureOut">
              <a:rPr lang="en-US" smtClean="0"/>
              <a:t>11/9/2015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1748173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785C37-926E-4E5B-A84A-2B36985A9FD9}" type="datetimeFigureOut">
              <a:rPr lang="en-US" smtClean="0"/>
              <a:t>11/9/2015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1914602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785C37-926E-4E5B-A84A-2B36985A9FD9}" type="datetimeFigureOut">
              <a:rPr lang="en-US" smtClean="0"/>
              <a:t>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220889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785C37-926E-4E5B-A84A-2B36985A9FD9}" type="datetimeFigureOut">
              <a:rPr lang="en-US" smtClean="0"/>
              <a:t>11/9/2015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219AFD-1FDD-429E-9F1F-A597D4E3734F}" type="slidenum">
              <a:rPr lang="en-US" smtClean="0"/>
              <a:t>‹#›</a:t>
            </a:fld>
            <a:endParaRPr lang="en-US"/>
          </a:p>
        </p:txBody>
      </p:sp>
    </p:spTree>
    <p:extLst>
      <p:ext uri="{BB962C8B-B14F-4D97-AF65-F5344CB8AC3E}">
        <p14:creationId xmlns:p14="http://schemas.microsoft.com/office/powerpoint/2010/main" val="336628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85C37-926E-4E5B-A84A-2B36985A9FD9}" type="datetimeFigureOut">
              <a:rPr lang="en-US" smtClean="0"/>
              <a:t>11/9/2015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219AFD-1FDD-429E-9F1F-A597D4E3734F}" type="slidenum">
              <a:rPr lang="en-US" smtClean="0"/>
              <a:t>‹#›</a:t>
            </a:fld>
            <a:endParaRPr lang="en-US"/>
          </a:p>
        </p:txBody>
      </p:sp>
    </p:spTree>
    <p:extLst>
      <p:ext uri="{BB962C8B-B14F-4D97-AF65-F5344CB8AC3E}">
        <p14:creationId xmlns:p14="http://schemas.microsoft.com/office/powerpoint/2010/main" val="13403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8.tm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tmp"/><Relationship Id="rId5" Type="http://schemas.openxmlformats.org/officeDocument/2006/relationships/image" Target="../media/image29.jpe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3.tm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tmp"/><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tmp"/><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tmp"/><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39.tmp"/><Relationship Id="rId3" Type="http://schemas.openxmlformats.org/officeDocument/2006/relationships/image" Target="../media/image3.jpeg"/><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tmp"/><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2.tmp"/><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tmp"/><Relationship Id="rId5" Type="http://schemas.openxmlformats.org/officeDocument/2006/relationships/image" Target="../media/image40.tmp"/><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8.tm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tmp"/><Relationship Id="rId5" Type="http://schemas.openxmlformats.org/officeDocument/2006/relationships/image" Target="../media/image46.png"/><Relationship Id="rId4" Type="http://schemas.openxmlformats.org/officeDocument/2006/relationships/image" Target="../media/image45.tmp"/></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tmp"/><Relationship Id="rId5" Type="http://schemas.openxmlformats.org/officeDocument/2006/relationships/image" Target="../media/image50.tmp"/><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tmp"/><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7.tm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9.tmp"/><Relationship Id="rId5" Type="http://schemas.openxmlformats.org/officeDocument/2006/relationships/image" Target="../media/image58.pn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jpeg"/><Relationship Id="rId7"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61.tmp"/><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2.tmp"/><Relationship Id="rId5" Type="http://schemas.openxmlformats.org/officeDocument/2006/relationships/hyperlink" Target="mailto:alana.olschwang@cgu.edu"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9.tmp"/><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image" Target="../media/image23.tmp"/><Relationship Id="rId3" Type="http://schemas.openxmlformats.org/officeDocument/2006/relationships/image" Target="../media/image3.jpeg"/><Relationship Id="rId7" Type="http://schemas.openxmlformats.org/officeDocument/2006/relationships/image" Target="../media/image22.tm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tmp"/><Relationship Id="rId11" Type="http://schemas.openxmlformats.org/officeDocument/2006/relationships/image" Target="../media/image26.png"/><Relationship Id="rId5" Type="http://schemas.openxmlformats.org/officeDocument/2006/relationships/image" Target="../media/image20.tmp"/><Relationship Id="rId10" Type="http://schemas.openxmlformats.org/officeDocument/2006/relationships/image" Target="../media/image25.png"/><Relationship Id="rId4" Type="http://schemas.openxmlformats.org/officeDocument/2006/relationships/image" Target="../media/image4.jpeg"/><Relationship Id="rId9" Type="http://schemas.openxmlformats.org/officeDocument/2006/relationships/image" Target="../media/image24.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6" descr="Central-PPT-BlankFiltere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051" name="Rectangle 5"/>
          <p:cNvSpPr>
            <a:spLocks noChangeArrowheads="1"/>
          </p:cNvSpPr>
          <p:nvPr/>
        </p:nvSpPr>
        <p:spPr bwMode="auto">
          <a:xfrm>
            <a:off x="10264775" y="2576513"/>
            <a:ext cx="184150" cy="457200"/>
          </a:xfrm>
          <a:prstGeom prst="rect">
            <a:avLst/>
          </a:prstGeom>
          <a:noFill/>
          <a:ln w="9525">
            <a:noFill/>
            <a:miter lim="800000"/>
            <a:headEnd/>
            <a:tailEnd/>
          </a:ln>
        </p:spPr>
        <p:txBody>
          <a:bodyPr wrap="none">
            <a:spAutoFit/>
          </a:bodyPr>
          <a:lstStyle/>
          <a:p>
            <a:endParaRPr lang="en-US"/>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38" y="0"/>
            <a:ext cx="7780337" cy="686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06119" y="5562600"/>
            <a:ext cx="4409281" cy="646331"/>
          </a:xfrm>
          <a:prstGeom prst="rect">
            <a:avLst/>
          </a:prstGeom>
          <a:noFill/>
        </p:spPr>
        <p:txBody>
          <a:bodyPr wrap="square" rtlCol="0">
            <a:spAutoFit/>
          </a:bodyPr>
          <a:lstStyle/>
          <a:p>
            <a:pPr algn="ctr"/>
            <a:endParaRPr lang="en-US" b="1" i="1" dirty="0" smtClean="0"/>
          </a:p>
          <a:p>
            <a:pPr algn="ctr"/>
            <a:r>
              <a:rPr lang="en-US" b="1" i="1" dirty="0" smtClean="0"/>
              <a:t>Graduate Alumni Outcomes</a:t>
            </a:r>
            <a:endParaRPr lang="en-US" b="1" i="1" dirty="0"/>
          </a:p>
        </p:txBody>
      </p:sp>
      <p:sp>
        <p:nvSpPr>
          <p:cNvPr id="6" name="TextBox 5"/>
          <p:cNvSpPr txBox="1"/>
          <p:nvPr/>
        </p:nvSpPr>
        <p:spPr>
          <a:xfrm>
            <a:off x="152400" y="5692294"/>
            <a:ext cx="4353719" cy="646331"/>
          </a:xfrm>
          <a:prstGeom prst="rect">
            <a:avLst/>
          </a:prstGeom>
          <a:noFill/>
        </p:spPr>
        <p:txBody>
          <a:bodyPr wrap="square" rtlCol="0">
            <a:spAutoFit/>
          </a:bodyPr>
          <a:lstStyle/>
          <a:p>
            <a:pPr algn="ctr"/>
            <a:r>
              <a:rPr lang="en-US" b="1" dirty="0" smtClean="0"/>
              <a:t>CAIR Presentation</a:t>
            </a:r>
          </a:p>
          <a:p>
            <a:pPr algn="ctr"/>
            <a:r>
              <a:rPr lang="en-US" b="1" dirty="0" smtClean="0"/>
              <a:t>November 5, 2015</a:t>
            </a:r>
            <a:endParaRPr lang="en-US" b="1" dirty="0"/>
          </a:p>
        </p:txBody>
      </p:sp>
      <p:sp>
        <p:nvSpPr>
          <p:cNvPr id="7" name="TextBox 6"/>
          <p:cNvSpPr txBox="1"/>
          <p:nvPr/>
        </p:nvSpPr>
        <p:spPr>
          <a:xfrm>
            <a:off x="2301478" y="6148191"/>
            <a:ext cx="4409281" cy="646331"/>
          </a:xfrm>
          <a:prstGeom prst="rect">
            <a:avLst/>
          </a:prstGeom>
          <a:noFill/>
        </p:spPr>
        <p:txBody>
          <a:bodyPr wrap="square" rtlCol="0">
            <a:spAutoFit/>
          </a:bodyPr>
          <a:lstStyle/>
          <a:p>
            <a:pPr algn="ctr"/>
            <a:endParaRPr lang="en-US" b="1" i="1" dirty="0" smtClean="0"/>
          </a:p>
          <a:p>
            <a:pPr algn="ctr"/>
            <a:r>
              <a:rPr lang="en-US" b="1" i="1" dirty="0" smtClean="0"/>
              <a:t>Alana Olschwang and Jeanette Baez </a:t>
            </a:r>
            <a:endParaRPr lang="en-US" b="1" i="1" dirty="0"/>
          </a:p>
        </p:txBody>
      </p:sp>
    </p:spTree>
    <p:extLst>
      <p:ext uri="{BB962C8B-B14F-4D97-AF65-F5344CB8AC3E}">
        <p14:creationId xmlns:p14="http://schemas.microsoft.com/office/powerpoint/2010/main" val="16610724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a:bodyPr>
          <a:lstStyle/>
          <a:p>
            <a:pPr algn="l"/>
            <a:r>
              <a:rPr lang="en-US" sz="4000" dirty="0" smtClean="0"/>
              <a:t>Employment: </a:t>
            </a:r>
            <a:r>
              <a:rPr lang="en-US" sz="4000" b="1" dirty="0" err="1" smtClean="0"/>
              <a:t>LinkedIN</a:t>
            </a:r>
            <a:r>
              <a:rPr lang="en-US" sz="4000" b="1" dirty="0" smtClean="0"/>
              <a:t> </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pic>
        <p:nvPicPr>
          <p:cNvPr id="2" name="Picture 1" descr="Screen Clipping"/>
          <p:cNvPicPr>
            <a:picLocks noChangeAspect="1"/>
          </p:cNvPicPr>
          <p:nvPr/>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artisticChalkSketch/>
                    </a14:imgEffect>
                    <a14:imgEffect>
                      <a14:saturation sat="27000"/>
                    </a14:imgEffect>
                  </a14:imgLayer>
                </a14:imgProps>
              </a:ext>
              <a:ext uri="{28A0092B-C50C-407E-A947-70E740481C1C}">
                <a14:useLocalDpi xmlns:a14="http://schemas.microsoft.com/office/drawing/2010/main" val="0"/>
              </a:ext>
            </a:extLst>
          </a:blip>
          <a:stretch>
            <a:fillRect/>
          </a:stretch>
        </p:blipFill>
        <p:spPr>
          <a:xfrm>
            <a:off x="419100" y="1079811"/>
            <a:ext cx="8305800" cy="5049527"/>
          </a:xfrm>
          <a:prstGeom prst="rect">
            <a:avLst/>
          </a:prstGeom>
        </p:spPr>
      </p:pic>
      <p:sp>
        <p:nvSpPr>
          <p:cNvPr id="4" name="TextBox 3"/>
          <p:cNvSpPr txBox="1"/>
          <p:nvPr/>
        </p:nvSpPr>
        <p:spPr>
          <a:xfrm>
            <a:off x="685800" y="1524000"/>
            <a:ext cx="7924800" cy="4708981"/>
          </a:xfrm>
          <a:prstGeom prst="rect">
            <a:avLst/>
          </a:prstGeom>
          <a:noFill/>
        </p:spPr>
        <p:txBody>
          <a:bodyPr wrap="square" rtlCol="0">
            <a:spAutoFit/>
          </a:bodyPr>
          <a:lstStyle/>
          <a:p>
            <a:r>
              <a:rPr lang="en-US" dirty="0" smtClean="0"/>
              <a:t> </a:t>
            </a:r>
          </a:p>
          <a:p>
            <a:endParaRPr lang="en-US" sz="2200" b="1" dirty="0" smtClean="0"/>
          </a:p>
          <a:p>
            <a:r>
              <a:rPr lang="en-US" sz="2200" b="1" dirty="0" smtClean="0"/>
              <a:t>Cost: $500 ($0.12/individual profile)</a:t>
            </a:r>
          </a:p>
          <a:p>
            <a:r>
              <a:rPr lang="en-US" sz="2200" b="1" dirty="0" smtClean="0"/>
              <a:t>Return: 6913 cases</a:t>
            </a:r>
          </a:p>
          <a:p>
            <a:r>
              <a:rPr lang="en-US" sz="2200" b="1" dirty="0" smtClean="0"/>
              <a:t>Cleaned Return: 4,000</a:t>
            </a:r>
          </a:p>
          <a:p>
            <a:endParaRPr lang="en-US" sz="2200" b="1" dirty="0"/>
          </a:p>
          <a:p>
            <a:r>
              <a:rPr lang="en-US" sz="2200" b="1" dirty="0" smtClean="0"/>
              <a:t>	</a:t>
            </a:r>
            <a:r>
              <a:rPr lang="en-US" sz="2200" b="1" i="1" dirty="0" smtClean="0"/>
              <a:t>Fields</a:t>
            </a:r>
            <a:r>
              <a:rPr lang="en-US" sz="2200" b="1" dirty="0" smtClean="0"/>
              <a:t>: Name</a:t>
            </a:r>
          </a:p>
          <a:p>
            <a:r>
              <a:rPr lang="en-US" sz="2200" b="1" dirty="0"/>
              <a:t>	</a:t>
            </a:r>
            <a:r>
              <a:rPr lang="en-US" sz="2200" b="1" dirty="0" smtClean="0"/>
              <a:t>	URL</a:t>
            </a:r>
          </a:p>
          <a:p>
            <a:r>
              <a:rPr lang="en-US" sz="2200" b="1" dirty="0"/>
              <a:t>	</a:t>
            </a:r>
            <a:r>
              <a:rPr lang="en-US" sz="2200" b="1" dirty="0" smtClean="0"/>
              <a:t>	Location</a:t>
            </a:r>
          </a:p>
          <a:p>
            <a:r>
              <a:rPr lang="en-US" sz="2200" b="1" dirty="0"/>
              <a:t>	</a:t>
            </a:r>
            <a:r>
              <a:rPr lang="en-US" sz="2200" b="1" dirty="0" smtClean="0"/>
              <a:t>	Industry</a:t>
            </a:r>
          </a:p>
          <a:p>
            <a:r>
              <a:rPr lang="en-US" sz="2200" b="1" dirty="0"/>
              <a:t>	</a:t>
            </a:r>
            <a:r>
              <a:rPr lang="en-US" sz="2200" b="1" dirty="0" smtClean="0"/>
              <a:t>	Education History (major, degree, start/end dates)</a:t>
            </a:r>
          </a:p>
          <a:p>
            <a:r>
              <a:rPr lang="en-US" sz="2200" b="1" dirty="0"/>
              <a:t>	</a:t>
            </a:r>
            <a:r>
              <a:rPr lang="en-US" sz="2200" b="1" dirty="0" smtClean="0"/>
              <a:t>	Employment History (start, end dates)</a:t>
            </a:r>
          </a:p>
          <a:p>
            <a:r>
              <a:rPr lang="en-US" sz="2200" b="1" dirty="0"/>
              <a:t>	</a:t>
            </a:r>
            <a:r>
              <a:rPr lang="en-US" sz="2200" b="1" dirty="0" smtClean="0"/>
              <a:t>	Employment Status (current, past)</a:t>
            </a:r>
          </a:p>
          <a:p>
            <a:endParaRPr lang="en-US" dirty="0"/>
          </a:p>
        </p:txBody>
      </p:sp>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0" y="1190626"/>
            <a:ext cx="2657494" cy="600079"/>
          </a:xfrm>
          <a:prstGeom prst="rect">
            <a:avLst/>
          </a:prstGeom>
        </p:spPr>
      </p:pic>
    </p:spTree>
    <p:extLst>
      <p:ext uri="{BB962C8B-B14F-4D97-AF65-F5344CB8AC3E}">
        <p14:creationId xmlns:p14="http://schemas.microsoft.com/office/powerpoint/2010/main" val="3384029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a:bodyPr>
          <a:lstStyle/>
          <a:p>
            <a:pPr algn="l" eaLnBrk="1" hangingPunct="1"/>
            <a:r>
              <a:rPr lang="en-US" sz="4000" dirty="0" smtClean="0"/>
              <a:t>Clean, Merge Data, and Code</a:t>
            </a:r>
          </a:p>
        </p:txBody>
      </p:sp>
      <p:sp>
        <p:nvSpPr>
          <p:cNvPr id="3" name="TextBox 2"/>
          <p:cNvSpPr txBox="1"/>
          <p:nvPr/>
        </p:nvSpPr>
        <p:spPr>
          <a:xfrm>
            <a:off x="152400" y="1366000"/>
            <a:ext cx="8839200" cy="3016210"/>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LinkedIn data was cleaned against the degrees conferred file.</a:t>
            </a:r>
          </a:p>
          <a:p>
            <a:endParaRPr lang="en-US" sz="2200" dirty="0" smtClean="0"/>
          </a:p>
          <a:p>
            <a:pPr marL="285750" indent="-285750">
              <a:buFont typeface="Arial" panose="020B0604020202020204" pitchFamily="34" charset="0"/>
              <a:buChar char="•"/>
            </a:pPr>
            <a:r>
              <a:rPr lang="en-US" sz="2200" dirty="0" smtClean="0"/>
              <a:t>Code was written in R, matching the key words in job titles </a:t>
            </a:r>
          </a:p>
          <a:p>
            <a:r>
              <a:rPr lang="en-US" sz="2200" dirty="0" smtClean="0"/>
              <a:t>	to the top level industry in BLS SOC code hierarchy. </a:t>
            </a:r>
          </a:p>
          <a:p>
            <a:endParaRPr lang="en-US" sz="2200" dirty="0"/>
          </a:p>
          <a:p>
            <a:pPr marL="285750" indent="-285750">
              <a:buFont typeface="Arial" panose="020B0604020202020204" pitchFamily="34" charset="0"/>
              <a:buChar char="•"/>
            </a:pPr>
            <a:r>
              <a:rPr lang="en-US" sz="2200" dirty="0" smtClean="0"/>
              <a:t>Many alumni hold multiple jobs concurrently </a:t>
            </a:r>
          </a:p>
          <a:p>
            <a:r>
              <a:rPr lang="en-US" sz="2200" dirty="0"/>
              <a:t>	</a:t>
            </a:r>
            <a:r>
              <a:rPr lang="en-US" sz="2200" dirty="0" smtClean="0"/>
              <a:t>(job titles &gt; number of students)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181600" y="3659365"/>
            <a:ext cx="3505654" cy="229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9291" y="4491817"/>
            <a:ext cx="1171342" cy="872276"/>
          </a:xfrm>
          <a:prstGeom prst="rect">
            <a:avLst/>
          </a:prstGeom>
        </p:spPr>
      </p:pic>
      <p:sp>
        <p:nvSpPr>
          <p:cNvPr id="14" name="Rectangle 13"/>
          <p:cNvSpPr/>
          <p:nvPr/>
        </p:nvSpPr>
        <p:spPr>
          <a:xfrm>
            <a:off x="5486400" y="6250960"/>
            <a:ext cx="3408625" cy="430887"/>
          </a:xfrm>
          <a:prstGeom prst="rect">
            <a:avLst/>
          </a:prstGeom>
        </p:spPr>
        <p:txBody>
          <a:bodyPr wrap="none">
            <a:spAutoFit/>
          </a:bodyPr>
          <a:lstStyle/>
          <a:p>
            <a:r>
              <a:rPr lang="en-US" sz="2200" b="1" dirty="0"/>
              <a:t>https://www.r-project.org/</a:t>
            </a:r>
          </a:p>
        </p:txBody>
      </p:sp>
    </p:spTree>
    <p:extLst>
      <p:ext uri="{BB962C8B-B14F-4D97-AF65-F5344CB8AC3E}">
        <p14:creationId xmlns:p14="http://schemas.microsoft.com/office/powerpoint/2010/main" val="2964033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a:bodyPr>
          <a:lstStyle/>
          <a:p>
            <a:pPr algn="l" eaLnBrk="1" hangingPunct="1"/>
            <a:r>
              <a:rPr lang="en-US" sz="4000" dirty="0" smtClean="0"/>
              <a:t>Alumni Survey 2015</a:t>
            </a:r>
          </a:p>
        </p:txBody>
      </p:sp>
      <p:sp>
        <p:nvSpPr>
          <p:cNvPr id="2" name="TextBox 1"/>
          <p:cNvSpPr txBox="1"/>
          <p:nvPr/>
        </p:nvSpPr>
        <p:spPr>
          <a:xfrm>
            <a:off x="152400" y="10945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56" y="2151921"/>
            <a:ext cx="2914804" cy="924654"/>
          </a:xfrm>
          <a:prstGeom prst="rect">
            <a:avLst/>
          </a:prstGeom>
        </p:spPr>
      </p:pic>
      <p:pic>
        <p:nvPicPr>
          <p:cNvPr id="9" name="Picture 8"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3637" y="995779"/>
            <a:ext cx="5017500" cy="3629182"/>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805" y="5432191"/>
            <a:ext cx="1742596" cy="808477"/>
          </a:xfrm>
          <a:prstGeom prst="rect">
            <a:avLst/>
          </a:prstGeom>
        </p:spPr>
      </p:pic>
      <p:sp>
        <p:nvSpPr>
          <p:cNvPr id="4" name="TextBox 3"/>
          <p:cNvSpPr txBox="1"/>
          <p:nvPr/>
        </p:nvSpPr>
        <p:spPr>
          <a:xfrm>
            <a:off x="48071" y="1260136"/>
            <a:ext cx="4343467" cy="5355312"/>
          </a:xfrm>
          <a:prstGeom prst="rect">
            <a:avLst/>
          </a:prstGeom>
          <a:noFill/>
        </p:spPr>
        <p:txBody>
          <a:bodyPr wrap="square" rtlCol="0">
            <a:spAutoFit/>
          </a:bodyPr>
          <a:lstStyle/>
          <a:p>
            <a:r>
              <a:rPr lang="en-US" b="1" dirty="0" smtClean="0"/>
              <a:t>Update Alumni Contact Information</a:t>
            </a:r>
          </a:p>
          <a:p>
            <a:endParaRPr lang="en-US" b="1" dirty="0" smtClean="0"/>
          </a:p>
          <a:p>
            <a:r>
              <a:rPr lang="en-US" dirty="0" smtClean="0"/>
              <a:t>Cost: $2000</a:t>
            </a:r>
          </a:p>
          <a:p>
            <a:endParaRPr lang="en-US" dirty="0"/>
          </a:p>
          <a:p>
            <a:endParaRPr lang="en-US" dirty="0" smtClean="0"/>
          </a:p>
          <a:p>
            <a:endParaRPr lang="en-US" dirty="0"/>
          </a:p>
          <a:p>
            <a:endParaRPr lang="en-US" dirty="0" smtClean="0"/>
          </a:p>
          <a:p>
            <a:endParaRPr lang="en-US" dirty="0" smtClean="0"/>
          </a:p>
          <a:p>
            <a:endParaRPr lang="en-US" dirty="0"/>
          </a:p>
          <a:p>
            <a:r>
              <a:rPr lang="en-US" b="1" dirty="0" smtClean="0"/>
              <a:t>Survey Distribution </a:t>
            </a:r>
          </a:p>
          <a:p>
            <a:r>
              <a:rPr lang="en-US" i="1" dirty="0" smtClean="0"/>
              <a:t>New information for almost 400 alumni</a:t>
            </a:r>
          </a:p>
          <a:p>
            <a:endParaRPr lang="en-US" b="1" dirty="0"/>
          </a:p>
          <a:p>
            <a:pPr marL="285750" indent="-285750">
              <a:buFont typeface="Arial" panose="020B0604020202020204" pitchFamily="34" charset="0"/>
              <a:buChar char="•"/>
            </a:pPr>
            <a:r>
              <a:rPr lang="en-US" dirty="0" smtClean="0"/>
              <a:t>Electronic/postcard reminder: 24% return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Full paper survey: 5% return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5383963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55176"/>
            <a:ext cx="7261225" cy="839788"/>
          </a:xfrm>
          <a:solidFill>
            <a:srgbClr val="996633">
              <a:alpha val="27059"/>
            </a:srgbClr>
          </a:solidFill>
        </p:spPr>
        <p:txBody>
          <a:bodyPr>
            <a:normAutofit/>
          </a:bodyPr>
          <a:lstStyle/>
          <a:p>
            <a:pPr algn="l" eaLnBrk="1" hangingPunct="1"/>
            <a:r>
              <a:rPr lang="en-US" sz="4000" dirty="0" smtClean="0"/>
              <a:t>Alumni Survey 2015</a:t>
            </a:r>
          </a:p>
        </p:txBody>
      </p:sp>
      <p:sp>
        <p:nvSpPr>
          <p:cNvPr id="2" name="TextBox 1"/>
          <p:cNvSpPr txBox="1"/>
          <p:nvPr/>
        </p:nvSpPr>
        <p:spPr>
          <a:xfrm>
            <a:off x="152400" y="10945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3097234392"/>
              </p:ext>
            </p:extLst>
          </p:nvPr>
        </p:nvGraphicFramePr>
        <p:xfrm>
          <a:off x="4610100" y="36576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p:cNvGraphicFramePr>
            <a:graphicFrameLocks/>
          </p:cNvGraphicFramePr>
          <p:nvPr>
            <p:extLst>
              <p:ext uri="{D42A27DB-BD31-4B8C-83A1-F6EECF244321}">
                <p14:modId xmlns:p14="http://schemas.microsoft.com/office/powerpoint/2010/main" val="1428811965"/>
              </p:ext>
            </p:extLst>
          </p:nvPr>
        </p:nvGraphicFramePr>
        <p:xfrm>
          <a:off x="76200" y="1220787"/>
          <a:ext cx="5029200" cy="3199743"/>
        </p:xfrm>
        <a:graphic>
          <a:graphicData uri="http://schemas.openxmlformats.org/drawingml/2006/chart">
            <c:chart xmlns:c="http://schemas.openxmlformats.org/drawingml/2006/chart" xmlns:r="http://schemas.openxmlformats.org/officeDocument/2006/relationships" r:id="rId6"/>
          </a:graphicData>
        </a:graphic>
      </p:graphicFrame>
      <p:sp>
        <p:nvSpPr>
          <p:cNvPr id="3" name="TextBox 2"/>
          <p:cNvSpPr txBox="1"/>
          <p:nvPr/>
        </p:nvSpPr>
        <p:spPr>
          <a:xfrm>
            <a:off x="4680054" y="963182"/>
            <a:ext cx="4387746" cy="2585323"/>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b="1" dirty="0" smtClean="0"/>
              <a:t>80%</a:t>
            </a:r>
            <a:r>
              <a:rPr lang="en-US" dirty="0" smtClean="0"/>
              <a:t> reported feeling </a:t>
            </a:r>
            <a:r>
              <a:rPr lang="en-US" b="1" i="1" dirty="0" smtClean="0"/>
              <a:t>satisfied</a:t>
            </a:r>
            <a:r>
              <a:rPr lang="en-US" dirty="0" smtClean="0"/>
              <a:t> in their current job</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smtClean="0"/>
              <a:t>78%</a:t>
            </a:r>
            <a:r>
              <a:rPr lang="en-US" dirty="0" smtClean="0"/>
              <a:t> reported </a:t>
            </a:r>
            <a:r>
              <a:rPr lang="en-US" b="1" i="1" dirty="0" smtClean="0"/>
              <a:t>overall satisfaction</a:t>
            </a:r>
            <a:r>
              <a:rPr lang="en-US" dirty="0" smtClean="0"/>
              <a:t> with their program at CGU</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488 new employment facts added </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Flag achievements for follow up</a:t>
            </a:r>
            <a:endParaRPr lang="en-US" dirty="0"/>
          </a:p>
        </p:txBody>
      </p:sp>
    </p:spTree>
    <p:extLst>
      <p:ext uri="{BB962C8B-B14F-4D97-AF65-F5344CB8AC3E}">
        <p14:creationId xmlns:p14="http://schemas.microsoft.com/office/powerpoint/2010/main" val="36777623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a:bodyPr>
          <a:lstStyle/>
          <a:p>
            <a:pPr algn="l" eaLnBrk="1" hangingPunct="1"/>
            <a:r>
              <a:rPr lang="en-US" sz="4000" dirty="0" smtClean="0"/>
              <a:t>Alumni Survey 2015</a:t>
            </a:r>
          </a:p>
        </p:txBody>
      </p:sp>
      <p:sp>
        <p:nvSpPr>
          <p:cNvPr id="2" name="TextBox 1"/>
          <p:cNvSpPr txBox="1"/>
          <p:nvPr/>
        </p:nvSpPr>
        <p:spPr>
          <a:xfrm>
            <a:off x="152400" y="10945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sp>
        <p:nvSpPr>
          <p:cNvPr id="4" name="TextBox 3"/>
          <p:cNvSpPr txBox="1"/>
          <p:nvPr/>
        </p:nvSpPr>
        <p:spPr>
          <a:xfrm>
            <a:off x="444919" y="1208860"/>
            <a:ext cx="8232831" cy="2169825"/>
          </a:xfrm>
          <a:prstGeom prst="rect">
            <a:avLst/>
          </a:prstGeom>
          <a:noFill/>
        </p:spPr>
        <p:txBody>
          <a:bodyPr wrap="none" rtlCol="0">
            <a:spAutoFit/>
          </a:bodyPr>
          <a:lstStyle/>
          <a:p>
            <a:r>
              <a:rPr lang="en-US" sz="2500" dirty="0" smtClean="0"/>
              <a:t>The graduate experience at CGU enhanced </a:t>
            </a:r>
            <a:r>
              <a:rPr lang="en-US" sz="2500" b="1" dirty="0" smtClean="0"/>
              <a:t>knowledge, skills, </a:t>
            </a:r>
          </a:p>
          <a:p>
            <a:r>
              <a:rPr lang="en-US" sz="2500" b="1" dirty="0" smtClean="0"/>
              <a:t>and abilities </a:t>
            </a:r>
            <a:r>
              <a:rPr lang="en-US" sz="2500" dirty="0" smtClean="0"/>
              <a:t>in the following ways</a:t>
            </a:r>
          </a:p>
          <a:p>
            <a:endParaRPr lang="en-US" sz="1000" dirty="0" smtClean="0"/>
          </a:p>
          <a:p>
            <a:r>
              <a:rPr lang="en-US" sz="2500" dirty="0"/>
              <a:t>	</a:t>
            </a:r>
            <a:r>
              <a:rPr lang="en-US" sz="2500" dirty="0" smtClean="0"/>
              <a:t>		</a:t>
            </a:r>
            <a:r>
              <a:rPr lang="en-US" sz="2500" b="1" dirty="0" smtClean="0"/>
              <a:t>…</a:t>
            </a:r>
            <a:r>
              <a:rPr lang="en-US" sz="2500" b="1" i="1" dirty="0" smtClean="0"/>
              <a:t>Top 5…</a:t>
            </a:r>
          </a:p>
          <a:p>
            <a:endParaRPr lang="en-US" sz="2500" dirty="0"/>
          </a:p>
          <a:p>
            <a:endParaRPr lang="en-US" sz="2500" dirty="0"/>
          </a:p>
        </p:txBody>
      </p:sp>
      <p:graphicFrame>
        <p:nvGraphicFramePr>
          <p:cNvPr id="5" name="Table 4"/>
          <p:cNvGraphicFramePr>
            <a:graphicFrameLocks noGrp="1"/>
          </p:cNvGraphicFramePr>
          <p:nvPr>
            <p:extLst>
              <p:ext uri="{D42A27DB-BD31-4B8C-83A1-F6EECF244321}">
                <p14:modId xmlns:p14="http://schemas.microsoft.com/office/powerpoint/2010/main" val="3097603116"/>
              </p:ext>
            </p:extLst>
          </p:nvPr>
        </p:nvGraphicFramePr>
        <p:xfrm>
          <a:off x="1380084" y="2687349"/>
          <a:ext cx="5867400" cy="3376615"/>
        </p:xfrm>
        <a:graphic>
          <a:graphicData uri="http://schemas.openxmlformats.org/drawingml/2006/table">
            <a:tbl>
              <a:tblPr>
                <a:tableStyleId>{5C22544A-7EE6-4342-B048-85BDC9FD1C3A}</a:tableStyleId>
              </a:tblPr>
              <a:tblGrid>
                <a:gridCol w="5867400"/>
              </a:tblGrid>
              <a:tr h="180975">
                <a:tc>
                  <a:txBody>
                    <a:bodyPr/>
                    <a:lstStyle/>
                    <a:p>
                      <a:pPr algn="l" fontAlgn="b">
                        <a:lnSpc>
                          <a:spcPct val="200000"/>
                        </a:lnSpc>
                      </a:pPr>
                      <a:r>
                        <a:rPr lang="en-US" sz="2200" u="none" strike="noStrike" dirty="0">
                          <a:effectLst/>
                        </a:rPr>
                        <a:t>Acquire New Knowledge</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u="none" strike="noStrike" dirty="0">
                          <a:effectLst/>
                        </a:rPr>
                        <a:t>Synthesize ideas from multiple sources</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u="none" strike="noStrike" dirty="0">
                          <a:effectLst/>
                        </a:rPr>
                        <a:t>Think analytically</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u="none" strike="noStrike" dirty="0">
                          <a:effectLst/>
                        </a:rPr>
                        <a:t>Apply research practices</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u="none" strike="noStrike" dirty="0">
                          <a:effectLst/>
                        </a:rPr>
                        <a:t>Address problems from multiple perspectives</a:t>
                      </a:r>
                      <a:endParaRPr lang="en-US" sz="2200" b="0" i="0" u="none" strike="noStrike" dirty="0">
                        <a:solidFill>
                          <a:srgbClr val="000000"/>
                        </a:solidFill>
                        <a:effectLst/>
                        <a:latin typeface="Calibri" panose="020F0502020204030204" pitchFamily="34" charset="0"/>
                      </a:endParaRPr>
                    </a:p>
                  </a:txBody>
                  <a:tcPr marL="4763" marR="4763" marT="4763" marB="0" anchor="b"/>
                </a:tc>
              </a:tr>
            </a:tbl>
          </a:graphicData>
        </a:graphic>
      </p:graphicFrame>
    </p:spTree>
    <p:extLst>
      <p:ext uri="{BB962C8B-B14F-4D97-AF65-F5344CB8AC3E}">
        <p14:creationId xmlns:p14="http://schemas.microsoft.com/office/powerpoint/2010/main" val="21137524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8915400" cy="839788"/>
          </a:xfrm>
          <a:solidFill>
            <a:srgbClr val="996633">
              <a:alpha val="27059"/>
            </a:srgbClr>
          </a:solidFill>
        </p:spPr>
        <p:txBody>
          <a:bodyPr>
            <a:normAutofit fontScale="90000"/>
          </a:bodyPr>
          <a:lstStyle/>
          <a:p>
            <a:pPr algn="l" eaLnBrk="1" hangingPunct="1"/>
            <a:r>
              <a:rPr lang="en-US" sz="4000" dirty="0" smtClean="0"/>
              <a:t>Alumni Survey 2015      </a:t>
            </a:r>
            <a:r>
              <a:rPr lang="en-US" sz="2500" i="1" dirty="0" smtClean="0"/>
              <a:t>Information Science &amp; Technology</a:t>
            </a:r>
            <a:endParaRPr lang="en-US" sz="2500" dirty="0" smtClean="0"/>
          </a:p>
        </p:txBody>
      </p:sp>
      <p:sp>
        <p:nvSpPr>
          <p:cNvPr id="4" name="TextBox 3"/>
          <p:cNvSpPr txBox="1"/>
          <p:nvPr/>
        </p:nvSpPr>
        <p:spPr>
          <a:xfrm>
            <a:off x="196694" y="1600200"/>
            <a:ext cx="8557821" cy="1246495"/>
          </a:xfrm>
          <a:prstGeom prst="rect">
            <a:avLst/>
          </a:prstGeom>
          <a:noFill/>
        </p:spPr>
        <p:txBody>
          <a:bodyPr wrap="square" rtlCol="0">
            <a:spAutoFit/>
          </a:bodyPr>
          <a:lstStyle/>
          <a:p>
            <a:r>
              <a:rPr lang="en-US" sz="2500" dirty="0" smtClean="0"/>
              <a:t>Sample Job Titles			Sample Employers</a:t>
            </a:r>
            <a:endParaRPr lang="en-US" sz="2500" b="1" i="1" dirty="0" smtClean="0"/>
          </a:p>
          <a:p>
            <a:endParaRPr lang="en-US" sz="2500" dirty="0"/>
          </a:p>
          <a:p>
            <a:endParaRPr lang="en-US" sz="2500" dirty="0"/>
          </a:p>
        </p:txBody>
      </p:sp>
      <p:graphicFrame>
        <p:nvGraphicFramePr>
          <p:cNvPr id="5" name="Table 4"/>
          <p:cNvGraphicFramePr>
            <a:graphicFrameLocks noGrp="1"/>
          </p:cNvGraphicFramePr>
          <p:nvPr>
            <p:extLst>
              <p:ext uri="{D42A27DB-BD31-4B8C-83A1-F6EECF244321}">
                <p14:modId xmlns:p14="http://schemas.microsoft.com/office/powerpoint/2010/main" val="1428420134"/>
              </p:ext>
            </p:extLst>
          </p:nvPr>
        </p:nvGraphicFramePr>
        <p:xfrm>
          <a:off x="304800" y="2362200"/>
          <a:ext cx="4191000" cy="3376615"/>
        </p:xfrm>
        <a:graphic>
          <a:graphicData uri="http://schemas.openxmlformats.org/drawingml/2006/table">
            <a:tbl>
              <a:tblPr>
                <a:tableStyleId>{5C22544A-7EE6-4342-B048-85BDC9FD1C3A}</a:tableStyleId>
              </a:tblPr>
              <a:tblGrid>
                <a:gridCol w="4191000"/>
              </a:tblGrid>
              <a:tr h="675323">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CIS Manager or Researcher</a:t>
                      </a:r>
                      <a:endParaRPr lang="en-US" sz="2200" b="0" i="0" u="none" strike="noStrike" dirty="0">
                        <a:solidFill>
                          <a:srgbClr val="000000"/>
                        </a:solidFill>
                        <a:effectLst/>
                        <a:latin typeface="Calibri" panose="020F0502020204030204" pitchFamily="34" charset="0"/>
                      </a:endParaRPr>
                    </a:p>
                  </a:txBody>
                  <a:tcPr marL="4763" marR="4763" marT="4763" marB="0" anchor="b"/>
                </a:tc>
              </a:tr>
              <a:tr h="675323">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Computer Network Admin</a:t>
                      </a:r>
                      <a:endParaRPr lang="en-US" sz="2200" b="0" i="0" u="none" strike="noStrike" dirty="0">
                        <a:solidFill>
                          <a:srgbClr val="000000"/>
                        </a:solidFill>
                        <a:effectLst/>
                        <a:latin typeface="Calibri" panose="020F0502020204030204" pitchFamily="34" charset="0"/>
                      </a:endParaRPr>
                    </a:p>
                  </a:txBody>
                  <a:tcPr marL="4763" marR="4763" marT="4763" marB="0" anchor="b"/>
                </a:tc>
              </a:tr>
              <a:tr h="675323">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System</a:t>
                      </a:r>
                      <a:r>
                        <a:rPr lang="en-US" sz="2200" b="0" i="0" u="none" strike="noStrike" baseline="0" dirty="0" smtClean="0">
                          <a:solidFill>
                            <a:srgbClr val="000000"/>
                          </a:solidFill>
                          <a:effectLst/>
                          <a:latin typeface="Calibri" panose="020F0502020204030204" pitchFamily="34" charset="0"/>
                        </a:rPr>
                        <a:t>s Design Engineer</a:t>
                      </a:r>
                      <a:endParaRPr lang="en-US" sz="2200" b="0" i="0" u="none" strike="noStrike" dirty="0">
                        <a:solidFill>
                          <a:srgbClr val="000000"/>
                        </a:solidFill>
                        <a:effectLst/>
                        <a:latin typeface="Calibri" panose="020F0502020204030204" pitchFamily="34" charset="0"/>
                      </a:endParaRPr>
                    </a:p>
                  </a:txBody>
                  <a:tcPr marL="4763" marR="4763" marT="4763" marB="0" anchor="b"/>
                </a:tc>
              </a:tr>
              <a:tr h="675323">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Risk Analyst</a:t>
                      </a:r>
                      <a:endParaRPr lang="en-US" sz="2200" b="0" i="0" u="none" strike="noStrike" dirty="0">
                        <a:solidFill>
                          <a:srgbClr val="000000"/>
                        </a:solidFill>
                        <a:effectLst/>
                        <a:latin typeface="Calibri" panose="020F0502020204030204" pitchFamily="34" charset="0"/>
                      </a:endParaRPr>
                    </a:p>
                  </a:txBody>
                  <a:tcPr marL="4763" marR="4763" marT="4763" marB="0" anchor="b"/>
                </a:tc>
              </a:tr>
              <a:tr h="675323">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Professor</a:t>
                      </a:r>
                      <a:r>
                        <a:rPr lang="en-US" sz="2200" b="0" i="0" u="none" strike="noStrike" baseline="0" dirty="0" smtClean="0">
                          <a:solidFill>
                            <a:srgbClr val="000000"/>
                          </a:solidFill>
                          <a:effectLst/>
                          <a:latin typeface="Calibri" panose="020F0502020204030204" pitchFamily="34" charset="0"/>
                        </a:rPr>
                        <a:t> and Dean</a:t>
                      </a:r>
                      <a:endParaRPr lang="en-US" sz="2200" b="0" i="0" u="none" strike="noStrike" dirty="0">
                        <a:solidFill>
                          <a:srgbClr val="000000"/>
                        </a:solidFill>
                        <a:effectLst/>
                        <a:latin typeface="Calibri" panose="020F0502020204030204" pitchFamily="34" charset="0"/>
                      </a:endParaRPr>
                    </a:p>
                  </a:txBody>
                  <a:tcPr marL="4763" marR="4763" marT="4763"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3053893765"/>
              </p:ext>
            </p:extLst>
          </p:nvPr>
        </p:nvGraphicFramePr>
        <p:xfrm>
          <a:off x="4953000" y="2362200"/>
          <a:ext cx="3962400" cy="4047175"/>
        </p:xfrm>
        <a:graphic>
          <a:graphicData uri="http://schemas.openxmlformats.org/drawingml/2006/table">
            <a:tbl>
              <a:tblPr>
                <a:tableStyleId>{5C22544A-7EE6-4342-B048-85BDC9FD1C3A}</a:tableStyleId>
              </a:tblPr>
              <a:tblGrid>
                <a:gridCol w="3962400"/>
              </a:tblGrid>
              <a:tr h="180975">
                <a:tc>
                  <a:txBody>
                    <a:bodyPr/>
                    <a:lstStyle/>
                    <a:p>
                      <a:pPr algn="l" fontAlgn="b">
                        <a:lnSpc>
                          <a:spcPct val="200000"/>
                        </a:lnSpc>
                      </a:pPr>
                      <a:r>
                        <a:rPr lang="en-US" sz="2200" b="1" i="1" u="none" strike="noStrike" dirty="0" smtClean="0">
                          <a:solidFill>
                            <a:srgbClr val="000000"/>
                          </a:solidFill>
                          <a:effectLst/>
                          <a:latin typeface="Calibri" panose="020F0502020204030204" pitchFamily="34" charset="0"/>
                        </a:rPr>
                        <a:t>Industry: </a:t>
                      </a:r>
                      <a:r>
                        <a:rPr lang="en-US" sz="2200" b="0" i="0" u="none" strike="noStrike" dirty="0" smtClean="0">
                          <a:solidFill>
                            <a:srgbClr val="000000"/>
                          </a:solidFill>
                          <a:effectLst/>
                          <a:latin typeface="Calibri" panose="020F0502020204030204" pitchFamily="34" charset="0"/>
                        </a:rPr>
                        <a:t>Amazon, Microsoft, ESRI </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Costco, Kaiser</a:t>
                      </a:r>
                      <a:r>
                        <a:rPr lang="en-US" sz="2200" b="0" i="0" u="none" strike="noStrike" baseline="0" dirty="0" smtClean="0">
                          <a:solidFill>
                            <a:srgbClr val="000000"/>
                          </a:solidFill>
                          <a:effectLst/>
                          <a:latin typeface="Calibri" panose="020F0502020204030204" pitchFamily="34" charset="0"/>
                        </a:rPr>
                        <a:t> Permanente</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b="0" i="0" u="none" strike="noStrike" dirty="0" smtClean="0">
                          <a:solidFill>
                            <a:srgbClr val="000000"/>
                          </a:solidFill>
                          <a:effectLst/>
                          <a:latin typeface="Calibri" panose="020F0502020204030204" pitchFamily="34" charset="0"/>
                        </a:rPr>
                        <a:t>JPL, Boeing, Raytheon, </a:t>
                      </a:r>
                      <a:r>
                        <a:rPr lang="en-US" sz="2200" b="0" i="0" u="none" strike="noStrike" dirty="0" err="1" smtClean="0">
                          <a:solidFill>
                            <a:srgbClr val="000000"/>
                          </a:solidFill>
                          <a:effectLst/>
                          <a:latin typeface="Calibri" panose="020F0502020204030204" pitchFamily="34" charset="0"/>
                        </a:rPr>
                        <a:t>CalTEch</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b="0" i="0" u="none" strike="noStrike" dirty="0" err="1" smtClean="0">
                          <a:solidFill>
                            <a:srgbClr val="000000"/>
                          </a:solidFill>
                          <a:effectLst/>
                          <a:latin typeface="Calibri" panose="020F0502020204030204" pitchFamily="34" charset="0"/>
                        </a:rPr>
                        <a:t>TaylorMade</a:t>
                      </a:r>
                      <a:r>
                        <a:rPr lang="en-US" sz="2200" b="0" i="0" u="none" strike="noStrike" dirty="0" smtClean="0">
                          <a:solidFill>
                            <a:srgbClr val="000000"/>
                          </a:solidFill>
                          <a:effectLst/>
                          <a:latin typeface="Calibri" panose="020F0502020204030204" pitchFamily="34" charset="0"/>
                        </a:rPr>
                        <a:t>-Adidas,</a:t>
                      </a:r>
                      <a:r>
                        <a:rPr lang="en-US" sz="2200" b="0" i="0" u="none" strike="noStrike" baseline="0" dirty="0" smtClean="0">
                          <a:solidFill>
                            <a:srgbClr val="000000"/>
                          </a:solidFill>
                          <a:effectLst/>
                          <a:latin typeface="Calibri" panose="020F0502020204030204" pitchFamily="34" charset="0"/>
                        </a:rPr>
                        <a:t> WESTAT</a:t>
                      </a:r>
                      <a:endParaRPr lang="en-US" sz="2200" b="0" i="0" u="none" strike="noStrike" dirty="0">
                        <a:solidFill>
                          <a:srgbClr val="000000"/>
                        </a:solidFill>
                        <a:effectLst/>
                        <a:latin typeface="Calibri" panose="020F0502020204030204" pitchFamily="34" charset="0"/>
                      </a:endParaRPr>
                    </a:p>
                  </a:txBody>
                  <a:tcPr marL="4763" marR="4763" marT="4763" marB="0" anchor="b"/>
                </a:tc>
              </a:tr>
              <a:tr h="180975">
                <a:tc>
                  <a:txBody>
                    <a:bodyPr/>
                    <a:lstStyle/>
                    <a:p>
                      <a:pPr algn="l" fontAlgn="b">
                        <a:lnSpc>
                          <a:spcPct val="200000"/>
                        </a:lnSpc>
                      </a:pPr>
                      <a:r>
                        <a:rPr lang="en-US" sz="2200" b="1" i="1" u="none" strike="noStrike" dirty="0" smtClean="0">
                          <a:solidFill>
                            <a:srgbClr val="000000"/>
                          </a:solidFill>
                          <a:effectLst/>
                          <a:latin typeface="Calibri" panose="020F0502020204030204" pitchFamily="34" charset="0"/>
                        </a:rPr>
                        <a:t>Academic: </a:t>
                      </a:r>
                      <a:r>
                        <a:rPr lang="en-US" sz="2200" b="0" i="0" u="none" strike="noStrike" dirty="0" smtClean="0">
                          <a:solidFill>
                            <a:srgbClr val="000000"/>
                          </a:solidFill>
                          <a:effectLst/>
                          <a:latin typeface="Calibri" panose="020F0502020204030204" pitchFamily="34" charset="0"/>
                        </a:rPr>
                        <a:t>LMU,</a:t>
                      </a:r>
                      <a:r>
                        <a:rPr lang="en-US" sz="2200" b="0" i="0" u="none" strike="noStrike" baseline="0" dirty="0" smtClean="0">
                          <a:solidFill>
                            <a:srgbClr val="000000"/>
                          </a:solidFill>
                          <a:effectLst/>
                          <a:latin typeface="Calibri" panose="020F0502020204030204" pitchFamily="34" charset="0"/>
                        </a:rPr>
                        <a:t> Cal Poly Pomona, </a:t>
                      </a:r>
                    </a:p>
                    <a:p>
                      <a:pPr algn="l" fontAlgn="b">
                        <a:lnSpc>
                          <a:spcPct val="200000"/>
                        </a:lnSpc>
                      </a:pPr>
                      <a:r>
                        <a:rPr lang="en-US" sz="2200" b="0" i="0" u="none" strike="noStrike" baseline="0" dirty="0" err="1" smtClean="0">
                          <a:solidFill>
                            <a:srgbClr val="000000"/>
                          </a:solidFill>
                          <a:effectLst/>
                          <a:latin typeface="Calibri" panose="020F0502020204030204" pitchFamily="34" charset="0"/>
                        </a:rPr>
                        <a:t>Biola</a:t>
                      </a:r>
                      <a:r>
                        <a:rPr lang="en-US" sz="2200" b="0" i="0" u="none" strike="noStrike" baseline="0" dirty="0" smtClean="0">
                          <a:solidFill>
                            <a:srgbClr val="000000"/>
                          </a:solidFill>
                          <a:effectLst/>
                          <a:latin typeface="Calibri" panose="020F0502020204030204" pitchFamily="34" charset="0"/>
                        </a:rPr>
                        <a:t>, Cal Lutheran, Worchester</a:t>
                      </a:r>
                      <a:endParaRPr lang="en-US" sz="2200" b="1" i="1" u="none" strike="noStrike" dirty="0">
                        <a:solidFill>
                          <a:srgbClr val="000000"/>
                        </a:solidFill>
                        <a:effectLst/>
                        <a:latin typeface="Calibri" panose="020F0502020204030204" pitchFamily="34" charset="0"/>
                      </a:endParaRPr>
                    </a:p>
                  </a:txBody>
                  <a:tcPr marL="4763" marR="4763" marT="4763" marB="0" anchor="b"/>
                </a:tc>
              </a:tr>
            </a:tbl>
          </a:graphicData>
        </a:graphic>
      </p:graphicFrame>
    </p:spTree>
    <p:extLst>
      <p:ext uri="{BB962C8B-B14F-4D97-AF65-F5344CB8AC3E}">
        <p14:creationId xmlns:p14="http://schemas.microsoft.com/office/powerpoint/2010/main" val="44675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a:bodyPr>
          <a:lstStyle/>
          <a:p>
            <a:pPr algn="l"/>
            <a:r>
              <a:rPr lang="en-US" sz="4000" dirty="0" smtClean="0"/>
              <a:t>Compare Nationally - </a:t>
            </a:r>
            <a:r>
              <a:rPr lang="en-US" sz="4000" i="1" dirty="0" smtClean="0"/>
              <a:t>PhD</a:t>
            </a:r>
          </a:p>
        </p:txBody>
      </p:sp>
      <p:sp>
        <p:nvSpPr>
          <p:cNvPr id="2" name="TextBox 1"/>
          <p:cNvSpPr txBox="1"/>
          <p:nvPr/>
        </p:nvSpPr>
        <p:spPr>
          <a:xfrm>
            <a:off x="1219200" y="1122359"/>
            <a:ext cx="7696200" cy="369332"/>
          </a:xfrm>
          <a:prstGeom prst="rect">
            <a:avLst/>
          </a:prstGeom>
          <a:noFill/>
        </p:spPr>
        <p:txBody>
          <a:bodyPr wrap="square" rtlCol="0">
            <a:spAutoFit/>
          </a:bodyPr>
          <a:lstStyle/>
          <a:p>
            <a:pPr marL="285750" indent="-285750" algn="r">
              <a:buFont typeface="Arial" pitchFamily="34" charset="0"/>
              <a:buChar char="•"/>
            </a:pPr>
            <a:r>
              <a:rPr lang="en-US" i="1" dirty="0" smtClean="0"/>
              <a:t>Request data file free of charge </a:t>
            </a:r>
          </a:p>
        </p:txBody>
      </p:sp>
      <p:sp>
        <p:nvSpPr>
          <p:cNvPr id="13" name="Rectangle 12"/>
          <p:cNvSpPr/>
          <p:nvPr/>
        </p:nvSpPr>
        <p:spPr>
          <a:xfrm>
            <a:off x="3872175" y="6292703"/>
            <a:ext cx="5257800" cy="400110"/>
          </a:xfrm>
          <a:prstGeom prst="rect">
            <a:avLst/>
          </a:prstGeom>
        </p:spPr>
        <p:txBody>
          <a:bodyPr wrap="square">
            <a:spAutoFit/>
          </a:bodyPr>
          <a:lstStyle/>
          <a:p>
            <a:pPr algn="r"/>
            <a:r>
              <a:rPr lang="en-US" sz="2000" b="1" dirty="0"/>
              <a:t>http://www.sedsurvey.org/Pages/home.aspx</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933" y="64013"/>
            <a:ext cx="1712117" cy="1141412"/>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987794219"/>
              </p:ext>
            </p:extLst>
          </p:nvPr>
        </p:nvGraphicFramePr>
        <p:xfrm>
          <a:off x="152400" y="1490662"/>
          <a:ext cx="8458200" cy="2119630"/>
        </p:xfrm>
        <a:graphic>
          <a:graphicData uri="http://schemas.openxmlformats.org/drawingml/2006/table">
            <a:tbl>
              <a:tblPr>
                <a:tableStyleId>{5C22544A-7EE6-4342-B048-85BDC9FD1C3A}</a:tableStyleId>
              </a:tblPr>
              <a:tblGrid>
                <a:gridCol w="6172200"/>
                <a:gridCol w="990600"/>
                <a:gridCol w="76200"/>
                <a:gridCol w="1219200"/>
              </a:tblGrid>
              <a:tr h="647700">
                <a:tc>
                  <a:txBody>
                    <a:bodyPr/>
                    <a:lstStyle/>
                    <a:p>
                      <a:pPr algn="l" fontAlgn="b"/>
                      <a:r>
                        <a:rPr lang="en-US" sz="2800" b="0" i="0" u="none" strike="noStrike" dirty="0" smtClean="0">
                          <a:solidFill>
                            <a:srgbClr val="000000"/>
                          </a:solidFill>
                          <a:effectLst/>
                          <a:latin typeface="Arial" panose="020B0604020202020204" pitchFamily="34" charset="0"/>
                        </a:rPr>
                        <a:t>Future Plans</a:t>
                      </a:r>
                    </a:p>
                    <a:p>
                      <a:pPr algn="l" fontAlgn="b"/>
                      <a:endParaRPr lang="en-US" sz="1800" b="0"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US" sz="2000" u="none" strike="noStrike" dirty="0">
                          <a:effectLst/>
                        </a:rPr>
                        <a:t>CGU</a:t>
                      </a:r>
                      <a:endParaRPr lang="en-US" sz="20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fontAlgn="b"/>
                      <a:endParaRPr lang="en-US" sz="1800" b="0" i="0" u="none" strike="noStrike" dirty="0">
                        <a:solidFill>
                          <a:srgbClr val="000000"/>
                        </a:solidFill>
                        <a:effectLst/>
                        <a:latin typeface="Arial" panose="020B0604020202020204" pitchFamily="34" charset="0"/>
                      </a:endParaRPr>
                    </a:p>
                  </a:txBody>
                  <a:tcPr marL="0" marR="0" marT="0" marB="0" anchor="b">
                    <a:lnB w="12700" cap="flat" cmpd="sng" algn="ctr">
                      <a:solidFill>
                        <a:schemeClr val="tx1"/>
                      </a:solidFill>
                      <a:prstDash val="solid"/>
                      <a:round/>
                      <a:headEnd type="none" w="med" len="med"/>
                      <a:tailEnd type="none" w="med" len="med"/>
                    </a:lnB>
                  </a:tcPr>
                </a:tc>
                <a:tc>
                  <a:txBody>
                    <a:bodyPr/>
                    <a:lstStyle/>
                    <a:p>
                      <a:pPr algn="ctr" rtl="0" fontAlgn="b"/>
                      <a:r>
                        <a:rPr lang="en-US" sz="2000" u="none" strike="noStrike" dirty="0">
                          <a:effectLst/>
                        </a:rPr>
                        <a:t>National</a:t>
                      </a:r>
                      <a:endParaRPr lang="en-US" sz="2000" b="0" i="0" u="none" strike="noStrike" dirty="0">
                        <a:solidFill>
                          <a:srgbClr val="000000"/>
                        </a:solidFill>
                        <a:effectLst/>
                        <a:latin typeface="Calibri" panose="020F0502020204030204" pitchFamily="34" charset="0"/>
                      </a:endParaRPr>
                    </a:p>
                  </a:txBody>
                  <a:tcPr marL="0" marR="0" marT="0" marB="0" anchor="b">
                    <a:lnB w="12700" cap="flat" cmpd="sng" algn="ctr">
                      <a:solidFill>
                        <a:schemeClr val="tx1"/>
                      </a:solidFill>
                      <a:prstDash val="solid"/>
                      <a:round/>
                      <a:headEnd type="none" w="med" len="med"/>
                      <a:tailEnd type="none" w="med" len="med"/>
                    </a:lnB>
                  </a:tcPr>
                </a:tc>
              </a:tr>
              <a:tr h="595630">
                <a:tc>
                  <a:txBody>
                    <a:bodyPr/>
                    <a:lstStyle/>
                    <a:p>
                      <a:pPr algn="l" rtl="0" fontAlgn="b"/>
                      <a:r>
                        <a:rPr lang="en-US" sz="1800" u="none" strike="noStrike" dirty="0" smtClean="0">
                          <a:effectLst/>
                        </a:rPr>
                        <a:t>  </a:t>
                      </a:r>
                    </a:p>
                    <a:p>
                      <a:pPr algn="l" rtl="0" fontAlgn="b"/>
                      <a:r>
                        <a:rPr lang="en-US" sz="1800" u="none" strike="noStrike" dirty="0" smtClean="0">
                          <a:effectLst/>
                        </a:rPr>
                        <a:t>Signed </a:t>
                      </a:r>
                      <a:r>
                        <a:rPr lang="en-US" sz="1800" u="none" strike="noStrike" dirty="0">
                          <a:effectLst/>
                        </a:rPr>
                        <a:t>contract/definite commitment for postdoc or other </a:t>
                      </a:r>
                      <a:r>
                        <a:rPr lang="en-US" sz="1800" u="none" strike="noStrike" dirty="0" smtClean="0">
                          <a:effectLst/>
                        </a:rPr>
                        <a:t>work </a:t>
                      </a:r>
                      <a:endParaRPr lang="en-US" sz="18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2000" u="none" strike="noStrike" dirty="0">
                          <a:effectLst/>
                        </a:rPr>
                        <a:t>67%</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 </a:t>
                      </a:r>
                      <a:endParaRPr lang="en-US" sz="18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2000" u="none" strike="noStrike" dirty="0">
                          <a:effectLst/>
                        </a:rPr>
                        <a:t>69%</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23850">
                <a:tc>
                  <a:txBody>
                    <a:bodyPr/>
                    <a:lstStyle/>
                    <a:p>
                      <a:pPr algn="l" rtl="0" fontAlgn="b"/>
                      <a:r>
                        <a:rPr lang="en-US" sz="1800" u="none" strike="noStrike" dirty="0" smtClean="0">
                          <a:effectLst/>
                        </a:rPr>
                        <a:t>  </a:t>
                      </a:r>
                    </a:p>
                    <a:p>
                      <a:pPr algn="l" rtl="0" fontAlgn="b"/>
                      <a:r>
                        <a:rPr lang="en-US" sz="1800" u="none" strike="noStrike" dirty="0" smtClean="0">
                          <a:effectLst/>
                        </a:rPr>
                        <a:t>Seeking </a:t>
                      </a:r>
                      <a:r>
                        <a:rPr lang="en-US" sz="1800" u="none" strike="noStrike" dirty="0">
                          <a:effectLst/>
                        </a:rPr>
                        <a:t>position but no specific </a:t>
                      </a:r>
                      <a:r>
                        <a:rPr lang="en-US" sz="1800" u="none" strike="noStrike" dirty="0" smtClean="0">
                          <a:effectLst/>
                        </a:rPr>
                        <a:t>prospects</a:t>
                      </a:r>
                    </a:p>
                    <a:p>
                      <a:pPr algn="l" rtl="0" fontAlgn="b"/>
                      <a:endParaRPr lang="en-US" sz="18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2000" u="none" strike="noStrike" dirty="0">
                          <a:effectLst/>
                        </a:rPr>
                        <a:t>24%</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endParaRPr lang="en-US" sz="1800" b="0" i="0" u="none" strike="noStrike" dirty="0">
                        <a:solidFill>
                          <a:srgbClr val="000000"/>
                        </a:solidFill>
                        <a:effectLst/>
                        <a:latin typeface="Arial" panose="020B060402020202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2000" u="none" strike="noStrike" dirty="0">
                          <a:effectLst/>
                        </a:rPr>
                        <a:t>31%</a:t>
                      </a:r>
                      <a:endParaRPr lang="en-US" sz="2000" b="0" i="0" u="none" strike="noStrike" dirty="0">
                        <a:solidFill>
                          <a:srgbClr val="000000"/>
                        </a:solidFill>
                        <a:effectLst/>
                        <a:latin typeface="Calibri" panose="020F0502020204030204" pitchFamily="34" charset="0"/>
                      </a:endParaRPr>
                    </a:p>
                  </a:txBody>
                  <a:tcPr marL="0" marR="0" marT="0"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176434303"/>
              </p:ext>
            </p:extLst>
          </p:nvPr>
        </p:nvGraphicFramePr>
        <p:xfrm>
          <a:off x="152400" y="3891789"/>
          <a:ext cx="8382000" cy="2130578"/>
        </p:xfrm>
        <a:graphic>
          <a:graphicData uri="http://schemas.openxmlformats.org/drawingml/2006/table">
            <a:tbl>
              <a:tblPr>
                <a:tableStyleId>{5C22544A-7EE6-4342-B048-85BDC9FD1C3A}</a:tableStyleId>
              </a:tblPr>
              <a:tblGrid>
                <a:gridCol w="6031907"/>
                <a:gridCol w="1096710"/>
                <a:gridCol w="1253383"/>
              </a:tblGrid>
              <a:tr h="470369">
                <a:tc>
                  <a:txBody>
                    <a:bodyPr/>
                    <a:lstStyle/>
                    <a:p>
                      <a:pPr algn="l" fontAlgn="b"/>
                      <a:r>
                        <a:rPr lang="en-US" sz="2800" u="none" strike="noStrike" dirty="0">
                          <a:effectLst/>
                        </a:rPr>
                        <a:t>Employer Type (TOP 3)</a:t>
                      </a:r>
                      <a:endParaRPr lang="en-US" sz="2800" b="1" i="0" u="none" strike="noStrike" dirty="0">
                        <a:solidFill>
                          <a:srgbClr val="000000"/>
                        </a:solidFill>
                        <a:effectLst/>
                        <a:latin typeface="Calibri" panose="020F0502020204030204" pitchFamily="34"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dirty="0">
                          <a:effectLst/>
                        </a:rPr>
                        <a:t>CGU</a:t>
                      </a:r>
                      <a:endParaRPr lang="en-US" sz="1800" b="1" i="0" u="none" strike="noStrike" dirty="0">
                        <a:solidFill>
                          <a:srgbClr val="000000"/>
                        </a:solidFill>
                        <a:effectLst/>
                        <a:latin typeface="Calibri" panose="020F0502020204030204" pitchFamily="34" charset="0"/>
                      </a:endParaRPr>
                    </a:p>
                  </a:txBody>
                  <a:tcPr marL="4763" marR="4763" marT="4763" marB="0" anchor="b">
                    <a:lnB w="12700" cap="flat" cmpd="sng" algn="ctr">
                      <a:solidFill>
                        <a:schemeClr val="tx1"/>
                      </a:solidFill>
                      <a:prstDash val="solid"/>
                      <a:round/>
                      <a:headEnd type="none" w="med" len="med"/>
                      <a:tailEnd type="none" w="med" len="med"/>
                    </a:lnB>
                  </a:tcPr>
                </a:tc>
                <a:tc>
                  <a:txBody>
                    <a:bodyPr/>
                    <a:lstStyle/>
                    <a:p>
                      <a:pPr algn="ctr" fontAlgn="b"/>
                      <a:r>
                        <a:rPr lang="en-US" sz="1800" u="none" strike="noStrike">
                          <a:effectLst/>
                        </a:rPr>
                        <a:t>National</a:t>
                      </a:r>
                      <a:endParaRPr lang="en-US" sz="1800" b="1" i="0" u="none" strike="noStrike">
                        <a:solidFill>
                          <a:srgbClr val="000000"/>
                        </a:solidFill>
                        <a:effectLst/>
                        <a:latin typeface="Calibri" panose="020F0502020204030204" pitchFamily="34" charset="0"/>
                      </a:endParaRPr>
                    </a:p>
                  </a:txBody>
                  <a:tcPr marL="4763" marR="4763" marT="4763" marB="0" anchor="b">
                    <a:lnB w="12700" cap="flat" cmpd="sng" algn="ctr">
                      <a:solidFill>
                        <a:schemeClr val="tx1"/>
                      </a:solidFill>
                      <a:prstDash val="solid"/>
                      <a:round/>
                      <a:headEnd type="none" w="med" len="med"/>
                      <a:tailEnd type="none" w="med" len="med"/>
                    </a:lnB>
                  </a:tcPr>
                </a:tc>
              </a:tr>
              <a:tr h="304235">
                <a:tc>
                  <a:txBody>
                    <a:bodyPr/>
                    <a:lstStyle/>
                    <a:p>
                      <a:pPr algn="l" fontAlgn="b"/>
                      <a:endParaRPr lang="en-US" sz="1800" u="none" strike="noStrike" dirty="0" smtClean="0">
                        <a:effectLst/>
                      </a:endParaRPr>
                    </a:p>
                    <a:p>
                      <a:pPr algn="l" fontAlgn="b"/>
                      <a:r>
                        <a:rPr lang="en-US" sz="1800" u="none" strike="noStrike" dirty="0" smtClean="0">
                          <a:effectLst/>
                        </a:rPr>
                        <a:t>Academe </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62%</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50</a:t>
                      </a:r>
                      <a:r>
                        <a:rPr lang="en-US" sz="1800" u="none" strike="noStrike" dirty="0" smtClean="0">
                          <a:effectLst/>
                        </a:rPr>
                        <a:t>%</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4235">
                <a:tc>
                  <a:txBody>
                    <a:bodyPr/>
                    <a:lstStyle/>
                    <a:p>
                      <a:pPr algn="l" fontAlgn="b"/>
                      <a:endParaRPr lang="en-US" sz="1800" u="none" strike="noStrike" dirty="0" smtClean="0">
                        <a:effectLst/>
                      </a:endParaRPr>
                    </a:p>
                    <a:p>
                      <a:pPr algn="l" fontAlgn="b"/>
                      <a:r>
                        <a:rPr lang="en-US" sz="1800" u="none" strike="noStrike" dirty="0" smtClean="0">
                          <a:effectLst/>
                        </a:rPr>
                        <a:t>Industry </a:t>
                      </a:r>
                      <a:r>
                        <a:rPr lang="en-US" sz="1800" u="none" strike="noStrike" dirty="0">
                          <a:effectLst/>
                        </a:rPr>
                        <a:t>or business (for profit)</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14%</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26%</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4235">
                <a:tc>
                  <a:txBody>
                    <a:bodyPr/>
                    <a:lstStyle/>
                    <a:p>
                      <a:pPr algn="l" fontAlgn="b"/>
                      <a:endParaRPr lang="en-US" sz="1800" u="none" strike="noStrike" dirty="0" smtClean="0">
                        <a:effectLst/>
                      </a:endParaRPr>
                    </a:p>
                    <a:p>
                      <a:pPr algn="l" fontAlgn="b"/>
                      <a:r>
                        <a:rPr lang="en-US" sz="1800" u="none" strike="noStrike" dirty="0" smtClean="0">
                          <a:effectLst/>
                        </a:rPr>
                        <a:t>Not </a:t>
                      </a:r>
                      <a:r>
                        <a:rPr lang="en-US" sz="1800" u="none" strike="noStrike" dirty="0">
                          <a:effectLst/>
                        </a:rPr>
                        <a:t>for profit organization</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a:effectLst/>
                        </a:rPr>
                        <a:t>7%</a:t>
                      </a:r>
                      <a:endParaRPr lang="en-US" sz="1800" b="0" i="0" u="none" strike="noStrike">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u="none" strike="noStrike" dirty="0">
                          <a:effectLst/>
                        </a:rPr>
                        <a:t>6%</a:t>
                      </a:r>
                      <a:endParaRPr lang="en-US" sz="1800" b="0" i="0" u="none" strike="noStrike" dirty="0">
                        <a:solidFill>
                          <a:srgbClr val="000000"/>
                        </a:solidFill>
                        <a:effectLst/>
                        <a:latin typeface="Calibri" panose="020F0502020204030204" pitchFamily="34" charset="0"/>
                      </a:endParaRPr>
                    </a:p>
                  </a:txBody>
                  <a:tcPr marL="4763" marR="4763" marT="4763"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076410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445375" cy="1143000"/>
          </a:xfrm>
          <a:solidFill>
            <a:srgbClr val="996633">
              <a:alpha val="27059"/>
            </a:srgbClr>
          </a:solidFill>
        </p:spPr>
        <p:txBody>
          <a:bodyPr>
            <a:normAutofit fontScale="90000"/>
          </a:bodyPr>
          <a:lstStyle/>
          <a:p>
            <a:pPr algn="l" eaLnBrk="1" hangingPunct="1"/>
            <a:r>
              <a:rPr lang="en-US" sz="4000" dirty="0" smtClean="0"/>
              <a:t>Employment Tracker: Salary for Alumni </a:t>
            </a:r>
            <a:r>
              <a:rPr lang="en-US" sz="4000" i="1" dirty="0" smtClean="0"/>
              <a:t>in California</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287338" y="18288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6" name="Picture 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602" y="1620345"/>
            <a:ext cx="6562773" cy="871544"/>
          </a:xfrm>
          <a:prstGeom prst="rect">
            <a:avLst/>
          </a:prstGeom>
        </p:spPr>
      </p:pic>
      <p:sp>
        <p:nvSpPr>
          <p:cNvPr id="7" name="Rectangle 6"/>
          <p:cNvSpPr/>
          <p:nvPr/>
        </p:nvSpPr>
        <p:spPr>
          <a:xfrm>
            <a:off x="6326" y="2359194"/>
            <a:ext cx="7042198" cy="3416320"/>
          </a:xfrm>
          <a:prstGeom prst="rect">
            <a:avLst/>
          </a:prstGeom>
        </p:spPr>
        <p:txBody>
          <a:bodyPr wrap="square">
            <a:spAutoFit/>
          </a:bodyPr>
          <a:lstStyle/>
          <a:p>
            <a:r>
              <a:rPr lang="en-US" dirty="0" smtClean="0"/>
              <a:t>	</a:t>
            </a:r>
          </a:p>
          <a:p>
            <a:r>
              <a:rPr lang="en-US" dirty="0" smtClean="0"/>
              <a:t>	Alumni File: 8,650 cases</a:t>
            </a:r>
            <a:endParaRPr lang="en-US" dirty="0"/>
          </a:p>
          <a:p>
            <a:r>
              <a:rPr lang="en-US" dirty="0" smtClean="0"/>
              <a:t>	Cost</a:t>
            </a:r>
            <a:r>
              <a:rPr lang="en-US" dirty="0"/>
              <a:t>: </a:t>
            </a:r>
            <a:r>
              <a:rPr lang="en-US" dirty="0" smtClean="0"/>
              <a:t>$ 3,300</a:t>
            </a:r>
            <a:endParaRPr lang="en-US" dirty="0"/>
          </a:p>
          <a:p>
            <a:r>
              <a:rPr lang="en-US" dirty="0" smtClean="0"/>
              <a:t>	Return: </a:t>
            </a:r>
          </a:p>
          <a:p>
            <a:r>
              <a:rPr lang="en-US" dirty="0"/>
              <a:t>	</a:t>
            </a:r>
            <a:r>
              <a:rPr lang="en-US" dirty="0" smtClean="0"/>
              <a:t>	</a:t>
            </a:r>
          </a:p>
          <a:p>
            <a:endParaRPr lang="en-US" sz="3000" b="1" i="1" dirty="0"/>
          </a:p>
          <a:p>
            <a:endParaRPr lang="en-US" sz="3000" b="1" i="1" dirty="0" smtClean="0"/>
          </a:p>
          <a:p>
            <a:endParaRPr lang="en-US" sz="3000" b="1" i="1" dirty="0"/>
          </a:p>
          <a:p>
            <a:endParaRPr lang="en-US" dirty="0"/>
          </a:p>
          <a:p>
            <a:endParaRPr lang="en-US" dirty="0" smtClean="0"/>
          </a:p>
        </p:txBody>
      </p:sp>
      <p:sp>
        <p:nvSpPr>
          <p:cNvPr id="8" name="Rectangle 7"/>
          <p:cNvSpPr/>
          <p:nvPr/>
        </p:nvSpPr>
        <p:spPr>
          <a:xfrm>
            <a:off x="4235986" y="6253658"/>
            <a:ext cx="4876784" cy="430887"/>
          </a:xfrm>
          <a:prstGeom prst="rect">
            <a:avLst/>
          </a:prstGeom>
        </p:spPr>
        <p:txBody>
          <a:bodyPr wrap="none">
            <a:spAutoFit/>
          </a:bodyPr>
          <a:lstStyle/>
          <a:p>
            <a:r>
              <a:rPr lang="en-US" sz="2200" dirty="0"/>
              <a:t>http://www.labormarketinfo.edd.ca.gov/</a:t>
            </a:r>
          </a:p>
        </p:txBody>
      </p:sp>
      <p:graphicFrame>
        <p:nvGraphicFramePr>
          <p:cNvPr id="10" name="Table 9"/>
          <p:cNvGraphicFramePr>
            <a:graphicFrameLocks noGrp="1"/>
          </p:cNvGraphicFramePr>
          <p:nvPr>
            <p:extLst>
              <p:ext uri="{D42A27DB-BD31-4B8C-83A1-F6EECF244321}">
                <p14:modId xmlns:p14="http://schemas.microsoft.com/office/powerpoint/2010/main" val="2355457161"/>
              </p:ext>
            </p:extLst>
          </p:nvPr>
        </p:nvGraphicFramePr>
        <p:xfrm>
          <a:off x="838200" y="3690753"/>
          <a:ext cx="4343400" cy="2283198"/>
        </p:xfrm>
        <a:graphic>
          <a:graphicData uri="http://schemas.openxmlformats.org/drawingml/2006/table">
            <a:tbl>
              <a:tblPr>
                <a:tableStyleId>{5C22544A-7EE6-4342-B048-85BDC9FD1C3A}</a:tableStyleId>
              </a:tblPr>
              <a:tblGrid>
                <a:gridCol w="1507687"/>
                <a:gridCol w="1442547"/>
                <a:gridCol w="1393166"/>
              </a:tblGrid>
              <a:tr h="910248">
                <a:tc>
                  <a:txBody>
                    <a:bodyPr/>
                    <a:lstStyle/>
                    <a:p>
                      <a:pPr algn="l" fontAlgn="b"/>
                      <a:r>
                        <a:rPr lang="en-US" sz="2800" u="none" strike="noStrike" dirty="0">
                          <a:effectLst/>
                        </a:rPr>
                        <a:t># Years Out</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Master's</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a:effectLst/>
                        </a:rPr>
                        <a:t>PhD</a:t>
                      </a:r>
                      <a:endParaRPr lang="en-US" sz="2800" b="0" i="0" u="none" strike="noStrike">
                        <a:solidFill>
                          <a:srgbClr val="000000"/>
                        </a:solidFill>
                        <a:effectLst/>
                        <a:latin typeface="Calibri" panose="020F0502020204030204" pitchFamily="34" charset="0"/>
                      </a:endParaRPr>
                    </a:p>
                  </a:txBody>
                  <a:tcPr marL="4763" marR="4763" marT="4763" marB="0" anchor="b"/>
                </a:tc>
              </a:tr>
              <a:tr h="457650">
                <a:tc>
                  <a:txBody>
                    <a:bodyPr/>
                    <a:lstStyle/>
                    <a:p>
                      <a:pPr algn="ctr" rtl="0" fontAlgn="b"/>
                      <a:r>
                        <a:rPr lang="en-US" sz="2800" u="none" strike="noStrike">
                          <a:effectLst/>
                        </a:rPr>
                        <a:t>1</a:t>
                      </a:r>
                      <a:endParaRPr lang="en-US" sz="2800" b="0" i="0" u="none" strike="noStrike">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61%</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55%</a:t>
                      </a:r>
                      <a:endParaRPr lang="en-US" sz="2800" b="0" i="0" u="none" strike="noStrike" dirty="0">
                        <a:solidFill>
                          <a:srgbClr val="000000"/>
                        </a:solidFill>
                        <a:effectLst/>
                        <a:latin typeface="Calibri" panose="020F0502020204030204" pitchFamily="34" charset="0"/>
                      </a:endParaRPr>
                    </a:p>
                  </a:txBody>
                  <a:tcPr marL="4763" marR="4763" marT="4763" marB="0" anchor="b"/>
                </a:tc>
              </a:tr>
              <a:tr h="457650">
                <a:tc>
                  <a:txBody>
                    <a:bodyPr/>
                    <a:lstStyle/>
                    <a:p>
                      <a:pPr algn="ctr" rtl="0" fontAlgn="b"/>
                      <a:r>
                        <a:rPr lang="en-US" sz="2800" u="none" strike="noStrike" dirty="0">
                          <a:effectLst/>
                        </a:rPr>
                        <a:t>3</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44%</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38%</a:t>
                      </a:r>
                      <a:endParaRPr lang="en-US" sz="2800" b="0" i="0" u="none" strike="noStrike" dirty="0">
                        <a:solidFill>
                          <a:srgbClr val="000000"/>
                        </a:solidFill>
                        <a:effectLst/>
                        <a:latin typeface="Calibri" panose="020F0502020204030204" pitchFamily="34" charset="0"/>
                      </a:endParaRPr>
                    </a:p>
                  </a:txBody>
                  <a:tcPr marL="4763" marR="4763" marT="4763" marB="0" anchor="b"/>
                </a:tc>
              </a:tr>
              <a:tr h="457650">
                <a:tc>
                  <a:txBody>
                    <a:bodyPr/>
                    <a:lstStyle/>
                    <a:p>
                      <a:pPr algn="ctr" rtl="0" fontAlgn="b"/>
                      <a:r>
                        <a:rPr lang="en-US" sz="2800" u="none" strike="noStrike" dirty="0">
                          <a:effectLst/>
                        </a:rPr>
                        <a:t>5</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17%</a:t>
                      </a:r>
                      <a:endParaRPr lang="en-US" sz="2800" b="0" i="0" u="none" strike="noStrike" dirty="0">
                        <a:solidFill>
                          <a:srgbClr val="000000"/>
                        </a:solidFill>
                        <a:effectLst/>
                        <a:latin typeface="Calibri" panose="020F0502020204030204" pitchFamily="34" charset="0"/>
                      </a:endParaRPr>
                    </a:p>
                  </a:txBody>
                  <a:tcPr marL="4763" marR="4763" marT="4763" marB="0" anchor="b"/>
                </a:tc>
                <a:tc>
                  <a:txBody>
                    <a:bodyPr/>
                    <a:lstStyle/>
                    <a:p>
                      <a:pPr algn="ctr" fontAlgn="b"/>
                      <a:r>
                        <a:rPr lang="en-US" sz="2800" u="none" strike="noStrike" dirty="0">
                          <a:effectLst/>
                        </a:rPr>
                        <a:t>25%</a:t>
                      </a:r>
                      <a:endParaRPr lang="en-US" sz="2800" b="0" i="0" u="none" strike="noStrike" dirty="0">
                        <a:solidFill>
                          <a:srgbClr val="000000"/>
                        </a:solidFill>
                        <a:effectLst/>
                        <a:latin typeface="Calibri" panose="020F0502020204030204" pitchFamily="34" charset="0"/>
                      </a:endParaRPr>
                    </a:p>
                  </a:txBody>
                  <a:tcPr marL="4763" marR="4763" marT="4763" marB="0" anchor="b"/>
                </a:tc>
              </a:tr>
            </a:tbl>
          </a:graphicData>
        </a:graphic>
      </p:graphicFrame>
      <p:sp>
        <p:nvSpPr>
          <p:cNvPr id="4" name="Rectangle 3"/>
          <p:cNvSpPr/>
          <p:nvPr/>
        </p:nvSpPr>
        <p:spPr>
          <a:xfrm>
            <a:off x="5513386" y="3933944"/>
            <a:ext cx="3554413" cy="1846659"/>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sz="2000" dirty="0">
                <a:latin typeface="Calibri" panose="020F0502020204030204" pitchFamily="34" charset="0"/>
                <a:ea typeface="Calibri" panose="020F0502020204030204" pitchFamily="34" charset="0"/>
                <a:cs typeface="Times New Roman" panose="02020603050405020304" pitchFamily="18" charset="0"/>
              </a:rPr>
              <a:t>Marc Stockton</a:t>
            </a:r>
          </a:p>
          <a:p>
            <a:r>
              <a:rPr lang="en-US" dirty="0">
                <a:latin typeface="Calibri" panose="020F0502020204030204" pitchFamily="34" charset="0"/>
                <a:ea typeface="Calibri" panose="020F0502020204030204" pitchFamily="34" charset="0"/>
                <a:cs typeface="Times New Roman" panose="02020603050405020304" pitchFamily="18" charset="0"/>
              </a:rPr>
              <a:t>EDD Applied Research Unit</a:t>
            </a:r>
          </a:p>
          <a:p>
            <a:r>
              <a:rPr lang="en-US" dirty="0">
                <a:latin typeface="Calibri" panose="020F0502020204030204" pitchFamily="34" charset="0"/>
                <a:ea typeface="Calibri" panose="020F0502020204030204" pitchFamily="34" charset="0"/>
                <a:cs typeface="Times New Roman" panose="02020603050405020304" pitchFamily="18" charset="0"/>
              </a:rPr>
              <a:t>Labor Market Information Division</a:t>
            </a:r>
          </a:p>
          <a:p>
            <a:r>
              <a:rPr lang="en-US" dirty="0">
                <a:latin typeface="Calibri" panose="020F0502020204030204" pitchFamily="34" charset="0"/>
                <a:ea typeface="Calibri" panose="020F0502020204030204" pitchFamily="34" charset="0"/>
                <a:cs typeface="Times New Roman" panose="02020603050405020304" pitchFamily="18" charset="0"/>
              </a:rPr>
              <a:t>(916) 651-5901</a:t>
            </a:r>
          </a:p>
          <a:p>
            <a:r>
              <a:rPr lang="en-US" sz="2200" b="1" dirty="0">
                <a:latin typeface="Calibri" panose="020F0502020204030204" pitchFamily="34" charset="0"/>
                <a:ea typeface="Calibri" panose="020F0502020204030204" pitchFamily="34" charset="0"/>
                <a:cs typeface="Times New Roman" panose="02020603050405020304" pitchFamily="18" charset="0"/>
              </a:rPr>
              <a:t>Marc.Stockton@edd.ca.gov</a:t>
            </a:r>
            <a:endParaRPr lang="en-US" sz="2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00333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14" name="Title 2"/>
          <p:cNvSpPr>
            <a:spLocks noGrp="1"/>
          </p:cNvSpPr>
          <p:nvPr>
            <p:ph type="title"/>
          </p:nvPr>
        </p:nvSpPr>
        <p:spPr>
          <a:xfrm>
            <a:off x="0" y="66213"/>
            <a:ext cx="7620000" cy="1143000"/>
          </a:xfrm>
          <a:solidFill>
            <a:srgbClr val="996633">
              <a:alpha val="27059"/>
            </a:srgbClr>
          </a:solidFill>
        </p:spPr>
        <p:txBody>
          <a:bodyPr>
            <a:normAutofit fontScale="90000"/>
          </a:bodyPr>
          <a:lstStyle/>
          <a:p>
            <a:pPr algn="l" eaLnBrk="1" hangingPunct="1"/>
            <a:r>
              <a:rPr lang="en-US" sz="4000" dirty="0" smtClean="0"/>
              <a:t>Employment Tracker: Salary for Alumni </a:t>
            </a:r>
            <a:r>
              <a:rPr lang="en-US" sz="4000" i="1" dirty="0" smtClean="0"/>
              <a:t>in California				</a:t>
            </a:r>
            <a:r>
              <a:rPr lang="en-US" sz="4000" i="1" dirty="0" smtClean="0">
                <a:solidFill>
                  <a:schemeClr val="accent2"/>
                </a:solidFill>
              </a:rPr>
              <a:t>EDD Data</a:t>
            </a:r>
          </a:p>
        </p:txBody>
      </p:sp>
      <p:graphicFrame>
        <p:nvGraphicFramePr>
          <p:cNvPr id="16" name="Chart 15"/>
          <p:cNvGraphicFramePr>
            <a:graphicFrameLocks/>
          </p:cNvGraphicFramePr>
          <p:nvPr>
            <p:extLst>
              <p:ext uri="{D42A27DB-BD31-4B8C-83A1-F6EECF244321}">
                <p14:modId xmlns:p14="http://schemas.microsoft.com/office/powerpoint/2010/main" val="357892082"/>
              </p:ext>
            </p:extLst>
          </p:nvPr>
        </p:nvGraphicFramePr>
        <p:xfrm>
          <a:off x="838200" y="1310812"/>
          <a:ext cx="7467600" cy="4480387"/>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3048000" y="5570538"/>
            <a:ext cx="4935538" cy="369332"/>
          </a:xfrm>
          <a:prstGeom prst="rect">
            <a:avLst/>
          </a:prstGeom>
          <a:noFill/>
        </p:spPr>
        <p:txBody>
          <a:bodyPr wrap="square" rtlCol="0">
            <a:spAutoFit/>
          </a:bodyPr>
          <a:lstStyle/>
          <a:p>
            <a:r>
              <a:rPr lang="en-US" dirty="0" smtClean="0"/>
              <a:t>1 Year out          3 Years out	5 Years out</a:t>
            </a:r>
            <a:endParaRPr lang="en-US" dirty="0"/>
          </a:p>
        </p:txBody>
      </p:sp>
    </p:spTree>
    <p:extLst>
      <p:ext uri="{BB962C8B-B14F-4D97-AF65-F5344CB8AC3E}">
        <p14:creationId xmlns:p14="http://schemas.microsoft.com/office/powerpoint/2010/main" val="489188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5" name="Rectangle 4"/>
          <p:cNvSpPr/>
          <p:nvPr/>
        </p:nvSpPr>
        <p:spPr>
          <a:xfrm>
            <a:off x="2514600" y="5672178"/>
            <a:ext cx="6629400" cy="553998"/>
          </a:xfrm>
          <a:prstGeom prst="rect">
            <a:avLst/>
          </a:prstGeom>
        </p:spPr>
        <p:txBody>
          <a:bodyPr wrap="square">
            <a:spAutoFit/>
          </a:bodyPr>
          <a:lstStyle/>
          <a:p>
            <a:r>
              <a:rPr lang="en-US" sz="3000" b="1" i="1" dirty="0">
                <a:solidFill>
                  <a:schemeClr val="accent2"/>
                </a:solidFill>
              </a:rPr>
              <a:t>Next Step</a:t>
            </a:r>
            <a:r>
              <a:rPr lang="en-US" b="1" i="1" dirty="0">
                <a:solidFill>
                  <a:schemeClr val="accent2"/>
                </a:solidFill>
              </a:rPr>
              <a:t>: </a:t>
            </a:r>
            <a:r>
              <a:rPr lang="en-US" i="1" dirty="0">
                <a:solidFill>
                  <a:schemeClr val="accent2"/>
                </a:solidFill>
              </a:rPr>
              <a:t>Match with incoming student salary to analyze ROI </a:t>
            </a:r>
            <a:endParaRPr lang="en-US" b="1" i="1" dirty="0">
              <a:solidFill>
                <a:schemeClr val="accent2"/>
              </a:solidFill>
            </a:endParaRPr>
          </a:p>
        </p:txBody>
      </p:sp>
      <p:sp>
        <p:nvSpPr>
          <p:cNvPr id="14" name="Title 2"/>
          <p:cNvSpPr>
            <a:spLocks noGrp="1"/>
          </p:cNvSpPr>
          <p:nvPr>
            <p:ph type="title"/>
          </p:nvPr>
        </p:nvSpPr>
        <p:spPr>
          <a:xfrm>
            <a:off x="0" y="66213"/>
            <a:ext cx="7620000" cy="1143000"/>
          </a:xfrm>
          <a:solidFill>
            <a:srgbClr val="996633">
              <a:alpha val="27059"/>
            </a:srgbClr>
          </a:solidFill>
        </p:spPr>
        <p:txBody>
          <a:bodyPr>
            <a:normAutofit fontScale="90000"/>
          </a:bodyPr>
          <a:lstStyle/>
          <a:p>
            <a:pPr algn="l" eaLnBrk="1" hangingPunct="1"/>
            <a:r>
              <a:rPr lang="en-US" sz="4000" dirty="0" smtClean="0"/>
              <a:t>Employment Tracker: Salary for Alumni </a:t>
            </a:r>
            <a:r>
              <a:rPr lang="en-US" sz="4000" i="1" dirty="0" smtClean="0"/>
              <a:t>in California				</a:t>
            </a:r>
            <a:r>
              <a:rPr lang="en-US" sz="4000" i="1" dirty="0" smtClean="0">
                <a:solidFill>
                  <a:schemeClr val="accent2"/>
                </a:solidFill>
              </a:rPr>
              <a:t>EDD Data</a:t>
            </a:r>
          </a:p>
        </p:txBody>
      </p:sp>
      <p:graphicFrame>
        <p:nvGraphicFramePr>
          <p:cNvPr id="15" name="Chart 14"/>
          <p:cNvGraphicFramePr>
            <a:graphicFrameLocks/>
          </p:cNvGraphicFramePr>
          <p:nvPr>
            <p:extLst>
              <p:ext uri="{D42A27DB-BD31-4B8C-83A1-F6EECF244321}">
                <p14:modId xmlns:p14="http://schemas.microsoft.com/office/powerpoint/2010/main" val="751151271"/>
              </p:ext>
            </p:extLst>
          </p:nvPr>
        </p:nvGraphicFramePr>
        <p:xfrm>
          <a:off x="381000" y="1407651"/>
          <a:ext cx="8068839" cy="44035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582226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17" name="Title 2"/>
          <p:cNvSpPr>
            <a:spLocks noGrp="1"/>
          </p:cNvSpPr>
          <p:nvPr>
            <p:ph type="title"/>
          </p:nvPr>
        </p:nvSpPr>
        <p:spPr>
          <a:xfrm>
            <a:off x="0" y="134938"/>
            <a:ext cx="7445375" cy="855662"/>
          </a:xfrm>
          <a:solidFill>
            <a:srgbClr val="996633">
              <a:alpha val="27059"/>
            </a:srgbClr>
          </a:solidFill>
        </p:spPr>
        <p:txBody>
          <a:bodyPr>
            <a:normAutofit/>
          </a:bodyPr>
          <a:lstStyle/>
          <a:p>
            <a:pPr algn="l" eaLnBrk="1" hangingPunct="1"/>
            <a:r>
              <a:rPr lang="en-US" sz="4000" dirty="0" smtClean="0"/>
              <a:t>Fast Facts</a:t>
            </a:r>
          </a:p>
        </p:txBody>
      </p:sp>
      <p:pic>
        <p:nvPicPr>
          <p:cNvPr id="1026" name="Picture 2" descr="http://cgu.edu/Images/sbos/campu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8146" y="1634305"/>
            <a:ext cx="5038725" cy="3333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7975" y="1164482"/>
            <a:ext cx="3048000" cy="5078313"/>
          </a:xfrm>
          <a:prstGeom prst="rect">
            <a:avLst/>
          </a:prstGeom>
          <a:noFill/>
        </p:spPr>
        <p:txBody>
          <a:bodyPr wrap="square" rtlCol="0">
            <a:spAutoFit/>
          </a:bodyPr>
          <a:lstStyle/>
          <a:p>
            <a:pPr marL="285750" indent="-285750">
              <a:buFont typeface="Arial" panose="020B0604020202020204" pitchFamily="34" charset="0"/>
              <a:buChar char="•"/>
            </a:pPr>
            <a:r>
              <a:rPr lang="en-US" i="1" dirty="0" smtClean="0"/>
              <a:t>Graduate Only</a:t>
            </a:r>
          </a:p>
          <a:p>
            <a:endParaRPr lang="en-US" i="1" dirty="0" smtClean="0"/>
          </a:p>
          <a:p>
            <a:pPr marL="285750" indent="-285750">
              <a:buFont typeface="Arial" panose="020B0604020202020204" pitchFamily="34" charset="0"/>
              <a:buChar char="•"/>
            </a:pPr>
            <a:r>
              <a:rPr lang="en-US" dirty="0" smtClean="0"/>
              <a:t>Claremont Colleges Consortium</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2200 students</a:t>
            </a:r>
          </a:p>
          <a:p>
            <a:pPr marL="742950" lvl="1" indent="-285750">
              <a:buFont typeface="Arial" panose="020B0604020202020204" pitchFamily="34" charset="0"/>
              <a:buChar char="•"/>
            </a:pPr>
            <a:r>
              <a:rPr lang="en-US" dirty="0" smtClean="0"/>
              <a:t>1/3 Part Time</a:t>
            </a:r>
          </a:p>
          <a:p>
            <a:pPr marL="742950" lvl="1" indent="-285750">
              <a:buFont typeface="Arial" panose="020B0604020202020204" pitchFamily="34" charset="0"/>
              <a:buChar char="•"/>
            </a:pPr>
            <a:r>
              <a:rPr lang="en-US" dirty="0" smtClean="0"/>
              <a:t>1/3 Doctoral Studies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smtClean="0"/>
              <a:t>18% International</a:t>
            </a:r>
          </a:p>
          <a:p>
            <a:pPr marL="742950" lvl="1" indent="-285750">
              <a:buFont typeface="Arial" panose="020B0604020202020204" pitchFamily="34" charset="0"/>
              <a:buChar char="•"/>
            </a:pPr>
            <a:r>
              <a:rPr lang="en-US" dirty="0" smtClean="0"/>
              <a:t>19% ethnic minority</a:t>
            </a:r>
          </a:p>
          <a:p>
            <a:pPr marL="742950" lvl="1" indent="-285750">
              <a:buFont typeface="Arial" panose="020B0604020202020204" pitchFamily="34" charset="0"/>
              <a:buChar char="•"/>
            </a:pPr>
            <a:endParaRPr lang="en-US" dirty="0" smtClean="0"/>
          </a:p>
          <a:p>
            <a:pPr marL="742950" lvl="1" indent="-285750">
              <a:buFont typeface="Arial" panose="020B0604020202020204" pitchFamily="34" charset="0"/>
              <a:buChar char="•"/>
            </a:pPr>
            <a:r>
              <a:rPr lang="en-US" dirty="0" smtClean="0"/>
              <a:t>53% female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130 Core </a:t>
            </a:r>
            <a:r>
              <a:rPr lang="en-US" dirty="0" smtClean="0"/>
              <a:t>Faculty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t>90</a:t>
            </a:r>
            <a:r>
              <a:rPr lang="en-US" baseline="30000" dirty="0" smtClean="0"/>
              <a:t>th</a:t>
            </a:r>
            <a:r>
              <a:rPr lang="en-US" dirty="0" smtClean="0"/>
              <a:t> Anniversary</a:t>
            </a:r>
            <a:endParaRPr lang="en-US" dirty="0"/>
          </a:p>
          <a:p>
            <a:pPr lvl="1"/>
            <a:endParaRPr lang="en-US" i="1" dirty="0"/>
          </a:p>
        </p:txBody>
      </p:sp>
    </p:spTree>
    <p:extLst>
      <p:ext uri="{BB962C8B-B14F-4D97-AF65-F5344CB8AC3E}">
        <p14:creationId xmlns:p14="http://schemas.microsoft.com/office/powerpoint/2010/main" val="34597640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5334000" y="2002825"/>
            <a:ext cx="3538180" cy="1384995"/>
          </a:xfrm>
          <a:prstGeom prst="rect">
            <a:avLst/>
          </a:prstGeom>
          <a:noFill/>
        </p:spPr>
        <p:txBody>
          <a:bodyPr wrap="square" rtlCol="0">
            <a:spAutoFit/>
          </a:bodyPr>
          <a:lstStyle/>
          <a:p>
            <a:r>
              <a:rPr lang="en-US" sz="2800" dirty="0" smtClean="0"/>
              <a:t>ANALYST</a:t>
            </a:r>
          </a:p>
          <a:p>
            <a:r>
              <a:rPr lang="en-US" sz="2800" dirty="0" smtClean="0"/>
              <a:t>CAREER COACH</a:t>
            </a:r>
          </a:p>
          <a:p>
            <a:r>
              <a:rPr lang="en-US" sz="2800" dirty="0" smtClean="0"/>
              <a:t>ECONOMIC MODELING</a:t>
            </a:r>
            <a:endParaRPr lang="en-US" sz="2800" dirty="0"/>
          </a:p>
        </p:txBody>
      </p:sp>
      <p:sp>
        <p:nvSpPr>
          <p:cNvPr id="11" name="Title 2"/>
          <p:cNvSpPr>
            <a:spLocks noGrp="1"/>
          </p:cNvSpPr>
          <p:nvPr>
            <p:ph type="title"/>
          </p:nvPr>
        </p:nvSpPr>
        <p:spPr>
          <a:xfrm>
            <a:off x="0" y="-7393"/>
            <a:ext cx="7445375" cy="1143000"/>
          </a:xfrm>
          <a:solidFill>
            <a:srgbClr val="996633">
              <a:alpha val="27059"/>
            </a:srgbClr>
          </a:solidFill>
        </p:spPr>
        <p:txBody>
          <a:bodyPr>
            <a:normAutofit/>
          </a:bodyPr>
          <a:lstStyle/>
          <a:p>
            <a:pPr algn="l" eaLnBrk="1" hangingPunct="1"/>
            <a:r>
              <a:rPr lang="en-US" sz="4000" dirty="0" smtClean="0"/>
              <a:t>Salary &amp; Market: Other Options…     </a:t>
            </a:r>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3346832"/>
            <a:ext cx="3267099" cy="2505093"/>
          </a:xfrm>
          <a:prstGeom prst="rect">
            <a:avLst/>
          </a:prstGeom>
        </p:spPr>
      </p:pic>
      <p:pic>
        <p:nvPicPr>
          <p:cNvPr id="5" name="Picture 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7" y="1157354"/>
            <a:ext cx="4969298" cy="2058761"/>
          </a:xfrm>
          <a:prstGeom prst="rect">
            <a:avLst/>
          </a:prstGeom>
        </p:spPr>
      </p:pic>
      <p:sp>
        <p:nvSpPr>
          <p:cNvPr id="8" name="Rectangle 7"/>
          <p:cNvSpPr/>
          <p:nvPr/>
        </p:nvSpPr>
        <p:spPr>
          <a:xfrm>
            <a:off x="3767149" y="6153649"/>
            <a:ext cx="5486400" cy="646331"/>
          </a:xfrm>
          <a:prstGeom prst="rect">
            <a:avLst/>
          </a:prstGeom>
        </p:spPr>
        <p:txBody>
          <a:bodyPr wrap="square">
            <a:spAutoFit/>
          </a:bodyPr>
          <a:lstStyle/>
          <a:p>
            <a:r>
              <a:rPr lang="en-US" b="1" dirty="0"/>
              <a:t>http://www.economicmodeling.com/2015/10/27/does-the-us-have-an-industrial-engineers-shortage/</a:t>
            </a:r>
          </a:p>
        </p:txBody>
      </p:sp>
      <p:pic>
        <p:nvPicPr>
          <p:cNvPr id="9" name="Picture 8"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3346741"/>
            <a:ext cx="2555719" cy="2628849"/>
          </a:xfrm>
          <a:prstGeom prst="rect">
            <a:avLst/>
          </a:prstGeom>
        </p:spPr>
      </p:pic>
      <p:pic>
        <p:nvPicPr>
          <p:cNvPr id="10" name="Picture 9"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4944" y="1225278"/>
            <a:ext cx="2133600" cy="796212"/>
          </a:xfrm>
          <a:prstGeom prst="rect">
            <a:avLst/>
          </a:prstGeom>
        </p:spPr>
      </p:pic>
    </p:spTree>
    <p:extLst>
      <p:ext uri="{BB962C8B-B14F-4D97-AF65-F5344CB8AC3E}">
        <p14:creationId xmlns:p14="http://schemas.microsoft.com/office/powerpoint/2010/main" val="16839009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287338" y="18288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sp>
        <p:nvSpPr>
          <p:cNvPr id="4" name="Rectangle 3"/>
          <p:cNvSpPr/>
          <p:nvPr/>
        </p:nvSpPr>
        <p:spPr>
          <a:xfrm>
            <a:off x="3581400" y="6123750"/>
            <a:ext cx="5562599" cy="646331"/>
          </a:xfrm>
          <a:prstGeom prst="rect">
            <a:avLst/>
          </a:prstGeom>
        </p:spPr>
        <p:txBody>
          <a:bodyPr wrap="square">
            <a:spAutoFit/>
          </a:bodyPr>
          <a:lstStyle/>
          <a:p>
            <a:r>
              <a:rPr lang="en-US" b="1" dirty="0"/>
              <a:t>http://burning-glass.com/wp-content/uploads/Cybersecurity_Jobs_Report_2015.pdf/</a:t>
            </a:r>
          </a:p>
        </p:txBody>
      </p:sp>
      <p:sp>
        <p:nvSpPr>
          <p:cNvPr id="12" name="Title 2"/>
          <p:cNvSpPr>
            <a:spLocks noGrp="1"/>
          </p:cNvSpPr>
          <p:nvPr>
            <p:ph type="title"/>
          </p:nvPr>
        </p:nvSpPr>
        <p:spPr>
          <a:xfrm>
            <a:off x="0" y="34974"/>
            <a:ext cx="8305800" cy="1149252"/>
          </a:xfrm>
          <a:solidFill>
            <a:srgbClr val="996633">
              <a:alpha val="27059"/>
            </a:srgbClr>
          </a:solidFill>
        </p:spPr>
        <p:txBody>
          <a:bodyPr>
            <a:normAutofit/>
          </a:bodyPr>
          <a:lstStyle/>
          <a:p>
            <a:pPr algn="l" eaLnBrk="1" hangingPunct="1"/>
            <a:r>
              <a:rPr lang="en-US" sz="4000" dirty="0" smtClean="0"/>
              <a:t>Salary &amp; Market: Other Options…     </a:t>
            </a: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4200" y="1281133"/>
            <a:ext cx="3657600" cy="1014936"/>
          </a:xfrm>
          <a:prstGeom prst="rect">
            <a:avLst/>
          </a:prstGeom>
        </p:spPr>
      </p:pic>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 y="2699229"/>
            <a:ext cx="7929620" cy="3200423"/>
          </a:xfrm>
          <a:prstGeom prst="rect">
            <a:avLst/>
          </a:prstGeom>
        </p:spPr>
      </p:pic>
      <p:pic>
        <p:nvPicPr>
          <p:cNvPr id="10" name="Picture 9"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400" y="2186431"/>
            <a:ext cx="8358249" cy="395290"/>
          </a:xfrm>
          <a:prstGeom prst="rect">
            <a:avLst/>
          </a:prstGeom>
        </p:spPr>
      </p:pic>
    </p:spTree>
    <p:extLst>
      <p:ext uri="{BB962C8B-B14F-4D97-AF65-F5344CB8AC3E}">
        <p14:creationId xmlns:p14="http://schemas.microsoft.com/office/powerpoint/2010/main" val="5277080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12" name="Title 2"/>
          <p:cNvSpPr>
            <a:spLocks noGrp="1"/>
          </p:cNvSpPr>
          <p:nvPr>
            <p:ph type="title"/>
          </p:nvPr>
        </p:nvSpPr>
        <p:spPr>
          <a:xfrm>
            <a:off x="0" y="34974"/>
            <a:ext cx="8305800" cy="1149252"/>
          </a:xfrm>
          <a:solidFill>
            <a:srgbClr val="996633">
              <a:alpha val="27059"/>
            </a:srgbClr>
          </a:solidFill>
        </p:spPr>
        <p:txBody>
          <a:bodyPr>
            <a:normAutofit/>
          </a:bodyPr>
          <a:lstStyle/>
          <a:p>
            <a:pPr algn="l" eaLnBrk="1" hangingPunct="1"/>
            <a:r>
              <a:rPr lang="en-US" sz="4000" dirty="0" smtClean="0"/>
              <a:t>Student Outcome: More Education</a:t>
            </a:r>
          </a:p>
        </p:txBody>
      </p:sp>
      <p:sp>
        <p:nvSpPr>
          <p:cNvPr id="6" name="Rectangle 5"/>
          <p:cNvSpPr/>
          <p:nvPr/>
        </p:nvSpPr>
        <p:spPr>
          <a:xfrm>
            <a:off x="3876211" y="6255142"/>
            <a:ext cx="5267789" cy="477054"/>
          </a:xfrm>
          <a:prstGeom prst="rect">
            <a:avLst/>
          </a:prstGeom>
        </p:spPr>
        <p:txBody>
          <a:bodyPr wrap="none">
            <a:spAutoFit/>
          </a:bodyPr>
          <a:lstStyle/>
          <a:p>
            <a:r>
              <a:rPr lang="en-US" sz="2500" dirty="0"/>
              <a:t>http://</a:t>
            </a:r>
            <a:r>
              <a:rPr lang="en-US" sz="2500" dirty="0">
                <a:solidFill>
                  <a:schemeClr val="accent2">
                    <a:lumMod val="75000"/>
                  </a:schemeClr>
                </a:solidFill>
              </a:rPr>
              <a:t>www.studentclearinghouse.org</a:t>
            </a:r>
            <a:r>
              <a:rPr lang="en-US" sz="2500" dirty="0" smtClean="0"/>
              <a:t>/</a:t>
            </a:r>
            <a:endParaRPr lang="en-US" sz="2500"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8674"/>
            <a:ext cx="2347930" cy="614367"/>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0833" y="1355300"/>
            <a:ext cx="4962561" cy="4648234"/>
          </a:xfrm>
          <a:prstGeom prst="rect">
            <a:avLst/>
          </a:prstGeom>
        </p:spPr>
      </p:pic>
      <p:sp>
        <p:nvSpPr>
          <p:cNvPr id="2" name="TextBox 1"/>
          <p:cNvSpPr txBox="1"/>
          <p:nvPr/>
        </p:nvSpPr>
        <p:spPr>
          <a:xfrm>
            <a:off x="228600" y="2743200"/>
            <a:ext cx="3276600" cy="923330"/>
          </a:xfrm>
          <a:prstGeom prst="rect">
            <a:avLst/>
          </a:prstGeom>
          <a:noFill/>
        </p:spPr>
        <p:txBody>
          <a:bodyPr wrap="square" rtlCol="0">
            <a:spAutoFit/>
          </a:bodyPr>
          <a:lstStyle/>
          <a:p>
            <a:r>
              <a:rPr lang="en-US" dirty="0" smtClean="0"/>
              <a:t>Where do CGU master’s degree alumni go for continued education?</a:t>
            </a:r>
            <a:endParaRPr lang="en-US" dirty="0"/>
          </a:p>
        </p:txBody>
      </p:sp>
    </p:spTree>
    <p:extLst>
      <p:ext uri="{BB962C8B-B14F-4D97-AF65-F5344CB8AC3E}">
        <p14:creationId xmlns:p14="http://schemas.microsoft.com/office/powerpoint/2010/main" val="1587344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3"/>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0"/>
            <a:ext cx="8839200" cy="763588"/>
          </a:xfrm>
          <a:solidFill>
            <a:srgbClr val="996633">
              <a:alpha val="27059"/>
            </a:srgbClr>
          </a:solidFill>
        </p:spPr>
        <p:txBody>
          <a:bodyPr>
            <a:normAutofit/>
          </a:bodyPr>
          <a:lstStyle/>
          <a:p>
            <a:pPr algn="l" eaLnBrk="1" hangingPunct="1"/>
            <a:r>
              <a:rPr lang="en-US" sz="4000" dirty="0" smtClean="0"/>
              <a:t>Standards: </a:t>
            </a:r>
            <a:r>
              <a:rPr lang="en-US" sz="3300" i="1" dirty="0" smtClean="0"/>
              <a:t>What to collect &amp; When</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287338" y="18288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1" y="5931835"/>
            <a:ext cx="2390792" cy="838206"/>
          </a:xfrm>
          <a:prstGeom prst="rect">
            <a:avLst/>
          </a:prstGeom>
        </p:spPr>
      </p:pic>
      <p:pic>
        <p:nvPicPr>
          <p:cNvPr id="7" name="Picture 6"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8493" y="5923870"/>
            <a:ext cx="2378789" cy="815772"/>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7282" y="5874772"/>
            <a:ext cx="4305331" cy="728668"/>
          </a:xfrm>
          <a:prstGeom prst="rect">
            <a:avLst/>
          </a:prstGeom>
        </p:spPr>
      </p:pic>
      <p:pic>
        <p:nvPicPr>
          <p:cNvPr id="9" name="Picture 8"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7035" y="5040131"/>
            <a:ext cx="5448340" cy="900119"/>
          </a:xfrm>
          <a:prstGeom prst="rect">
            <a:avLst/>
          </a:prstGeom>
        </p:spPr>
      </p:pic>
      <p:sp>
        <p:nvSpPr>
          <p:cNvPr id="10" name="TextBox 9"/>
          <p:cNvSpPr txBox="1"/>
          <p:nvPr/>
        </p:nvSpPr>
        <p:spPr>
          <a:xfrm>
            <a:off x="457200" y="866375"/>
            <a:ext cx="8399462" cy="4370427"/>
          </a:xfrm>
          <a:prstGeom prst="rect">
            <a:avLst/>
          </a:prstGeom>
          <a:noFill/>
        </p:spPr>
        <p:txBody>
          <a:bodyPr wrap="square" rtlCol="0">
            <a:spAutoFit/>
          </a:bodyPr>
          <a:lstStyle/>
          <a:p>
            <a:r>
              <a:rPr lang="en-US" sz="2200" b="1" dirty="0" smtClean="0"/>
              <a:t>University Guidelines: NACE</a:t>
            </a:r>
          </a:p>
          <a:p>
            <a:r>
              <a:rPr lang="en-US" sz="2200" dirty="0"/>
              <a:t>First Destinations Survey at Graduation &amp; 6-9 Months out</a:t>
            </a:r>
          </a:p>
          <a:p>
            <a:pPr marL="742950" lvl="1" indent="-285750">
              <a:buFont typeface="Arial" panose="020B0604020202020204" pitchFamily="34" charset="0"/>
              <a:buChar char="•"/>
            </a:pPr>
            <a:r>
              <a:rPr lang="en-US" dirty="0"/>
              <a:t>Employment</a:t>
            </a:r>
          </a:p>
          <a:p>
            <a:pPr marL="1200150" lvl="2" indent="-285750">
              <a:buFont typeface="Arial" panose="020B0604020202020204" pitchFamily="34" charset="0"/>
              <a:buChar char="•"/>
            </a:pPr>
            <a:r>
              <a:rPr lang="en-US" dirty="0"/>
              <a:t>job titles, </a:t>
            </a:r>
            <a:r>
              <a:rPr lang="en-US" dirty="0" smtClean="0"/>
              <a:t>job type, hiring </a:t>
            </a:r>
            <a:r>
              <a:rPr lang="en-US" dirty="0"/>
              <a:t>employer information, and aggregate salary data</a:t>
            </a:r>
          </a:p>
          <a:p>
            <a:pPr marL="742950" lvl="1" indent="-285750">
              <a:buFont typeface="Arial" panose="020B0604020202020204" pitchFamily="34" charset="0"/>
              <a:buChar char="•"/>
            </a:pPr>
            <a:r>
              <a:rPr lang="en-US" dirty="0" smtClean="0"/>
              <a:t>Service programs/Volunteer </a:t>
            </a:r>
            <a:r>
              <a:rPr lang="en-US" dirty="0"/>
              <a:t>opportunities</a:t>
            </a:r>
          </a:p>
          <a:p>
            <a:pPr marL="742950" lvl="1" indent="-285750">
              <a:buFont typeface="Arial" panose="020B0604020202020204" pitchFamily="34" charset="0"/>
              <a:buChar char="•"/>
            </a:pPr>
            <a:r>
              <a:rPr lang="en-US" dirty="0"/>
              <a:t>Further academic study</a:t>
            </a:r>
          </a:p>
          <a:p>
            <a:pPr marL="742950" lvl="1" indent="-285750">
              <a:buFont typeface="Arial" panose="020B0604020202020204" pitchFamily="34" charset="0"/>
              <a:buChar char="•"/>
            </a:pPr>
            <a:r>
              <a:rPr lang="en-US" dirty="0" smtClean="0"/>
              <a:t>Military </a:t>
            </a:r>
            <a:r>
              <a:rPr lang="en-US" dirty="0"/>
              <a:t>service</a:t>
            </a:r>
          </a:p>
          <a:p>
            <a:endParaRPr lang="en-US" sz="1000" b="1" dirty="0" smtClean="0"/>
          </a:p>
          <a:p>
            <a:r>
              <a:rPr lang="en-US" sz="2200" b="1" dirty="0" smtClean="0"/>
              <a:t>Accreditation Standards/</a:t>
            </a:r>
            <a:r>
              <a:rPr lang="en-US" sz="2200" b="1" dirty="0"/>
              <a:t>Program Review</a:t>
            </a:r>
          </a:p>
          <a:p>
            <a:r>
              <a:rPr lang="en-US" sz="2200" dirty="0" smtClean="0"/>
              <a:t>Destinations </a:t>
            </a:r>
            <a:r>
              <a:rPr lang="en-US" sz="2200" dirty="0"/>
              <a:t>Survey at Graduation &amp; 3 Months out</a:t>
            </a:r>
          </a:p>
          <a:p>
            <a:pPr marL="742950" lvl="1" indent="-285750">
              <a:buFont typeface="Arial" panose="020B0604020202020204" pitchFamily="34" charset="0"/>
              <a:buChar char="•"/>
            </a:pPr>
            <a:r>
              <a:rPr lang="en-US" dirty="0" smtClean="0"/>
              <a:t>Offers</a:t>
            </a:r>
            <a:r>
              <a:rPr lang="en-US" dirty="0"/>
              <a:t>, acceptances, bonus, </a:t>
            </a:r>
            <a:r>
              <a:rPr lang="en-US" dirty="0" smtClean="0"/>
              <a:t>industry</a:t>
            </a:r>
          </a:p>
          <a:p>
            <a:pPr marL="742950" lvl="1" indent="-285750">
              <a:buFont typeface="Arial" panose="020B0604020202020204" pitchFamily="34" charset="0"/>
              <a:buChar char="•"/>
            </a:pPr>
            <a:r>
              <a:rPr lang="en-US" dirty="0" smtClean="0"/>
              <a:t>Learning Outcomes Achieved</a:t>
            </a:r>
          </a:p>
          <a:p>
            <a:pPr marL="742950" lvl="1" indent="-285750">
              <a:buFont typeface="Arial" panose="020B0604020202020204" pitchFamily="34" charset="0"/>
              <a:buChar char="•"/>
            </a:pPr>
            <a:r>
              <a:rPr lang="en-US" dirty="0" smtClean="0"/>
              <a:t>ROI</a:t>
            </a:r>
            <a:endParaRPr lang="en-US" dirty="0"/>
          </a:p>
          <a:p>
            <a:endParaRPr lang="en-US" b="1" dirty="0"/>
          </a:p>
          <a:p>
            <a:endParaRPr lang="en-US" b="1" dirty="0" smtClean="0"/>
          </a:p>
        </p:txBody>
      </p:sp>
    </p:spTree>
    <p:extLst>
      <p:ext uri="{BB962C8B-B14F-4D97-AF65-F5344CB8AC3E}">
        <p14:creationId xmlns:p14="http://schemas.microsoft.com/office/powerpoint/2010/main" val="14954914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3"/>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0"/>
            <a:ext cx="8839200" cy="763588"/>
          </a:xfrm>
          <a:solidFill>
            <a:srgbClr val="996633">
              <a:alpha val="27059"/>
            </a:srgbClr>
          </a:solidFill>
        </p:spPr>
        <p:txBody>
          <a:bodyPr>
            <a:normAutofit/>
          </a:bodyPr>
          <a:lstStyle/>
          <a:p>
            <a:pPr algn="l" eaLnBrk="1" hangingPunct="1"/>
            <a:r>
              <a:rPr lang="en-US" sz="4000" dirty="0" smtClean="0"/>
              <a:t>Standards for PhD: </a:t>
            </a:r>
            <a:r>
              <a:rPr lang="en-US" sz="3300" i="1" dirty="0" smtClean="0"/>
              <a:t>What to collect &amp; When</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3838667" y="1267788"/>
            <a:ext cx="5229133" cy="3693319"/>
          </a:xfrm>
          <a:prstGeom prst="rect">
            <a:avLst/>
          </a:prstGeom>
          <a:noFill/>
        </p:spPr>
        <p:txBody>
          <a:bodyPr wrap="square" rtlCol="0">
            <a:spAutoFit/>
          </a:bodyPr>
          <a:lstStyle/>
          <a:p>
            <a:r>
              <a:rPr lang="en-US" b="1" dirty="0" smtClean="0"/>
              <a:t>Initiative</a:t>
            </a:r>
          </a:p>
          <a:p>
            <a:pPr marL="285750" indent="-285750">
              <a:buFont typeface="Arial" pitchFamily="34" charset="0"/>
              <a:buChar char="•"/>
            </a:pPr>
            <a:endParaRPr lang="en-US" dirty="0" smtClean="0"/>
          </a:p>
          <a:p>
            <a:r>
              <a:rPr lang="en-US" b="1" dirty="0" smtClean="0"/>
              <a:t>Process: </a:t>
            </a:r>
            <a:r>
              <a:rPr lang="en-US" dirty="0" smtClean="0"/>
              <a:t>Partner with national organizations &amp; experts</a:t>
            </a:r>
          </a:p>
          <a:p>
            <a:endParaRPr lang="en-US" b="1" dirty="0" smtClean="0"/>
          </a:p>
          <a:p>
            <a:r>
              <a:rPr lang="en-US" b="1" dirty="0" smtClean="0"/>
              <a:t>Funding:</a:t>
            </a:r>
            <a:r>
              <a:rPr lang="en-US" dirty="0" smtClean="0"/>
              <a:t> Sloan, NSF, Mellon</a:t>
            </a:r>
          </a:p>
          <a:p>
            <a:endParaRPr lang="en-US" b="1" dirty="0" smtClean="0"/>
          </a:p>
          <a:p>
            <a:r>
              <a:rPr lang="en-US" b="1" dirty="0" smtClean="0"/>
              <a:t>Purpose: </a:t>
            </a:r>
            <a:r>
              <a:rPr lang="en-US" dirty="0" smtClean="0"/>
              <a:t>Develop Survey Instrument</a:t>
            </a:r>
          </a:p>
          <a:p>
            <a:r>
              <a:rPr lang="en-US" dirty="0" smtClean="0"/>
              <a:t>Data Collection Standards &amp; Guidelines </a:t>
            </a:r>
          </a:p>
          <a:p>
            <a:pPr marL="742950" lvl="1" indent="-285750">
              <a:buFont typeface="Arial" pitchFamily="34" charset="0"/>
              <a:buChar char="•"/>
            </a:pPr>
            <a:r>
              <a:rPr lang="en-US" dirty="0" smtClean="0"/>
              <a:t>Long </a:t>
            </a:r>
            <a:r>
              <a:rPr lang="en-US" dirty="0"/>
              <a:t>term outcomes</a:t>
            </a:r>
          </a:p>
          <a:p>
            <a:pPr marL="742950" lvl="1" indent="-285750">
              <a:buFont typeface="Arial" pitchFamily="34" charset="0"/>
              <a:buChar char="•"/>
            </a:pPr>
            <a:r>
              <a:rPr lang="en-US" dirty="0"/>
              <a:t>Inform curricular improvements</a:t>
            </a:r>
          </a:p>
          <a:p>
            <a:endParaRPr lang="en-US" dirty="0"/>
          </a:p>
          <a:p>
            <a:r>
              <a:rPr lang="en-US" b="1" dirty="0" smtClean="0"/>
              <a:t>Expected Release: </a:t>
            </a:r>
            <a:r>
              <a:rPr lang="en-US" dirty="0" smtClean="0"/>
              <a:t>12/2015</a:t>
            </a:r>
            <a:endParaRPr lang="en-US" dirty="0"/>
          </a:p>
          <a:p>
            <a:endParaRPr lang="en-US" dirty="0" smtClean="0"/>
          </a:p>
        </p:txBody>
      </p:sp>
      <p:pic>
        <p:nvPicPr>
          <p:cNvPr id="15" name="Picture 9" descr="Central-PPT-FooterBlankFiltered.jpg"/>
          <p:cNvPicPr>
            <a:picLocks noChangeAspect="1"/>
          </p:cNvPicPr>
          <p:nvPr/>
        </p:nvPicPr>
        <p:blipFill>
          <a:blip r:embed="rId4"/>
          <a:srcRect/>
          <a:stretch>
            <a:fillRect/>
          </a:stretch>
        </p:blipFill>
        <p:spPr bwMode="auto">
          <a:xfrm>
            <a:off x="0" y="6129338"/>
            <a:ext cx="9144000" cy="728662"/>
          </a:xfrm>
          <a:prstGeom prst="rect">
            <a:avLst/>
          </a:prstGeom>
          <a:noFill/>
          <a:ln w="9525">
            <a:noFill/>
            <a:miter lim="800000"/>
            <a:headEnd/>
            <a:tailEnd/>
          </a:ln>
        </p:spPr>
      </p:pic>
      <p:sp>
        <p:nvSpPr>
          <p:cNvPr id="5" name="Rectangle 4"/>
          <p:cNvSpPr/>
          <p:nvPr/>
        </p:nvSpPr>
        <p:spPr>
          <a:xfrm>
            <a:off x="5105400" y="6170503"/>
            <a:ext cx="3776605" cy="646331"/>
          </a:xfrm>
          <a:prstGeom prst="rect">
            <a:avLst/>
          </a:prstGeom>
        </p:spPr>
        <p:txBody>
          <a:bodyPr wrap="square">
            <a:spAutoFit/>
          </a:bodyPr>
          <a:lstStyle/>
          <a:p>
            <a:r>
              <a:rPr lang="en-US" b="1" dirty="0"/>
              <a:t>http://cgsnet.org/understanding-career-pathways</a:t>
            </a:r>
          </a:p>
        </p:txBody>
      </p:sp>
      <p:pic>
        <p:nvPicPr>
          <p:cNvPr id="11" name="Picture 10"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7338" y="1247902"/>
            <a:ext cx="3551329" cy="4595837"/>
          </a:xfrm>
          <a:prstGeom prst="rect">
            <a:avLst/>
          </a:prstGeom>
        </p:spPr>
      </p:pic>
    </p:spTree>
    <p:extLst>
      <p:ext uri="{BB962C8B-B14F-4D97-AF65-F5344CB8AC3E}">
        <p14:creationId xmlns:p14="http://schemas.microsoft.com/office/powerpoint/2010/main" val="3408741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89223"/>
            <a:ext cx="7445375" cy="1143000"/>
          </a:xfrm>
          <a:solidFill>
            <a:srgbClr val="996633">
              <a:alpha val="27059"/>
            </a:srgbClr>
          </a:solidFill>
        </p:spPr>
        <p:txBody>
          <a:bodyPr>
            <a:normAutofit/>
          </a:bodyPr>
          <a:lstStyle/>
          <a:p>
            <a:pPr eaLnBrk="1" hangingPunct="1"/>
            <a:r>
              <a:rPr lang="en-US" sz="4000" dirty="0" smtClean="0"/>
              <a:t>***CULTURE CHANGE***</a:t>
            </a:r>
          </a:p>
        </p:txBody>
      </p:sp>
      <p:sp>
        <p:nvSpPr>
          <p:cNvPr id="4" name="TextBox 3"/>
          <p:cNvSpPr txBox="1"/>
          <p:nvPr/>
        </p:nvSpPr>
        <p:spPr>
          <a:xfrm>
            <a:off x="4267200" y="1482427"/>
            <a:ext cx="4495800" cy="4401205"/>
          </a:xfrm>
          <a:prstGeom prst="rect">
            <a:avLst/>
          </a:prstGeom>
          <a:noFill/>
        </p:spPr>
        <p:txBody>
          <a:bodyPr wrap="square" rtlCol="0">
            <a:spAutoFit/>
          </a:bodyPr>
          <a:lstStyle/>
          <a:p>
            <a:endParaRPr lang="en-US" dirty="0" smtClean="0"/>
          </a:p>
          <a:p>
            <a:r>
              <a:rPr lang="en-US" sz="2800" b="1" i="1" dirty="0" smtClean="0"/>
              <a:t>New Student Orientation</a:t>
            </a:r>
          </a:p>
          <a:p>
            <a:endParaRPr lang="en-US" b="1" i="1" dirty="0"/>
          </a:p>
          <a:p>
            <a:r>
              <a:rPr lang="en-US" dirty="0" smtClean="0"/>
              <a:t>As students enter the 90</a:t>
            </a:r>
            <a:r>
              <a:rPr lang="en-US" baseline="30000" dirty="0" smtClean="0"/>
              <a:t>th</a:t>
            </a:r>
            <a:r>
              <a:rPr lang="en-US" dirty="0" smtClean="0"/>
              <a:t> year of CGU history</a:t>
            </a:r>
          </a:p>
          <a:p>
            <a:endParaRPr lang="en-US" dirty="0"/>
          </a:p>
          <a:p>
            <a:r>
              <a:rPr lang="en-US" dirty="0" smtClean="0"/>
              <a:t>What have other students achieved?</a:t>
            </a:r>
          </a:p>
          <a:p>
            <a:r>
              <a:rPr lang="en-US" i="1" dirty="0" smtClean="0"/>
              <a:t>Will CGU find me ‘placement’?</a:t>
            </a:r>
            <a:endParaRPr lang="en-US" i="1" dirty="0"/>
          </a:p>
          <a:p>
            <a:endParaRPr lang="en-US" dirty="0"/>
          </a:p>
          <a:p>
            <a:r>
              <a:rPr lang="en-US" dirty="0" smtClean="0"/>
              <a:t>How long does my program take?</a:t>
            </a:r>
          </a:p>
          <a:p>
            <a:r>
              <a:rPr lang="en-US" i="1" dirty="0" smtClean="0"/>
              <a:t>I have so much time…</a:t>
            </a:r>
          </a:p>
          <a:p>
            <a:endParaRPr lang="en-US" dirty="0"/>
          </a:p>
          <a:p>
            <a:r>
              <a:rPr lang="en-US" b="1" i="1" dirty="0" smtClean="0"/>
              <a:t>Make an appointment with </a:t>
            </a:r>
          </a:p>
          <a:p>
            <a:r>
              <a:rPr lang="en-US" b="1" i="1" dirty="0" smtClean="0"/>
              <a:t>Career Development </a:t>
            </a:r>
          </a:p>
          <a:p>
            <a:r>
              <a:rPr lang="en-US" b="1" i="1" dirty="0" smtClean="0"/>
              <a:t>ASAP!</a:t>
            </a:r>
          </a:p>
          <a:p>
            <a:endParaRPr lang="en-US" dirty="0"/>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1351" y="4499273"/>
            <a:ext cx="1266834" cy="1304935"/>
          </a:xfrm>
          <a:prstGeom prst="rect">
            <a:avLst/>
          </a:prstGeom>
        </p:spPr>
      </p:pic>
      <p:pic>
        <p:nvPicPr>
          <p:cNvPr id="6" name="Picture 5"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1536316"/>
            <a:ext cx="3895854" cy="4311966"/>
          </a:xfrm>
          <a:prstGeom prst="rect">
            <a:avLst/>
          </a:prstGeom>
        </p:spPr>
      </p:pic>
    </p:spTree>
    <p:extLst>
      <p:ext uri="{BB962C8B-B14F-4D97-AF65-F5344CB8AC3E}">
        <p14:creationId xmlns:p14="http://schemas.microsoft.com/office/powerpoint/2010/main" val="817734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6629400" y="5473700"/>
            <a:ext cx="184150" cy="457200"/>
          </a:xfrm>
          <a:prstGeom prst="rect">
            <a:avLst/>
          </a:prstGeom>
          <a:noFill/>
          <a:ln w="9525">
            <a:noFill/>
            <a:miter lim="800000"/>
            <a:headEnd/>
            <a:tailEnd/>
          </a:ln>
        </p:spPr>
        <p:txBody>
          <a:bodyPr wrap="none">
            <a:spAutoFit/>
          </a:bodyPr>
          <a:lstStyle/>
          <a:p>
            <a:endParaRPr lang="en-US"/>
          </a:p>
        </p:txBody>
      </p:sp>
      <p:sp>
        <p:nvSpPr>
          <p:cNvPr id="14" name="TextBox 13"/>
          <p:cNvSpPr txBox="1"/>
          <p:nvPr/>
        </p:nvSpPr>
        <p:spPr>
          <a:xfrm>
            <a:off x="65818" y="1323549"/>
            <a:ext cx="7620000" cy="5416868"/>
          </a:xfrm>
          <a:prstGeom prst="rect">
            <a:avLst/>
          </a:prstGeom>
          <a:noFill/>
        </p:spPr>
        <p:txBody>
          <a:bodyPr wrap="square" rtlCol="0">
            <a:spAutoFit/>
          </a:bodyPr>
          <a:lstStyle/>
          <a:p>
            <a:r>
              <a:rPr lang="en-US" sz="2000" b="1" dirty="0" smtClean="0"/>
              <a:t>DATA ACTIVITIES</a:t>
            </a:r>
          </a:p>
          <a:p>
            <a:endParaRPr lang="en-US" sz="2000" b="1" dirty="0" smtClean="0"/>
          </a:p>
          <a:p>
            <a:r>
              <a:rPr lang="en-US" sz="2000" b="1" dirty="0" smtClean="0"/>
              <a:t>Incoming Student Profile and Plan</a:t>
            </a:r>
          </a:p>
          <a:p>
            <a:endParaRPr lang="en-US" sz="2000" b="1" dirty="0" smtClean="0"/>
          </a:p>
          <a:p>
            <a:r>
              <a:rPr lang="en-US" sz="2000" b="1" dirty="0" smtClean="0"/>
              <a:t>Future Plans and Destinations Survey</a:t>
            </a:r>
          </a:p>
          <a:p>
            <a:r>
              <a:rPr lang="en-US" dirty="0"/>
              <a:t>	</a:t>
            </a:r>
            <a:r>
              <a:rPr lang="en-US" dirty="0" smtClean="0"/>
              <a:t>At Graduation</a:t>
            </a:r>
          </a:p>
          <a:p>
            <a:r>
              <a:rPr lang="en-US" dirty="0"/>
              <a:t>	</a:t>
            </a:r>
            <a:r>
              <a:rPr lang="en-US" dirty="0" smtClean="0"/>
              <a:t>Follow Up – 6 months out</a:t>
            </a:r>
          </a:p>
          <a:p>
            <a:r>
              <a:rPr lang="en-US" dirty="0"/>
              <a:t>	</a:t>
            </a:r>
            <a:r>
              <a:rPr lang="en-US" dirty="0" smtClean="0"/>
              <a:t>Follow Up – Underemployment</a:t>
            </a:r>
          </a:p>
          <a:p>
            <a:r>
              <a:rPr lang="en-US" dirty="0"/>
              <a:t>	</a:t>
            </a:r>
            <a:r>
              <a:rPr lang="en-US" dirty="0" smtClean="0"/>
              <a:t>Follow Up – Online Workshops</a:t>
            </a:r>
          </a:p>
          <a:p>
            <a:r>
              <a:rPr lang="en-US" dirty="0" smtClean="0"/>
              <a:t>	</a:t>
            </a:r>
            <a:r>
              <a:rPr lang="en-US" i="1" dirty="0" smtClean="0"/>
              <a:t>Programs follow up with calls and outreach </a:t>
            </a:r>
          </a:p>
          <a:p>
            <a:endParaRPr lang="en-US" dirty="0"/>
          </a:p>
          <a:p>
            <a:r>
              <a:rPr lang="en-US" sz="2000" b="1" dirty="0" smtClean="0"/>
              <a:t>Workshop and Visit ‘Check In’</a:t>
            </a:r>
          </a:p>
          <a:p>
            <a:endParaRPr lang="en-US" sz="2000" b="1" dirty="0" smtClean="0"/>
          </a:p>
          <a:p>
            <a:r>
              <a:rPr lang="en-US" sz="2000" b="1" dirty="0" smtClean="0"/>
              <a:t>Alumni Profiles</a:t>
            </a:r>
          </a:p>
          <a:p>
            <a:endParaRPr lang="en-US" sz="2000" b="1" dirty="0"/>
          </a:p>
          <a:p>
            <a:r>
              <a:rPr lang="en-US" sz="2000" b="1" dirty="0" smtClean="0"/>
              <a:t>Alumni Summary Reports by Program and Degree</a:t>
            </a:r>
            <a:endParaRPr lang="en-US" sz="2000" b="1" dirty="0"/>
          </a:p>
          <a:p>
            <a:endParaRPr lang="en-US" sz="2000" b="1" dirty="0" smtClean="0"/>
          </a:p>
          <a:p>
            <a:endParaRPr lang="en-US" dirty="0"/>
          </a:p>
        </p:txBody>
      </p:sp>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23027"/>
            <a:ext cx="6172200" cy="1200522"/>
          </a:xfrm>
          <a:prstGeom prst="rect">
            <a:avLst/>
          </a:prstGeom>
        </p:spPr>
      </p:pic>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6202" y="3395641"/>
            <a:ext cx="2670969" cy="26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5301" y="1471618"/>
            <a:ext cx="2935816" cy="220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6310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0"/>
            <a:ext cx="7010400" cy="839788"/>
          </a:xfrm>
          <a:solidFill>
            <a:srgbClr val="996633">
              <a:alpha val="27059"/>
            </a:srgbClr>
          </a:solidFill>
        </p:spPr>
        <p:txBody>
          <a:bodyPr>
            <a:normAutofit/>
          </a:bodyPr>
          <a:lstStyle/>
          <a:p>
            <a:pPr algn="l" eaLnBrk="1" hangingPunct="1"/>
            <a:r>
              <a:rPr lang="en-US" sz="4000" dirty="0" smtClean="0"/>
              <a:t>Alumni Relations</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pic>
        <p:nvPicPr>
          <p:cNvPr id="4" name="Picture 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485" y="1165209"/>
            <a:ext cx="4233893" cy="2319354"/>
          </a:xfrm>
          <a:prstGeom prst="rect">
            <a:avLst/>
          </a:prstGeom>
        </p:spPr>
      </p:pic>
      <p:pic>
        <p:nvPicPr>
          <p:cNvPr id="5" name="Picture 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68342" y="2091259"/>
            <a:ext cx="4267231" cy="2814658"/>
          </a:xfrm>
          <a:prstGeom prst="rect">
            <a:avLst/>
          </a:prstGeom>
        </p:spPr>
      </p:pic>
      <p:pic>
        <p:nvPicPr>
          <p:cNvPr id="2" name="Picture 1"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81600" y="4149117"/>
            <a:ext cx="3838603" cy="1500198"/>
          </a:xfrm>
          <a:prstGeom prst="rect">
            <a:avLst/>
          </a:prstGeom>
        </p:spPr>
      </p:pic>
      <p:sp>
        <p:nvSpPr>
          <p:cNvPr id="6" name="TextBox 5"/>
          <p:cNvSpPr txBox="1"/>
          <p:nvPr/>
        </p:nvSpPr>
        <p:spPr>
          <a:xfrm>
            <a:off x="4627684" y="876783"/>
            <a:ext cx="4067203"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Events</a:t>
            </a:r>
          </a:p>
          <a:p>
            <a:pPr marL="285750" indent="-285750">
              <a:buFont typeface="Arial" panose="020B0604020202020204" pitchFamily="34" charset="0"/>
              <a:buChar char="•"/>
            </a:pPr>
            <a:r>
              <a:rPr lang="en-US" dirty="0" smtClean="0"/>
              <a:t>Engagement opportunities</a:t>
            </a:r>
          </a:p>
          <a:p>
            <a:pPr marL="285750" indent="-285750">
              <a:buFont typeface="Arial" panose="020B0604020202020204" pitchFamily="34" charset="0"/>
              <a:buChar char="•"/>
            </a:pPr>
            <a:r>
              <a:rPr lang="en-US" dirty="0" smtClean="0"/>
              <a:t>Professional development workshops</a:t>
            </a:r>
          </a:p>
        </p:txBody>
      </p:sp>
    </p:spTree>
    <p:extLst>
      <p:ext uri="{BB962C8B-B14F-4D97-AF65-F5344CB8AC3E}">
        <p14:creationId xmlns:p14="http://schemas.microsoft.com/office/powerpoint/2010/main" val="374170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8572"/>
            <a:ext cx="4953000" cy="611188"/>
          </a:xfrm>
          <a:solidFill>
            <a:srgbClr val="996633">
              <a:alpha val="27059"/>
            </a:srgbClr>
          </a:solidFill>
        </p:spPr>
        <p:txBody>
          <a:bodyPr>
            <a:normAutofit/>
          </a:bodyPr>
          <a:lstStyle/>
          <a:p>
            <a:pPr algn="l" eaLnBrk="1" hangingPunct="1"/>
            <a:r>
              <a:rPr lang="en-US" sz="3200" dirty="0" smtClean="0"/>
              <a:t>Distinguished Alumni</a:t>
            </a:r>
          </a:p>
        </p:txBody>
      </p:sp>
      <p:sp>
        <p:nvSpPr>
          <p:cNvPr id="3" name="TextBox 2"/>
          <p:cNvSpPr txBox="1"/>
          <p:nvPr/>
        </p:nvSpPr>
        <p:spPr>
          <a:xfrm>
            <a:off x="457200" y="1676400"/>
            <a:ext cx="8340969" cy="461665"/>
          </a:xfrm>
          <a:prstGeom prst="rect">
            <a:avLst/>
          </a:prstGeom>
          <a:noFill/>
        </p:spPr>
        <p:txBody>
          <a:bodyPr wrap="square" rtlCol="0">
            <a:spAutoFit/>
          </a:bodyPr>
          <a:lstStyle/>
          <a:p>
            <a:endParaRPr lang="en-US" dirty="0"/>
          </a:p>
        </p:txBody>
      </p:sp>
      <p:sp>
        <p:nvSpPr>
          <p:cNvPr id="2" name="TextBox 1"/>
          <p:cNvSpPr txBox="1"/>
          <p:nvPr/>
        </p:nvSpPr>
        <p:spPr>
          <a:xfrm>
            <a:off x="287338" y="18288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4" name="Picture 3"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0297" y="2922564"/>
            <a:ext cx="3963902" cy="2876574"/>
          </a:xfrm>
          <a:prstGeom prst="rect">
            <a:avLst/>
          </a:prstGeom>
        </p:spPr>
      </p:pic>
      <p:sp>
        <p:nvSpPr>
          <p:cNvPr id="5" name="Rectangle 4"/>
          <p:cNvSpPr/>
          <p:nvPr/>
        </p:nvSpPr>
        <p:spPr>
          <a:xfrm>
            <a:off x="3429000" y="6129338"/>
            <a:ext cx="5677134" cy="646331"/>
          </a:xfrm>
          <a:prstGeom prst="rect">
            <a:avLst/>
          </a:prstGeom>
        </p:spPr>
        <p:txBody>
          <a:bodyPr wrap="square">
            <a:spAutoFit/>
          </a:bodyPr>
          <a:lstStyle/>
          <a:p>
            <a:r>
              <a:rPr lang="en-US" dirty="0" smtClean="0">
                <a:solidFill>
                  <a:srgbClr val="141823"/>
                </a:solidFill>
                <a:latin typeface="helvetica" panose="020B0604020202020204" pitchFamily="34" charset="0"/>
              </a:rPr>
              <a:t>Robert Bunker (Research Advisor to FBI and others)</a:t>
            </a:r>
          </a:p>
          <a:p>
            <a:r>
              <a:rPr lang="en-US" dirty="0" smtClean="0">
                <a:solidFill>
                  <a:srgbClr val="141823"/>
                </a:solidFill>
                <a:latin typeface="helvetica" panose="020B0604020202020204" pitchFamily="34" charset="0"/>
              </a:rPr>
              <a:t>Thomas Hsieh (Distinguished </a:t>
            </a:r>
            <a:r>
              <a:rPr lang="en-US" dirty="0">
                <a:solidFill>
                  <a:srgbClr val="141823"/>
                </a:solidFill>
                <a:latin typeface="helvetica" panose="020B0604020202020204" pitchFamily="34" charset="0"/>
              </a:rPr>
              <a:t>Alumni Service </a:t>
            </a:r>
            <a:r>
              <a:rPr lang="en-US" dirty="0" smtClean="0">
                <a:solidFill>
                  <a:srgbClr val="141823"/>
                </a:solidFill>
                <a:latin typeface="helvetica" panose="020B0604020202020204" pitchFamily="34" charset="0"/>
              </a:rPr>
              <a:t>Award)</a:t>
            </a:r>
            <a:endParaRPr lang="en-US" dirty="0"/>
          </a:p>
        </p:txBody>
      </p:sp>
      <p:sp>
        <p:nvSpPr>
          <p:cNvPr id="6" name="TextBox 5"/>
          <p:cNvSpPr txBox="1"/>
          <p:nvPr/>
        </p:nvSpPr>
        <p:spPr>
          <a:xfrm>
            <a:off x="198681" y="889190"/>
            <a:ext cx="4555638" cy="4909036"/>
          </a:xfrm>
          <a:prstGeom prst="rect">
            <a:avLst/>
          </a:prstGeom>
          <a:noFill/>
        </p:spPr>
        <p:txBody>
          <a:bodyPr wrap="square" rtlCol="0">
            <a:spAutoFit/>
          </a:bodyPr>
          <a:lstStyle/>
          <a:p>
            <a:r>
              <a:rPr lang="en-US" dirty="0" smtClean="0"/>
              <a:t>SPOTLIGHTS &amp; FREQUENCY </a:t>
            </a:r>
          </a:p>
          <a:p>
            <a:endParaRPr lang="en-US" dirty="0"/>
          </a:p>
          <a:p>
            <a:pPr marL="285750" indent="-285750">
              <a:buFont typeface="Arial" panose="020B0604020202020204" pitchFamily="34" charset="0"/>
              <a:buChar char="•"/>
            </a:pPr>
            <a:r>
              <a:rPr lang="en-US" dirty="0" smtClean="0"/>
              <a:t>C-Suite</a:t>
            </a:r>
          </a:p>
          <a:p>
            <a:pPr marL="285750" indent="-285750">
              <a:buFont typeface="Arial" panose="020B0604020202020204" pitchFamily="34" charset="0"/>
              <a:buChar char="•"/>
            </a:pPr>
            <a:r>
              <a:rPr lang="en-US" dirty="0" smtClean="0"/>
              <a:t>Academic Leadership</a:t>
            </a:r>
          </a:p>
          <a:p>
            <a:pPr marL="285750" indent="-285750">
              <a:buFont typeface="Arial" panose="020B0604020202020204" pitchFamily="34" charset="0"/>
              <a:buChar char="•"/>
            </a:pPr>
            <a:r>
              <a:rPr lang="en-US" dirty="0" smtClean="0"/>
              <a:t>Awards, Honors, Achievements</a:t>
            </a:r>
          </a:p>
          <a:p>
            <a:pPr marL="285750" indent="-285750">
              <a:buFont typeface="Arial" panose="020B0604020202020204" pitchFamily="34" charset="0"/>
              <a:buChar char="•"/>
            </a:pPr>
            <a:endParaRPr lang="en-US" dirty="0"/>
          </a:p>
          <a:p>
            <a:r>
              <a:rPr lang="en-US" i="1" dirty="0" smtClean="0"/>
              <a:t>Fulfilling CGU’s promise:</a:t>
            </a:r>
          </a:p>
          <a:p>
            <a:r>
              <a:rPr lang="en-US" sz="2500" b="1" i="1" dirty="0" smtClean="0">
                <a:solidFill>
                  <a:schemeClr val="accent2"/>
                </a:solidFill>
              </a:rPr>
              <a:t>In the world to change the world</a:t>
            </a:r>
          </a:p>
          <a:p>
            <a:endParaRPr lang="en-US" i="1" dirty="0"/>
          </a:p>
          <a:p>
            <a:r>
              <a:rPr lang="en-US" i="1" dirty="0" smtClean="0"/>
              <a:t>How many college presidents, deans, provosts?</a:t>
            </a:r>
          </a:p>
          <a:p>
            <a:r>
              <a:rPr lang="en-US" i="1" dirty="0" smtClean="0"/>
              <a:t>How many CEO, CFO, CIO?</a:t>
            </a:r>
          </a:p>
          <a:p>
            <a:endParaRPr lang="en-US" i="1" dirty="0"/>
          </a:p>
          <a:p>
            <a:r>
              <a:rPr lang="en-US" i="1" dirty="0" smtClean="0"/>
              <a:t>How many years to achieve leadership roles?</a:t>
            </a:r>
          </a:p>
          <a:p>
            <a:endParaRPr lang="en-US" i="1" dirty="0"/>
          </a:p>
          <a:p>
            <a:r>
              <a:rPr lang="en-US" i="1" dirty="0" smtClean="0"/>
              <a:t>How did CGU help them get there?</a:t>
            </a:r>
          </a:p>
          <a:p>
            <a:endParaRPr lang="en-US" i="1" dirty="0"/>
          </a:p>
          <a:p>
            <a:endParaRPr lang="en-US" i="1" dirty="0"/>
          </a:p>
        </p:txBody>
      </p:sp>
      <p:pic>
        <p:nvPicPr>
          <p:cNvPr id="15" name="Picture 14"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756" y="637499"/>
            <a:ext cx="4276756" cy="2109803"/>
          </a:xfrm>
          <a:prstGeom prst="rect">
            <a:avLst/>
          </a:prstGeom>
        </p:spPr>
      </p:pic>
    </p:spTree>
    <p:extLst>
      <p:ext uri="{BB962C8B-B14F-4D97-AF65-F5344CB8AC3E}">
        <p14:creationId xmlns:p14="http://schemas.microsoft.com/office/powerpoint/2010/main" val="35628785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445375" cy="1143000"/>
          </a:xfrm>
          <a:solidFill>
            <a:srgbClr val="996633">
              <a:alpha val="27059"/>
            </a:srgbClr>
          </a:solidFill>
        </p:spPr>
        <p:txBody>
          <a:bodyPr>
            <a:normAutofit/>
          </a:bodyPr>
          <a:lstStyle/>
          <a:p>
            <a:pPr algn="l" eaLnBrk="1" hangingPunct="1"/>
            <a:r>
              <a:rPr lang="en-US" sz="4000" dirty="0" smtClean="0"/>
              <a:t>Next set of questions to answer</a:t>
            </a:r>
          </a:p>
        </p:txBody>
      </p:sp>
      <p:sp>
        <p:nvSpPr>
          <p:cNvPr id="2" name="TextBox 1"/>
          <p:cNvSpPr txBox="1"/>
          <p:nvPr/>
        </p:nvSpPr>
        <p:spPr>
          <a:xfrm>
            <a:off x="334169" y="1605023"/>
            <a:ext cx="8475662" cy="4524315"/>
          </a:xfrm>
          <a:prstGeom prst="rect">
            <a:avLst/>
          </a:prstGeom>
          <a:noFill/>
        </p:spPr>
        <p:txBody>
          <a:bodyPr wrap="square" rtlCol="0">
            <a:spAutoFit/>
          </a:bodyPr>
          <a:lstStyle/>
          <a:p>
            <a:r>
              <a:rPr lang="en-US" dirty="0" smtClean="0"/>
              <a:t>EMPLOYMENT TRAJECTORIES</a:t>
            </a:r>
          </a:p>
          <a:p>
            <a:pPr marL="285750" indent="-285750">
              <a:buFont typeface="Arial" panose="020B0604020202020204" pitchFamily="34" charset="0"/>
              <a:buChar char="•"/>
            </a:pPr>
            <a:r>
              <a:rPr lang="en-US" dirty="0" smtClean="0"/>
              <a:t>What do career tracks look like (academic and alt-ac)? Trajectories?</a:t>
            </a:r>
          </a:p>
          <a:p>
            <a:pPr marL="285750" indent="-285750">
              <a:buFont typeface="Arial" panose="020B0604020202020204" pitchFamily="34" charset="0"/>
              <a:buChar char="•"/>
            </a:pPr>
            <a:r>
              <a:rPr lang="en-US" dirty="0" smtClean="0"/>
              <a:t>How many achieve tenure and senior level positions?</a:t>
            </a:r>
          </a:p>
          <a:p>
            <a:pPr marL="285750" indent="-285750">
              <a:buFont typeface="Arial" panose="020B0604020202020204" pitchFamily="34" charset="0"/>
              <a:buChar char="•"/>
            </a:pPr>
            <a:r>
              <a:rPr lang="en-US" dirty="0" smtClean="0"/>
              <a:t>Where are alumni (GIS interactive mapping) located? </a:t>
            </a:r>
            <a:r>
              <a:rPr lang="en-US" i="1" dirty="0" smtClean="0"/>
              <a:t>See </a:t>
            </a:r>
            <a:r>
              <a:rPr lang="en-US" i="1" dirty="0" err="1" smtClean="0"/>
              <a:t>eAIR</a:t>
            </a:r>
            <a:r>
              <a:rPr lang="en-US" i="1" dirty="0" smtClean="0"/>
              <a:t> Tech Tip 12/9/2014</a:t>
            </a:r>
            <a:endParaRPr lang="en-US" dirty="0" smtClean="0"/>
          </a:p>
          <a:p>
            <a:endParaRPr lang="en-US" dirty="0" smtClean="0"/>
          </a:p>
          <a:p>
            <a:r>
              <a:rPr lang="en-US" dirty="0" smtClean="0"/>
              <a:t>SATISFACTION</a:t>
            </a:r>
          </a:p>
          <a:p>
            <a:pPr marL="285750" indent="-285750">
              <a:buFont typeface="Arial" panose="020B0604020202020204" pitchFamily="34" charset="0"/>
              <a:buChar char="•"/>
            </a:pPr>
            <a:r>
              <a:rPr lang="en-US" dirty="0" smtClean="0"/>
              <a:t>How </a:t>
            </a:r>
            <a:r>
              <a:rPr lang="en-US" dirty="0"/>
              <a:t>do satisfaction ratings compare to the enrolled and exit </a:t>
            </a:r>
            <a:r>
              <a:rPr lang="en-US" dirty="0" smtClean="0"/>
              <a:t>surveys?</a:t>
            </a:r>
          </a:p>
          <a:p>
            <a:pPr marL="285750" indent="-285750">
              <a:buFont typeface="Arial" panose="020B0604020202020204" pitchFamily="34" charset="0"/>
              <a:buChar char="•"/>
            </a:pPr>
            <a:r>
              <a:rPr lang="en-US" dirty="0" smtClean="0"/>
              <a:t>How are alumni making use of their degree?</a:t>
            </a:r>
          </a:p>
          <a:p>
            <a:pPr marL="285750" indent="-285750">
              <a:buFont typeface="Arial" panose="020B0604020202020204" pitchFamily="34" charset="0"/>
              <a:buChar char="•"/>
            </a:pPr>
            <a:r>
              <a:rPr lang="en-US" dirty="0" smtClean="0"/>
              <a:t>How do alumni recommend their program change to best prepare future alumni?</a:t>
            </a:r>
          </a:p>
          <a:p>
            <a:endParaRPr lang="en-US" dirty="0" smtClean="0"/>
          </a:p>
          <a:p>
            <a:r>
              <a:rPr lang="en-US" dirty="0" smtClean="0"/>
              <a:t>LASTING IMPACT</a:t>
            </a:r>
          </a:p>
          <a:p>
            <a:pPr marL="285750" indent="-285750">
              <a:buFont typeface="Arial" panose="020B0604020202020204" pitchFamily="34" charset="0"/>
              <a:buChar char="•"/>
            </a:pPr>
            <a:r>
              <a:rPr lang="en-US" dirty="0" smtClean="0"/>
              <a:t>Which faculty significantly influenced alumni careers and how?</a:t>
            </a:r>
          </a:p>
          <a:p>
            <a:pPr marL="285750" indent="-285750">
              <a:buFont typeface="Arial" panose="020B0604020202020204" pitchFamily="34" charset="0"/>
              <a:buChar char="•"/>
            </a:pPr>
            <a:r>
              <a:rPr lang="en-US" dirty="0" smtClean="0"/>
              <a:t>How are the outcomes different by degree? By program? Over time?</a:t>
            </a:r>
          </a:p>
          <a:p>
            <a:pPr marL="285750" indent="-285750">
              <a:buFont typeface="Arial" panose="020B0604020202020204" pitchFamily="34" charset="0"/>
              <a:buChar char="•"/>
            </a:pPr>
            <a:r>
              <a:rPr lang="en-US" dirty="0" smtClean="0"/>
              <a:t>In what ways do alumni want to be engaged with CGU now?</a:t>
            </a:r>
          </a:p>
          <a:p>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5332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pic>
        <p:nvPicPr>
          <p:cNvPr id="4" name="Picture 3"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3200" y="2308701"/>
            <a:ext cx="2424698" cy="3820637"/>
          </a:xfrm>
          <a:prstGeom prst="rect">
            <a:avLst/>
          </a:prstGeom>
        </p:spPr>
      </p:pic>
      <p:pic>
        <p:nvPicPr>
          <p:cNvPr id="7" name="Picture 6"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1065069"/>
            <a:ext cx="2590800" cy="3263568"/>
          </a:xfrm>
          <a:prstGeom prst="rect">
            <a:avLst/>
          </a:prstGeom>
        </p:spPr>
      </p:pic>
      <p:pic>
        <p:nvPicPr>
          <p:cNvPr id="6" name="Picture 5"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94976" y="2366832"/>
            <a:ext cx="2438400" cy="3704373"/>
          </a:xfrm>
          <a:prstGeom prst="rect">
            <a:avLst/>
          </a:prstGeom>
        </p:spPr>
      </p:pic>
      <p:sp>
        <p:nvSpPr>
          <p:cNvPr id="17" name="Title 2"/>
          <p:cNvSpPr>
            <a:spLocks noGrp="1"/>
          </p:cNvSpPr>
          <p:nvPr>
            <p:ph type="title"/>
          </p:nvPr>
        </p:nvSpPr>
        <p:spPr>
          <a:xfrm>
            <a:off x="0" y="152400"/>
            <a:ext cx="7445375" cy="1143000"/>
          </a:xfrm>
          <a:solidFill>
            <a:srgbClr val="996633">
              <a:alpha val="27059"/>
            </a:srgbClr>
          </a:solidFill>
        </p:spPr>
        <p:txBody>
          <a:bodyPr>
            <a:normAutofit/>
          </a:bodyPr>
          <a:lstStyle/>
          <a:p>
            <a:pPr algn="l" eaLnBrk="1" hangingPunct="1"/>
            <a:r>
              <a:rPr lang="en-US" sz="4000" dirty="0" smtClean="0"/>
              <a:t>Pressure to track outcomes</a:t>
            </a:r>
          </a:p>
        </p:txBody>
      </p:sp>
      <p:pic>
        <p:nvPicPr>
          <p:cNvPr id="8" name="Picture 7"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68479" y="1098906"/>
            <a:ext cx="2540477" cy="3340477"/>
          </a:xfrm>
          <a:prstGeom prst="rect">
            <a:avLst/>
          </a:prstGeom>
        </p:spPr>
      </p:pic>
    </p:spTree>
    <p:extLst>
      <p:ext uri="{BB962C8B-B14F-4D97-AF65-F5344CB8AC3E}">
        <p14:creationId xmlns:p14="http://schemas.microsoft.com/office/powerpoint/2010/main" val="1007541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berat arts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8027" y="1041810"/>
            <a:ext cx="3242442" cy="3242442"/>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7376"/>
            <a:ext cx="7445375" cy="889410"/>
          </a:xfrm>
          <a:solidFill>
            <a:srgbClr val="996633">
              <a:alpha val="27059"/>
            </a:srgbClr>
          </a:solidFill>
        </p:spPr>
        <p:txBody>
          <a:bodyPr>
            <a:normAutofit/>
          </a:bodyPr>
          <a:lstStyle/>
          <a:p>
            <a:pPr algn="l" eaLnBrk="1" hangingPunct="1"/>
            <a:r>
              <a:rPr lang="en-US" sz="4000" dirty="0" smtClean="0"/>
              <a:t>Infographics – telling the story</a:t>
            </a:r>
          </a:p>
        </p:txBody>
      </p:sp>
      <p:sp>
        <p:nvSpPr>
          <p:cNvPr id="2" name="TextBox 1"/>
          <p:cNvSpPr txBox="1"/>
          <p:nvPr/>
        </p:nvSpPr>
        <p:spPr>
          <a:xfrm>
            <a:off x="76200" y="910165"/>
            <a:ext cx="8475662" cy="3139321"/>
          </a:xfrm>
          <a:prstGeom prst="rect">
            <a:avLst/>
          </a:prstGeom>
          <a:noFill/>
        </p:spPr>
        <p:txBody>
          <a:bodyPr wrap="square" rtlCol="0">
            <a:spAutoFit/>
          </a:bodyPr>
          <a:lstStyle/>
          <a:p>
            <a:endParaRPr lang="en-US" dirty="0" smtClean="0"/>
          </a:p>
          <a:p>
            <a:endParaRPr lang="en-US" dirty="0" smtClean="0"/>
          </a:p>
          <a:p>
            <a:pPr marL="285750" indent="-285750">
              <a:buFont typeface="Arial" panose="020B0604020202020204" pitchFamily="34" charset="0"/>
              <a:buChar char="•"/>
            </a:pPr>
            <a:r>
              <a:rPr lang="en-US" b="1" dirty="0" smtClean="0"/>
              <a:t>Stanford</a:t>
            </a:r>
            <a:r>
              <a:rPr lang="en-US" dirty="0" smtClean="0"/>
              <a:t> Alumni Dashboard</a:t>
            </a:r>
          </a:p>
          <a:p>
            <a:r>
              <a:rPr lang="en-US" dirty="0" smtClean="0"/>
              <a:t>     - edcareers.Stanford.edu</a:t>
            </a:r>
          </a:p>
          <a:p>
            <a:r>
              <a:rPr lang="en-US" dirty="0"/>
              <a:t>     - http://web.stanford.edu/dept/pres-provost/irds/phdjobs</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Arts National Alumni Report (</a:t>
            </a:r>
            <a:r>
              <a:rPr lang="en-US" b="1" dirty="0" smtClean="0"/>
              <a:t>SNAAP</a:t>
            </a:r>
            <a:r>
              <a:rPr lang="en-US" dirty="0" smtClean="0"/>
              <a:t>)	</a:t>
            </a:r>
          </a:p>
          <a:p>
            <a:r>
              <a:rPr lang="en-US" dirty="0" smtClean="0"/>
              <a:t>     – see discussion in </a:t>
            </a:r>
            <a:r>
              <a:rPr lang="en-US" i="1" dirty="0" err="1" smtClean="0"/>
              <a:t>eAIR</a:t>
            </a:r>
            <a:r>
              <a:rPr lang="en-US" i="1" dirty="0" smtClean="0"/>
              <a:t>, March 2015</a:t>
            </a:r>
          </a:p>
          <a:p>
            <a:endParaRPr lang="en-US" dirty="0" smtClean="0"/>
          </a:p>
          <a:p>
            <a:pPr marL="285750" indent="-285750">
              <a:buFont typeface="Arial" panose="020B0604020202020204" pitchFamily="34" charset="0"/>
              <a:buChar char="•"/>
            </a:pPr>
            <a:r>
              <a:rPr lang="en-US" b="1" dirty="0" smtClean="0"/>
              <a:t>Williams</a:t>
            </a:r>
            <a:endParaRPr lang="en-US" b="1" dirty="0"/>
          </a:p>
          <a:p>
            <a:pPr marL="285750" indent="-285750">
              <a:buFont typeface="Arial" panose="020B0604020202020204" pitchFamily="34" charset="0"/>
              <a:buChar char="•"/>
            </a:pPr>
            <a:endParaRPr lang="en-US" dirty="0"/>
          </a:p>
        </p:txBody>
      </p:sp>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400" y="3913255"/>
            <a:ext cx="5353089" cy="2390792"/>
          </a:xfrm>
          <a:prstGeom prst="rect">
            <a:avLst/>
          </a:prstGeom>
        </p:spPr>
      </p:pic>
      <p:pic>
        <p:nvPicPr>
          <p:cNvPr id="3074" name="Picture 9" descr="Central-PPT-FooterBlankFiltered.jpg"/>
          <p:cNvPicPr>
            <a:picLocks noChangeAspect="1"/>
          </p:cNvPicPr>
          <p:nvPr/>
        </p:nvPicPr>
        <p:blipFill>
          <a:blip r:embed="rId6"/>
          <a:srcRect/>
          <a:stretch>
            <a:fillRect/>
          </a:stretch>
        </p:blipFill>
        <p:spPr bwMode="auto">
          <a:xfrm>
            <a:off x="0" y="6129338"/>
            <a:ext cx="9144000" cy="728662"/>
          </a:xfrm>
          <a:prstGeom prst="rect">
            <a:avLst/>
          </a:prstGeom>
          <a:noFill/>
          <a:ln w="9525">
            <a:noFill/>
            <a:miter lim="800000"/>
            <a:headEnd/>
            <a:tailEnd/>
          </a:ln>
        </p:spPr>
      </p:pic>
    </p:spTree>
    <p:extLst>
      <p:ext uri="{BB962C8B-B14F-4D97-AF65-F5344CB8AC3E}">
        <p14:creationId xmlns:p14="http://schemas.microsoft.com/office/powerpoint/2010/main" val="24862712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445375" cy="1143000"/>
          </a:xfrm>
          <a:solidFill>
            <a:srgbClr val="996633">
              <a:alpha val="27059"/>
            </a:srgbClr>
          </a:solidFill>
        </p:spPr>
        <p:txBody>
          <a:bodyPr>
            <a:normAutofit fontScale="90000"/>
          </a:bodyPr>
          <a:lstStyle/>
          <a:p>
            <a:pPr algn="l" eaLnBrk="1" hangingPunct="1"/>
            <a:r>
              <a:rPr lang="en-US" sz="4000" dirty="0" smtClean="0"/>
              <a:t>Thank you for your time &amp; attention</a:t>
            </a:r>
          </a:p>
        </p:txBody>
      </p:sp>
      <p:sp>
        <p:nvSpPr>
          <p:cNvPr id="2" name="TextBox 1"/>
          <p:cNvSpPr txBox="1"/>
          <p:nvPr/>
        </p:nvSpPr>
        <p:spPr>
          <a:xfrm>
            <a:off x="287338" y="1828800"/>
            <a:ext cx="4284662" cy="1384995"/>
          </a:xfrm>
          <a:prstGeom prst="rect">
            <a:avLst/>
          </a:prstGeom>
          <a:noFill/>
        </p:spPr>
        <p:txBody>
          <a:bodyPr wrap="square" rtlCol="0">
            <a:spAutoFit/>
          </a:bodyPr>
          <a:lstStyle/>
          <a:p>
            <a:r>
              <a:rPr lang="en-US" sz="2100" dirty="0" smtClean="0"/>
              <a:t>Alana Olschwang</a:t>
            </a:r>
          </a:p>
          <a:p>
            <a:r>
              <a:rPr lang="en-US" sz="2100" dirty="0" smtClean="0"/>
              <a:t>Director, Institutional Effectiveness</a:t>
            </a:r>
          </a:p>
          <a:p>
            <a:r>
              <a:rPr lang="en-US" sz="2100" dirty="0" smtClean="0">
                <a:hlinkClick r:id="rId5"/>
              </a:rPr>
              <a:t>alana.olschwang@cgu.edu</a:t>
            </a:r>
            <a:endParaRPr lang="en-US" sz="2100" dirty="0" smtClean="0"/>
          </a:p>
          <a:p>
            <a:r>
              <a:rPr lang="en-US" sz="2100" dirty="0" smtClean="0"/>
              <a:t>(909) 607-8135</a:t>
            </a:r>
            <a:endParaRPr lang="en-US" sz="2100" dirty="0"/>
          </a:p>
        </p:txBody>
      </p:sp>
      <p:pic>
        <p:nvPicPr>
          <p:cNvPr id="9" name="Picture 8"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6800" y="3247860"/>
            <a:ext cx="3869762" cy="2474542"/>
          </a:xfrm>
          <a:prstGeom prst="rect">
            <a:avLst/>
          </a:prstGeom>
        </p:spPr>
      </p:pic>
      <p:sp>
        <p:nvSpPr>
          <p:cNvPr id="3" name="TextBox 2"/>
          <p:cNvSpPr txBox="1"/>
          <p:nvPr/>
        </p:nvSpPr>
        <p:spPr>
          <a:xfrm>
            <a:off x="381000" y="3962400"/>
            <a:ext cx="4343400" cy="1754326"/>
          </a:xfrm>
          <a:prstGeom prst="rect">
            <a:avLst/>
          </a:prstGeom>
          <a:noFill/>
        </p:spPr>
        <p:txBody>
          <a:bodyPr wrap="square" rtlCol="0">
            <a:spAutoFit/>
          </a:bodyPr>
          <a:lstStyle/>
          <a:p>
            <a:r>
              <a:rPr lang="en-US" i="1" dirty="0" smtClean="0"/>
              <a:t>Please let me know how you are tracking alumni, how you work across your campus, to collect these data, and how you are using this information to attract new students, tell your story to faculty and donors, and improve programs and student experiences!</a:t>
            </a:r>
            <a:endParaRPr lang="en-US" i="1" dirty="0"/>
          </a:p>
        </p:txBody>
      </p:sp>
    </p:spTree>
    <p:extLst>
      <p:ext uri="{BB962C8B-B14F-4D97-AF65-F5344CB8AC3E}">
        <p14:creationId xmlns:p14="http://schemas.microsoft.com/office/powerpoint/2010/main" val="4050815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445375" cy="1143000"/>
          </a:xfrm>
          <a:solidFill>
            <a:srgbClr val="996633">
              <a:alpha val="27059"/>
            </a:srgbClr>
          </a:solidFill>
        </p:spPr>
        <p:txBody>
          <a:bodyPr>
            <a:normAutofit/>
          </a:bodyPr>
          <a:lstStyle/>
          <a:p>
            <a:pPr algn="l" eaLnBrk="1" hangingPunct="1"/>
            <a:r>
              <a:rPr lang="en-US" sz="4000" dirty="0" smtClean="0"/>
              <a:t>Focused Topics for Today:</a:t>
            </a:r>
          </a:p>
        </p:txBody>
      </p:sp>
      <p:sp>
        <p:nvSpPr>
          <p:cNvPr id="2" name="TextBox 1"/>
          <p:cNvSpPr txBox="1"/>
          <p:nvPr/>
        </p:nvSpPr>
        <p:spPr>
          <a:xfrm>
            <a:off x="287338" y="1828800"/>
            <a:ext cx="7696200" cy="4247317"/>
          </a:xfrm>
          <a:prstGeom prst="rect">
            <a:avLst/>
          </a:prstGeom>
          <a:noFill/>
        </p:spPr>
        <p:txBody>
          <a:bodyPr wrap="square" rtlCol="0">
            <a:spAutoFit/>
          </a:bodyPr>
          <a:lstStyle/>
          <a:p>
            <a:r>
              <a:rPr lang="en-US" dirty="0" smtClean="0"/>
              <a:t>BASIC EMPLOYMENT STATISTICS</a:t>
            </a:r>
          </a:p>
          <a:p>
            <a:pPr marL="285750" indent="-285750">
              <a:buFont typeface="Arial" panose="020B0604020202020204" pitchFamily="34" charset="0"/>
              <a:buChar char="•"/>
            </a:pPr>
            <a:r>
              <a:rPr lang="en-US" dirty="0" smtClean="0"/>
              <a:t>What jobs are our graduates securing?</a:t>
            </a:r>
          </a:p>
          <a:p>
            <a:pPr marL="285750" indent="-285750">
              <a:buFont typeface="Arial" panose="020B0604020202020204" pitchFamily="34" charset="0"/>
              <a:buChar char="•"/>
            </a:pPr>
            <a:r>
              <a:rPr lang="en-US" dirty="0" smtClean="0"/>
              <a:t>How much money are they making?</a:t>
            </a:r>
          </a:p>
          <a:p>
            <a:pPr marL="285750" indent="-285750">
              <a:buFont typeface="Arial" panose="020B0604020202020204" pitchFamily="34" charset="0"/>
              <a:buChar char="•"/>
            </a:pPr>
            <a:r>
              <a:rPr lang="en-US" dirty="0" smtClean="0"/>
              <a:t>How is the ROI perceived?</a:t>
            </a:r>
          </a:p>
          <a:p>
            <a:endParaRPr lang="en-US" dirty="0" smtClean="0"/>
          </a:p>
          <a:p>
            <a:r>
              <a:rPr lang="en-US" dirty="0" smtClean="0"/>
              <a:t>SATISFACTION and LEARNING</a:t>
            </a:r>
          </a:p>
          <a:p>
            <a:pPr marL="285750" indent="-285750">
              <a:buFont typeface="Arial" panose="020B0604020202020204" pitchFamily="34" charset="0"/>
              <a:buChar char="•"/>
            </a:pPr>
            <a:r>
              <a:rPr lang="en-US" dirty="0" smtClean="0"/>
              <a:t>In what areas are students most/least satisfied?</a:t>
            </a:r>
          </a:p>
          <a:p>
            <a:pPr marL="285750" indent="-285750">
              <a:buFont typeface="Arial" panose="020B0604020202020204" pitchFamily="34" charset="0"/>
              <a:buChar char="•"/>
            </a:pPr>
            <a:r>
              <a:rPr lang="en-US" dirty="0" smtClean="0"/>
              <a:t>In what areas did students learn the most?</a:t>
            </a:r>
          </a:p>
          <a:p>
            <a:endParaRPr lang="en-US" dirty="0" smtClean="0"/>
          </a:p>
          <a:p>
            <a:r>
              <a:rPr lang="en-US" dirty="0" smtClean="0"/>
              <a:t>MULTIPLE AUDIENCES</a:t>
            </a:r>
          </a:p>
          <a:p>
            <a:pPr marL="285750" indent="-285750">
              <a:buFont typeface="Arial" panose="020B0604020202020204" pitchFamily="34" charset="0"/>
              <a:buChar char="•"/>
            </a:pPr>
            <a:r>
              <a:rPr lang="en-US" dirty="0" smtClean="0"/>
              <a:t>Recruitment of new students</a:t>
            </a:r>
          </a:p>
          <a:p>
            <a:pPr marL="285750" indent="-285750">
              <a:buFont typeface="Arial" panose="020B0604020202020204" pitchFamily="34" charset="0"/>
              <a:buChar char="•"/>
            </a:pPr>
            <a:r>
              <a:rPr lang="en-US" dirty="0" smtClean="0"/>
              <a:t>Program review and accreditation</a:t>
            </a:r>
          </a:p>
          <a:p>
            <a:pPr marL="285750" indent="-285750">
              <a:buFont typeface="Arial" panose="020B0604020202020204" pitchFamily="34" charset="0"/>
              <a:buChar char="•"/>
            </a:pPr>
            <a:r>
              <a:rPr lang="en-US" dirty="0" smtClean="0"/>
              <a:t>Building and Branding</a:t>
            </a:r>
          </a:p>
          <a:p>
            <a:endParaRPr lang="en-US" dirty="0"/>
          </a:p>
          <a:p>
            <a:pPr marL="285750" indent="-285750">
              <a:buFont typeface="Arial" panose="020B0604020202020204" pitchFamily="34" charset="0"/>
              <a:buChar char="•"/>
            </a:pPr>
            <a:endParaRPr lang="en-US" dirty="0"/>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889134"/>
            <a:ext cx="2660406" cy="354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3569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3"/>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228600" y="3727894"/>
            <a:ext cx="3837012" cy="693324"/>
          </a:xfrm>
          <a:solidFill>
            <a:srgbClr val="996633">
              <a:alpha val="27059"/>
            </a:srgbClr>
          </a:solidFill>
        </p:spPr>
        <p:txBody>
          <a:bodyPr>
            <a:normAutofit/>
          </a:bodyPr>
          <a:lstStyle/>
          <a:p>
            <a:pPr algn="l" eaLnBrk="1" hangingPunct="1"/>
            <a:r>
              <a:rPr lang="en-US" sz="2500" dirty="0" smtClean="0"/>
              <a:t>Where do alumni go?</a:t>
            </a:r>
          </a:p>
        </p:txBody>
      </p:sp>
      <p:sp>
        <p:nvSpPr>
          <p:cNvPr id="2" name="TextBox 1"/>
          <p:cNvSpPr txBox="1"/>
          <p:nvPr/>
        </p:nvSpPr>
        <p:spPr>
          <a:xfrm>
            <a:off x="287338" y="1828800"/>
            <a:ext cx="7696200" cy="646331"/>
          </a:xfrm>
          <a:prstGeom prst="rect">
            <a:avLst/>
          </a:prstGeom>
          <a:noFill/>
        </p:spPr>
        <p:txBody>
          <a:bodyPr wrap="square" rtlCol="0">
            <a:spAutoFit/>
          </a:bodyPr>
          <a:lstStyle/>
          <a:p>
            <a:pPr marL="285750" indent="-285750">
              <a:buFont typeface="Arial" pitchFamily="34" charset="0"/>
              <a:buChar char="•"/>
            </a:pPr>
            <a:endParaRPr lang="en-US" dirty="0" smtClean="0"/>
          </a:p>
          <a:p>
            <a:pPr marL="285750" indent="-285750">
              <a:buFont typeface="Arial" pitchFamily="34" charset="0"/>
              <a:buChar char="•"/>
            </a:pPr>
            <a:endParaRPr lang="en-US" dirty="0"/>
          </a:p>
        </p:txBody>
      </p:sp>
      <p:pic>
        <p:nvPicPr>
          <p:cNvPr id="4" name="Picture 3"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2382172"/>
            <a:ext cx="4415968" cy="4168610"/>
          </a:xfrm>
          <a:prstGeom prst="rect">
            <a:avLst/>
          </a:prstGeom>
        </p:spPr>
      </p:pic>
      <p:pic>
        <p:nvPicPr>
          <p:cNvPr id="6" name="Picture 5"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73" y="88925"/>
            <a:ext cx="6226227" cy="3361500"/>
          </a:xfrm>
          <a:prstGeom prst="rect">
            <a:avLst/>
          </a:prstGeom>
        </p:spPr>
      </p:pic>
      <p:sp>
        <p:nvSpPr>
          <p:cNvPr id="16" name="Title 2"/>
          <p:cNvSpPr txBox="1">
            <a:spLocks/>
          </p:cNvSpPr>
          <p:nvPr/>
        </p:nvSpPr>
        <p:spPr>
          <a:xfrm>
            <a:off x="228600" y="4603047"/>
            <a:ext cx="3837012" cy="693324"/>
          </a:xfrm>
          <a:prstGeom prst="rect">
            <a:avLst/>
          </a:prstGeom>
          <a:solidFill>
            <a:srgbClr val="996633">
              <a:alpha val="27059"/>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dirty="0" smtClean="0"/>
              <a:t>How much do they make?</a:t>
            </a:r>
          </a:p>
        </p:txBody>
      </p:sp>
      <p:sp>
        <p:nvSpPr>
          <p:cNvPr id="17" name="Title 2"/>
          <p:cNvSpPr txBox="1">
            <a:spLocks/>
          </p:cNvSpPr>
          <p:nvPr/>
        </p:nvSpPr>
        <p:spPr>
          <a:xfrm>
            <a:off x="228600" y="5546618"/>
            <a:ext cx="3837012" cy="693324"/>
          </a:xfrm>
          <a:prstGeom prst="rect">
            <a:avLst/>
          </a:prstGeom>
          <a:solidFill>
            <a:srgbClr val="996633">
              <a:alpha val="27059"/>
            </a:srgbClr>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smtClean="0"/>
              <a:t>How strong is the ROI?</a:t>
            </a:r>
            <a:endParaRPr lang="en-US" sz="2500" dirty="0" smtClean="0"/>
          </a:p>
        </p:txBody>
      </p:sp>
    </p:spTree>
    <p:extLst>
      <p:ext uri="{BB962C8B-B14F-4D97-AF65-F5344CB8AC3E}">
        <p14:creationId xmlns:p14="http://schemas.microsoft.com/office/powerpoint/2010/main" val="1330639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160020" y="901838"/>
            <a:ext cx="8340969" cy="3754874"/>
          </a:xfrm>
          <a:prstGeom prst="rect">
            <a:avLst/>
          </a:prstGeom>
          <a:noFill/>
        </p:spPr>
        <p:txBody>
          <a:bodyPr wrap="square" rtlCol="0">
            <a:spAutoFit/>
          </a:bodyPr>
          <a:lstStyle/>
          <a:p>
            <a:r>
              <a:rPr lang="en-US" sz="2200" b="1" dirty="0" smtClean="0"/>
              <a:t>GOAL: END THE ‘SHADOW SYSTEMS’</a:t>
            </a:r>
          </a:p>
          <a:p>
            <a:endParaRPr lang="en-US" dirty="0" smtClean="0"/>
          </a:p>
          <a:p>
            <a:r>
              <a:rPr lang="en-US" b="1" i="1" dirty="0" smtClean="0"/>
              <a:t>Fragmented Collection Methods</a:t>
            </a:r>
          </a:p>
          <a:p>
            <a:endParaRPr lang="en-US" b="1" i="1" dirty="0"/>
          </a:p>
          <a:p>
            <a:pPr marL="285750" indent="-285750">
              <a:buFont typeface="Arial" panose="020B0604020202020204" pitchFamily="34" charset="0"/>
              <a:buChar char="•"/>
            </a:pPr>
            <a:r>
              <a:rPr lang="en-US" dirty="0" smtClean="0"/>
              <a:t>Program Review</a:t>
            </a:r>
          </a:p>
          <a:p>
            <a:pPr marL="285750" indent="-285750">
              <a:buFont typeface="Arial" panose="020B0604020202020204" pitchFamily="34" charset="0"/>
              <a:buChar char="•"/>
            </a:pPr>
            <a:r>
              <a:rPr lang="en-US" dirty="0" smtClean="0"/>
              <a:t>Student Liaison</a:t>
            </a:r>
          </a:p>
          <a:p>
            <a:pPr marL="285750" indent="-285750">
              <a:buFont typeface="Arial" panose="020B0604020202020204" pitchFamily="34" charset="0"/>
              <a:buChar char="•"/>
            </a:pPr>
            <a:r>
              <a:rPr lang="en-US" dirty="0" smtClean="0"/>
              <a:t>Alumni relations</a:t>
            </a:r>
          </a:p>
          <a:p>
            <a:pPr marL="285750" indent="-285750">
              <a:buFont typeface="Arial" panose="020B0604020202020204" pitchFamily="34" charset="0"/>
              <a:buChar char="•"/>
            </a:pPr>
            <a:r>
              <a:rPr lang="en-US" dirty="0"/>
              <a:t>Media </a:t>
            </a:r>
            <a:r>
              <a:rPr lang="en-US" dirty="0" smtClean="0"/>
              <a:t>coverage</a:t>
            </a:r>
          </a:p>
          <a:p>
            <a:pPr marL="285750" indent="-285750">
              <a:buFont typeface="Arial" panose="020B0604020202020204" pitchFamily="34" charset="0"/>
              <a:buChar char="•"/>
            </a:pPr>
            <a:r>
              <a:rPr lang="en-US" dirty="0" smtClean="0"/>
              <a:t>Office ‘Drop In’ paper form</a:t>
            </a:r>
          </a:p>
          <a:p>
            <a:pPr marL="285750" indent="-285750">
              <a:buFont typeface="Arial" panose="020B0604020202020204" pitchFamily="34" charset="0"/>
              <a:buChar char="•"/>
            </a:pPr>
            <a:r>
              <a:rPr lang="en-US" dirty="0" smtClean="0"/>
              <a:t>Exit survey(s)</a:t>
            </a:r>
          </a:p>
          <a:p>
            <a:pPr marL="285750" indent="-285750">
              <a:buFont typeface="Arial" panose="020B0604020202020204" pitchFamily="34" charset="0"/>
              <a:buChar char="•"/>
            </a:pPr>
            <a:r>
              <a:rPr lang="en-US" dirty="0" smtClean="0"/>
              <a:t>Rankings Projects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9666" y="4358059"/>
            <a:ext cx="2377734" cy="157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 y="4356812"/>
            <a:ext cx="2401151" cy="157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1115" y="4341951"/>
            <a:ext cx="2147054" cy="161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itle 2"/>
          <p:cNvSpPr>
            <a:spLocks noGrp="1"/>
          </p:cNvSpPr>
          <p:nvPr>
            <p:ph type="title"/>
          </p:nvPr>
        </p:nvSpPr>
        <p:spPr>
          <a:xfrm>
            <a:off x="160020" y="145325"/>
            <a:ext cx="7193280" cy="611188"/>
          </a:xfrm>
          <a:solidFill>
            <a:srgbClr val="996633">
              <a:alpha val="27059"/>
            </a:srgbClr>
          </a:solidFill>
        </p:spPr>
        <p:txBody>
          <a:bodyPr>
            <a:normAutofit fontScale="90000"/>
          </a:bodyPr>
          <a:lstStyle/>
          <a:p>
            <a:pPr algn="l" eaLnBrk="1" hangingPunct="1"/>
            <a:r>
              <a:rPr lang="en-US" sz="4000" dirty="0" smtClean="0"/>
              <a:t>Campus sources for alumni data…</a:t>
            </a:r>
          </a:p>
        </p:txBody>
      </p:sp>
    </p:spTree>
    <p:extLst>
      <p:ext uri="{BB962C8B-B14F-4D97-AF65-F5344CB8AC3E}">
        <p14:creationId xmlns:p14="http://schemas.microsoft.com/office/powerpoint/2010/main" val="19730386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261225" cy="839788"/>
          </a:xfrm>
          <a:solidFill>
            <a:srgbClr val="996633">
              <a:alpha val="27059"/>
            </a:srgbClr>
          </a:solidFill>
        </p:spPr>
        <p:txBody>
          <a:bodyPr>
            <a:normAutofit fontScale="90000"/>
          </a:bodyPr>
          <a:lstStyle/>
          <a:p>
            <a:pPr algn="l"/>
            <a:r>
              <a:rPr lang="en-US" sz="4000" b="1" dirty="0" smtClean="0"/>
              <a:t>It takes a village to build a database </a:t>
            </a:r>
            <a:endParaRPr lang="en-US" sz="4000" dirty="0" smtClean="0"/>
          </a:p>
        </p:txBody>
      </p:sp>
      <p:pic>
        <p:nvPicPr>
          <p:cNvPr id="2" name="Picture 1"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84" y="2895600"/>
            <a:ext cx="4152930" cy="3062310"/>
          </a:xfrm>
          <a:prstGeom prst="rect">
            <a:avLst/>
          </a:prstGeom>
        </p:spPr>
      </p:pic>
      <p:pic>
        <p:nvPicPr>
          <p:cNvPr id="11" name="Picture 10"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4822839"/>
            <a:ext cx="6562773" cy="1185871"/>
          </a:xfrm>
          <a:prstGeom prst="rect">
            <a:avLst/>
          </a:prstGeom>
        </p:spPr>
      </p:pic>
      <p:pic>
        <p:nvPicPr>
          <p:cNvPr id="5" name="Picture 4"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2838001"/>
            <a:ext cx="3317101" cy="1837972"/>
          </a:xfrm>
          <a:prstGeom prst="rect">
            <a:avLst/>
          </a:prstGeom>
        </p:spPr>
      </p:pic>
      <p:pic>
        <p:nvPicPr>
          <p:cNvPr id="6" name="Picture 5"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315" y="1220788"/>
            <a:ext cx="6868199" cy="1470347"/>
          </a:xfrm>
          <a:prstGeom prst="rect">
            <a:avLst/>
          </a:prstGeom>
        </p:spPr>
      </p:pic>
    </p:spTree>
    <p:extLst>
      <p:ext uri="{BB962C8B-B14F-4D97-AF65-F5344CB8AC3E}">
        <p14:creationId xmlns:p14="http://schemas.microsoft.com/office/powerpoint/2010/main" val="42693345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 name="TextBox 2"/>
          <p:cNvSpPr txBox="1"/>
          <p:nvPr/>
        </p:nvSpPr>
        <p:spPr>
          <a:xfrm>
            <a:off x="160020" y="901838"/>
            <a:ext cx="8340969" cy="984885"/>
          </a:xfrm>
          <a:prstGeom prst="rect">
            <a:avLst/>
          </a:prstGeom>
          <a:noFill/>
        </p:spPr>
        <p:txBody>
          <a:bodyPr wrap="square" rtlCol="0">
            <a:spAutoFit/>
          </a:bodyPr>
          <a:lstStyle/>
          <a:p>
            <a:r>
              <a:rPr lang="en-US" sz="2200" b="1" dirty="0"/>
              <a:t>B</a:t>
            </a:r>
            <a:r>
              <a:rPr lang="en-US" sz="2200" b="1" dirty="0" smtClean="0"/>
              <a:t>UILDING THE DATABASE PIECE BY PIECE…</a:t>
            </a:r>
            <a:endParaRPr lang="en-US" dirty="0" smtClean="0"/>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endParaRPr lang="en-US" dirty="0"/>
          </a:p>
        </p:txBody>
      </p:sp>
      <p:sp>
        <p:nvSpPr>
          <p:cNvPr id="15" name="Title 2"/>
          <p:cNvSpPr>
            <a:spLocks noGrp="1"/>
          </p:cNvSpPr>
          <p:nvPr>
            <p:ph type="title"/>
          </p:nvPr>
        </p:nvSpPr>
        <p:spPr>
          <a:xfrm>
            <a:off x="160020" y="145325"/>
            <a:ext cx="7193280" cy="611188"/>
          </a:xfrm>
          <a:solidFill>
            <a:srgbClr val="996633">
              <a:alpha val="27059"/>
            </a:srgbClr>
          </a:solidFill>
        </p:spPr>
        <p:txBody>
          <a:bodyPr>
            <a:normAutofit fontScale="90000"/>
          </a:bodyPr>
          <a:lstStyle/>
          <a:p>
            <a:pPr algn="l" eaLnBrk="1" hangingPunct="1"/>
            <a:r>
              <a:rPr lang="en-US" sz="4000" dirty="0" smtClean="0"/>
              <a:t>Campus sources for alumni data…</a:t>
            </a:r>
          </a:p>
        </p:txBody>
      </p:sp>
      <p:graphicFrame>
        <p:nvGraphicFramePr>
          <p:cNvPr id="4" name="Table 3"/>
          <p:cNvGraphicFramePr>
            <a:graphicFrameLocks noGrp="1"/>
          </p:cNvGraphicFramePr>
          <p:nvPr>
            <p:extLst>
              <p:ext uri="{D42A27DB-BD31-4B8C-83A1-F6EECF244321}">
                <p14:modId xmlns:p14="http://schemas.microsoft.com/office/powerpoint/2010/main" val="1864091425"/>
              </p:ext>
            </p:extLst>
          </p:nvPr>
        </p:nvGraphicFramePr>
        <p:xfrm>
          <a:off x="762000" y="1564409"/>
          <a:ext cx="6858000" cy="3779520"/>
        </p:xfrm>
        <a:graphic>
          <a:graphicData uri="http://schemas.openxmlformats.org/drawingml/2006/table">
            <a:tbl>
              <a:tblPr firstRow="1" bandRow="1">
                <a:tableStyleId>{5C22544A-7EE6-4342-B048-85BDC9FD1C3A}</a:tableStyleId>
              </a:tblPr>
              <a:tblGrid>
                <a:gridCol w="4714875"/>
                <a:gridCol w="2143125"/>
              </a:tblGrid>
              <a:tr h="433063">
                <a:tc>
                  <a:txBody>
                    <a:bodyPr/>
                    <a:lstStyle/>
                    <a:p>
                      <a:r>
                        <a:rPr lang="en-US" sz="2500" dirty="0" smtClean="0"/>
                        <a:t>Source</a:t>
                      </a:r>
                      <a:endParaRPr lang="en-US" sz="2500" dirty="0"/>
                    </a:p>
                  </a:txBody>
                  <a:tcPr/>
                </a:tc>
                <a:tc>
                  <a:txBody>
                    <a:bodyPr/>
                    <a:lstStyle/>
                    <a:p>
                      <a:r>
                        <a:rPr lang="en-US" sz="2500" dirty="0" smtClean="0"/>
                        <a:t>Added ‘n’</a:t>
                      </a:r>
                      <a:endParaRPr lang="en-US" sz="2500" dirty="0"/>
                    </a:p>
                  </a:txBody>
                  <a:tcPr/>
                </a:tc>
              </a:tr>
              <a:tr h="386584">
                <a:tc>
                  <a:txBody>
                    <a:bodyPr/>
                    <a:lstStyle/>
                    <a:p>
                      <a:r>
                        <a:rPr lang="en-US" sz="2500" dirty="0" smtClean="0"/>
                        <a:t>LinkedIn Purchase</a:t>
                      </a:r>
                      <a:endParaRPr lang="en-US" sz="2500" dirty="0"/>
                    </a:p>
                  </a:txBody>
                  <a:tcPr/>
                </a:tc>
                <a:tc>
                  <a:txBody>
                    <a:bodyPr/>
                    <a:lstStyle/>
                    <a:p>
                      <a:r>
                        <a:rPr lang="en-US" sz="2500" dirty="0" smtClean="0"/>
                        <a:t>4000</a:t>
                      </a:r>
                      <a:endParaRPr lang="en-US" sz="2500" dirty="0"/>
                    </a:p>
                  </a:txBody>
                  <a:tcPr/>
                </a:tc>
              </a:tr>
              <a:tr h="386584">
                <a:tc>
                  <a:txBody>
                    <a:bodyPr/>
                    <a:lstStyle/>
                    <a:p>
                      <a:r>
                        <a:rPr lang="en-US" sz="2500" dirty="0" smtClean="0"/>
                        <a:t>Alumni</a:t>
                      </a:r>
                      <a:r>
                        <a:rPr lang="en-US" sz="2500" baseline="0" dirty="0" smtClean="0"/>
                        <a:t> Survey</a:t>
                      </a:r>
                      <a:endParaRPr lang="en-US" sz="2500" dirty="0"/>
                    </a:p>
                  </a:txBody>
                  <a:tcPr/>
                </a:tc>
                <a:tc>
                  <a:txBody>
                    <a:bodyPr/>
                    <a:lstStyle/>
                    <a:p>
                      <a:r>
                        <a:rPr lang="en-US" sz="2500" dirty="0" smtClean="0"/>
                        <a:t>384</a:t>
                      </a:r>
                      <a:endParaRPr lang="en-US" sz="2500" dirty="0"/>
                    </a:p>
                  </a:txBody>
                  <a:tcPr/>
                </a:tc>
              </a:tr>
              <a:tr h="38128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t>Career Development</a:t>
                      </a:r>
                      <a:r>
                        <a:rPr lang="en-US" sz="2500" baseline="0" dirty="0" smtClean="0"/>
                        <a:t> Office</a:t>
                      </a:r>
                      <a:endParaRPr lang="en-US" sz="2500" dirty="0" smtClean="0"/>
                    </a:p>
                  </a:txBody>
                  <a:tcPr/>
                </a:tc>
                <a:tc>
                  <a:txBody>
                    <a:bodyPr/>
                    <a:lstStyle/>
                    <a:p>
                      <a:r>
                        <a:rPr lang="en-US" sz="2500" dirty="0" smtClean="0"/>
                        <a:t>326</a:t>
                      </a:r>
                      <a:endParaRPr lang="en-US" sz="2500" dirty="0"/>
                    </a:p>
                  </a:txBody>
                  <a:tcPr/>
                </a:tc>
              </a:tr>
              <a:tr h="386584">
                <a:tc>
                  <a:txBody>
                    <a:bodyPr/>
                    <a:lstStyle/>
                    <a:p>
                      <a:r>
                        <a:rPr lang="en-US" sz="2500" dirty="0" smtClean="0"/>
                        <a:t>Advancement Annual Fund</a:t>
                      </a:r>
                      <a:endParaRPr lang="en-US" sz="2500" dirty="0"/>
                    </a:p>
                  </a:txBody>
                  <a:tcPr/>
                </a:tc>
                <a:tc>
                  <a:txBody>
                    <a:bodyPr/>
                    <a:lstStyle/>
                    <a:p>
                      <a:r>
                        <a:rPr lang="en-US" sz="2500" dirty="0" smtClean="0"/>
                        <a:t>175</a:t>
                      </a:r>
                      <a:endParaRPr lang="en-US" sz="2500" dirty="0"/>
                    </a:p>
                  </a:txBody>
                  <a:tcPr/>
                </a:tc>
              </a:tr>
              <a:tr h="386584">
                <a:tc>
                  <a:txBody>
                    <a:bodyPr/>
                    <a:lstStyle/>
                    <a:p>
                      <a:r>
                        <a:rPr lang="en-US" sz="2500" dirty="0" smtClean="0"/>
                        <a:t>Online Teaching Community</a:t>
                      </a:r>
                      <a:endParaRPr lang="en-US" sz="2500" dirty="0"/>
                    </a:p>
                  </a:txBody>
                  <a:tcPr/>
                </a:tc>
                <a:tc>
                  <a:txBody>
                    <a:bodyPr/>
                    <a:lstStyle/>
                    <a:p>
                      <a:r>
                        <a:rPr lang="en-US" sz="2500" dirty="0" smtClean="0"/>
                        <a:t>70</a:t>
                      </a:r>
                      <a:endParaRPr lang="en-US" sz="2500" dirty="0"/>
                    </a:p>
                  </a:txBody>
                  <a:tcPr/>
                </a:tc>
              </a:tr>
              <a:tr h="386584">
                <a:tc>
                  <a:txBody>
                    <a:bodyPr/>
                    <a:lstStyle/>
                    <a:p>
                      <a:r>
                        <a:rPr lang="en-US" sz="2500" dirty="0" smtClean="0"/>
                        <a:t>International Student</a:t>
                      </a:r>
                      <a:r>
                        <a:rPr lang="en-US" sz="2500" baseline="0" dirty="0" smtClean="0"/>
                        <a:t> Office</a:t>
                      </a:r>
                      <a:endParaRPr lang="en-US" sz="2500" dirty="0"/>
                    </a:p>
                  </a:txBody>
                  <a:tcPr/>
                </a:tc>
                <a:tc>
                  <a:txBody>
                    <a:bodyPr/>
                    <a:lstStyle/>
                    <a:p>
                      <a:r>
                        <a:rPr lang="en-US" sz="2500" dirty="0" smtClean="0"/>
                        <a:t>About 50</a:t>
                      </a:r>
                      <a:endParaRPr lang="en-US" sz="2500" dirty="0"/>
                    </a:p>
                  </a:txBody>
                  <a:tcPr/>
                </a:tc>
              </a:tr>
              <a:tr h="3865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500" dirty="0" smtClean="0"/>
                        <a:t>Program</a:t>
                      </a:r>
                      <a:r>
                        <a:rPr lang="en-US" sz="2500" baseline="0" dirty="0" smtClean="0"/>
                        <a:t> Offices (ENG, PSYCH, </a:t>
                      </a:r>
                      <a:r>
                        <a:rPr lang="en-US" sz="2500" baseline="0" dirty="0" err="1" smtClean="0"/>
                        <a:t>etc</a:t>
                      </a:r>
                      <a:r>
                        <a:rPr lang="en-US" sz="2500" baseline="0" dirty="0" smtClean="0"/>
                        <a:t>)</a:t>
                      </a:r>
                      <a:endParaRPr lang="en-US" sz="2500" dirty="0" smtClean="0"/>
                    </a:p>
                  </a:txBody>
                  <a:tcPr/>
                </a:tc>
                <a:tc>
                  <a:txBody>
                    <a:bodyPr/>
                    <a:lstStyle/>
                    <a:p>
                      <a:r>
                        <a:rPr lang="en-US" sz="2500" dirty="0" smtClean="0"/>
                        <a:t>About</a:t>
                      </a:r>
                      <a:r>
                        <a:rPr lang="en-US" sz="2500" baseline="0" dirty="0" smtClean="0"/>
                        <a:t> 50</a:t>
                      </a:r>
                      <a:endParaRPr lang="en-US" sz="2500" dirty="0"/>
                    </a:p>
                  </a:txBody>
                  <a:tcPr/>
                </a:tc>
              </a:tr>
            </a:tbl>
          </a:graphicData>
        </a:graphic>
      </p:graphicFrame>
    </p:spTree>
    <p:extLst>
      <p:ext uri="{BB962C8B-B14F-4D97-AF65-F5344CB8AC3E}">
        <p14:creationId xmlns:p14="http://schemas.microsoft.com/office/powerpoint/2010/main" val="39871357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Central-PPT-FooterBlankFiltered.jpg"/>
          <p:cNvPicPr>
            <a:picLocks noChangeAspect="1"/>
          </p:cNvPicPr>
          <p:nvPr/>
        </p:nvPicPr>
        <p:blipFill>
          <a:blip r:embed="rId3"/>
          <a:srcRect/>
          <a:stretch>
            <a:fillRect/>
          </a:stretch>
        </p:blipFill>
        <p:spPr bwMode="auto">
          <a:xfrm>
            <a:off x="0" y="6129338"/>
            <a:ext cx="9144000" cy="728662"/>
          </a:xfrm>
          <a:prstGeom prst="rect">
            <a:avLst/>
          </a:prstGeom>
          <a:noFill/>
          <a:ln w="9525">
            <a:noFill/>
            <a:miter lim="800000"/>
            <a:headEnd/>
            <a:tailEnd/>
          </a:ln>
        </p:spPr>
      </p:pic>
      <p:sp>
        <p:nvSpPr>
          <p:cNvPr id="3075" name="Rectangle 4"/>
          <p:cNvSpPr>
            <a:spLocks noChangeArrowheads="1"/>
          </p:cNvSpPr>
          <p:nvPr/>
        </p:nvSpPr>
        <p:spPr bwMode="auto">
          <a:xfrm>
            <a:off x="-1577975" y="763588"/>
            <a:ext cx="184150" cy="457200"/>
          </a:xfrm>
          <a:prstGeom prst="rect">
            <a:avLst/>
          </a:prstGeom>
          <a:noFill/>
          <a:ln w="9525">
            <a:noFill/>
            <a:miter lim="800000"/>
            <a:headEnd/>
            <a:tailEnd/>
          </a:ln>
        </p:spPr>
        <p:txBody>
          <a:bodyPr wrap="none">
            <a:spAutoFit/>
          </a:bodyPr>
          <a:lstStyle/>
          <a:p>
            <a:endParaRPr lang="en-US"/>
          </a:p>
        </p:txBody>
      </p:sp>
      <p:sp>
        <p:nvSpPr>
          <p:cNvPr id="3076" name="Rectangle 5"/>
          <p:cNvSpPr>
            <a:spLocks noChangeArrowheads="1"/>
          </p:cNvSpPr>
          <p:nvPr/>
        </p:nvSpPr>
        <p:spPr bwMode="auto">
          <a:xfrm>
            <a:off x="7983538" y="5473700"/>
            <a:ext cx="184150" cy="457200"/>
          </a:xfrm>
          <a:prstGeom prst="rect">
            <a:avLst/>
          </a:prstGeom>
          <a:noFill/>
          <a:ln w="9525">
            <a:noFill/>
            <a:miter lim="800000"/>
            <a:headEnd/>
            <a:tailEnd/>
          </a:ln>
        </p:spPr>
        <p:txBody>
          <a:bodyPr wrap="none">
            <a:spAutoFit/>
          </a:bodyPr>
          <a:lstStyle/>
          <a:p>
            <a:endParaRPr lang="en-US"/>
          </a:p>
        </p:txBody>
      </p:sp>
      <p:pic>
        <p:nvPicPr>
          <p:cNvPr id="3077" name="Picture 10" descr="Central-PPTHeader"/>
          <p:cNvPicPr>
            <a:picLocks noChangeAspect="1" noChangeArrowheads="1"/>
          </p:cNvPicPr>
          <p:nvPr/>
        </p:nvPicPr>
        <p:blipFill>
          <a:blip r:embed="rId4"/>
          <a:srcRect/>
          <a:stretch>
            <a:fillRect/>
          </a:stretch>
        </p:blipFill>
        <p:spPr bwMode="auto">
          <a:xfrm>
            <a:off x="0" y="0"/>
            <a:ext cx="9144000" cy="508000"/>
          </a:xfrm>
          <a:prstGeom prst="rect">
            <a:avLst/>
          </a:prstGeom>
          <a:noFill/>
          <a:ln w="9525">
            <a:noFill/>
            <a:miter lim="800000"/>
            <a:headEnd/>
            <a:tailEnd/>
          </a:ln>
        </p:spPr>
      </p:pic>
      <p:sp>
        <p:nvSpPr>
          <p:cNvPr id="3078" name="TextBox 8"/>
          <p:cNvSpPr txBox="1">
            <a:spLocks noChangeArrowheads="1"/>
          </p:cNvSpPr>
          <p:nvPr/>
        </p:nvSpPr>
        <p:spPr bwMode="auto">
          <a:xfrm>
            <a:off x="7261225" y="5570538"/>
            <a:ext cx="184150" cy="457200"/>
          </a:xfrm>
          <a:prstGeom prst="rect">
            <a:avLst/>
          </a:prstGeom>
          <a:noFill/>
          <a:ln w="9525">
            <a:noFill/>
            <a:miter lim="800000"/>
            <a:headEnd/>
            <a:tailEnd/>
          </a:ln>
        </p:spPr>
        <p:txBody>
          <a:bodyPr wrap="none">
            <a:spAutoFit/>
          </a:bodyPr>
          <a:lstStyle/>
          <a:p>
            <a:endParaRPr lang="en-US"/>
          </a:p>
        </p:txBody>
      </p:sp>
      <p:sp>
        <p:nvSpPr>
          <p:cNvPr id="3080" name="Title 2"/>
          <p:cNvSpPr>
            <a:spLocks noGrp="1"/>
          </p:cNvSpPr>
          <p:nvPr>
            <p:ph type="title"/>
          </p:nvPr>
        </p:nvSpPr>
        <p:spPr>
          <a:xfrm>
            <a:off x="0" y="152400"/>
            <a:ext cx="7445375" cy="1143000"/>
          </a:xfrm>
          <a:solidFill>
            <a:srgbClr val="996633">
              <a:alpha val="27059"/>
            </a:srgbClr>
          </a:solidFill>
        </p:spPr>
        <p:txBody>
          <a:bodyPr>
            <a:normAutofit/>
          </a:bodyPr>
          <a:lstStyle/>
          <a:p>
            <a:pPr algn="l" eaLnBrk="1" hangingPunct="1"/>
            <a:r>
              <a:rPr lang="en-US" sz="4000" dirty="0" smtClean="0"/>
              <a:t>The Alumni Task Force</a:t>
            </a:r>
          </a:p>
        </p:txBody>
      </p:sp>
      <p:sp>
        <p:nvSpPr>
          <p:cNvPr id="2" name="TextBox 1"/>
          <p:cNvSpPr txBox="1"/>
          <p:nvPr/>
        </p:nvSpPr>
        <p:spPr>
          <a:xfrm>
            <a:off x="258052" y="1480524"/>
            <a:ext cx="7696200" cy="4324261"/>
          </a:xfrm>
          <a:prstGeom prst="rect">
            <a:avLst/>
          </a:prstGeom>
          <a:noFill/>
        </p:spPr>
        <p:txBody>
          <a:bodyPr wrap="square" rtlCol="0">
            <a:spAutoFit/>
          </a:bodyPr>
          <a:lstStyle/>
          <a:p>
            <a:r>
              <a:rPr lang="en-US" sz="2500" b="1" dirty="0" smtClean="0"/>
              <a:t>IR’s </a:t>
            </a:r>
            <a:r>
              <a:rPr lang="en-US" sz="2500" b="1" i="1" u="sng" dirty="0" smtClean="0">
                <a:solidFill>
                  <a:srgbClr val="0070C0"/>
                </a:solidFill>
              </a:rPr>
              <a:t>KEY</a:t>
            </a:r>
            <a:r>
              <a:rPr lang="en-US" sz="2500" b="1" dirty="0" smtClean="0">
                <a:solidFill>
                  <a:srgbClr val="0070C0"/>
                </a:solidFill>
              </a:rPr>
              <a:t> </a:t>
            </a:r>
            <a:r>
              <a:rPr lang="en-US" sz="2500" b="1" dirty="0" smtClean="0"/>
              <a:t>LEADERSHIP ROLE</a:t>
            </a:r>
          </a:p>
          <a:p>
            <a:r>
              <a:rPr lang="en-US" sz="2500" b="1" i="1" dirty="0" smtClean="0"/>
              <a:t>Beyond ‘Show me the data’</a:t>
            </a:r>
          </a:p>
          <a:p>
            <a:r>
              <a:rPr lang="en-US" sz="2500" b="1" dirty="0" smtClean="0"/>
              <a:t> </a:t>
            </a:r>
          </a:p>
          <a:p>
            <a:pPr marL="742950" lvl="1" indent="-285750">
              <a:buFont typeface="Arial" pitchFamily="34" charset="0"/>
              <a:buChar char="•"/>
            </a:pPr>
            <a:r>
              <a:rPr lang="en-US" sz="2500" b="1" dirty="0" smtClean="0">
                <a:solidFill>
                  <a:srgbClr val="0070C0"/>
                </a:solidFill>
              </a:rPr>
              <a:t>Strategize</a:t>
            </a:r>
          </a:p>
          <a:p>
            <a:pPr marL="742950" lvl="1" indent="-285750">
              <a:buFont typeface="Arial" pitchFamily="34" charset="0"/>
              <a:buChar char="•"/>
            </a:pPr>
            <a:r>
              <a:rPr lang="en-US" sz="2500" b="1" dirty="0" smtClean="0">
                <a:solidFill>
                  <a:srgbClr val="0070C0"/>
                </a:solidFill>
              </a:rPr>
              <a:t>Develop standards</a:t>
            </a:r>
          </a:p>
          <a:p>
            <a:pPr marL="742950" lvl="1" indent="-285750">
              <a:buFont typeface="Arial" pitchFamily="34" charset="0"/>
              <a:buChar char="•"/>
            </a:pPr>
            <a:r>
              <a:rPr lang="en-US" sz="2500" b="1" dirty="0" smtClean="0">
                <a:solidFill>
                  <a:srgbClr val="0070C0"/>
                </a:solidFill>
              </a:rPr>
              <a:t>Establish trust</a:t>
            </a:r>
          </a:p>
          <a:p>
            <a:pPr marL="742950" lvl="1" indent="-285750">
              <a:buFont typeface="Arial" pitchFamily="34" charset="0"/>
              <a:buChar char="•"/>
            </a:pPr>
            <a:r>
              <a:rPr lang="en-US" sz="2500" b="1" dirty="0" smtClean="0">
                <a:solidFill>
                  <a:srgbClr val="0070C0"/>
                </a:solidFill>
              </a:rPr>
              <a:t>Train in analysis</a:t>
            </a:r>
          </a:p>
          <a:p>
            <a:pPr marL="742950" lvl="1" indent="-285750">
              <a:buFont typeface="Arial" pitchFamily="34" charset="0"/>
              <a:buChar char="•"/>
            </a:pPr>
            <a:r>
              <a:rPr lang="en-US" sz="2500" b="1" dirty="0" smtClean="0">
                <a:solidFill>
                  <a:srgbClr val="0070C0"/>
                </a:solidFill>
              </a:rPr>
              <a:t>Clarify roles</a:t>
            </a:r>
          </a:p>
          <a:p>
            <a:pPr marL="742950" lvl="1" indent="-285750">
              <a:buFont typeface="Arial" pitchFamily="34" charset="0"/>
              <a:buChar char="•"/>
            </a:pPr>
            <a:r>
              <a:rPr lang="en-US" sz="2500" b="1" dirty="0" smtClean="0">
                <a:solidFill>
                  <a:srgbClr val="0070C0"/>
                </a:solidFill>
              </a:rPr>
              <a:t>Set timelines </a:t>
            </a:r>
          </a:p>
          <a:p>
            <a:pPr marL="742950" lvl="1" indent="-285750">
              <a:buFont typeface="Arial" pitchFamily="34" charset="0"/>
              <a:buChar char="•"/>
            </a:pPr>
            <a:r>
              <a:rPr lang="en-US" sz="2500" b="1" dirty="0" smtClean="0">
                <a:solidFill>
                  <a:srgbClr val="0070C0"/>
                </a:solidFill>
              </a:rPr>
              <a:t>Reminders </a:t>
            </a:r>
          </a:p>
          <a:p>
            <a:pPr marL="742950" lvl="1" indent="-285750">
              <a:buFont typeface="Arial" pitchFamily="34" charset="0"/>
              <a:buChar char="•"/>
            </a:pPr>
            <a:r>
              <a:rPr lang="en-US" sz="2500" b="1" dirty="0" smtClean="0">
                <a:solidFill>
                  <a:srgbClr val="0070C0"/>
                </a:solidFill>
              </a:rPr>
              <a:t>Convene</a:t>
            </a:r>
            <a:endParaRPr lang="en-US" sz="2500" b="1" dirty="0">
              <a:solidFill>
                <a:srgbClr val="0070C0"/>
              </a:solidFill>
            </a:endParaRPr>
          </a:p>
        </p:txBody>
      </p:sp>
      <p:pic>
        <p:nvPicPr>
          <p:cNvPr id="14" name="Picture 13"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8394" y="4981997"/>
            <a:ext cx="2073406" cy="933285"/>
          </a:xfrm>
          <a:prstGeom prst="rect">
            <a:avLst/>
          </a:prstGeom>
        </p:spPr>
      </p:pic>
      <p:pic>
        <p:nvPicPr>
          <p:cNvPr id="4" name="Picture 3"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9937" y="3019214"/>
            <a:ext cx="1047758" cy="814393"/>
          </a:xfrm>
          <a:prstGeom prst="rect">
            <a:avLst/>
          </a:prstGeom>
        </p:spPr>
      </p:pic>
      <p:pic>
        <p:nvPicPr>
          <p:cNvPr id="5" name="Picture 4"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9439" y="5135801"/>
            <a:ext cx="1466861" cy="385765"/>
          </a:xfrm>
          <a:prstGeom prst="rect">
            <a:avLst/>
          </a:prstGeom>
        </p:spPr>
      </p:pic>
      <p:pic>
        <p:nvPicPr>
          <p:cNvPr id="7" name="Picture 6"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3977816"/>
            <a:ext cx="938219" cy="900119"/>
          </a:xfrm>
          <a:prstGeom prst="rect">
            <a:avLst/>
          </a:prstGeom>
        </p:spPr>
      </p:pic>
      <p:pic>
        <p:nvPicPr>
          <p:cNvPr id="8" name="Picture 7"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80627" y="3477525"/>
            <a:ext cx="1300172" cy="266702"/>
          </a:xfrm>
          <a:prstGeom prst="rect">
            <a:avLst/>
          </a:prstGeom>
        </p:spPr>
      </p:pic>
      <p:pic>
        <p:nvPicPr>
          <p:cNvPr id="9" name="Picture 8"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9762" y="3968355"/>
            <a:ext cx="1774039" cy="815204"/>
          </a:xfrm>
          <a:prstGeom prst="rect">
            <a:avLst/>
          </a:prstGeom>
        </p:spPr>
      </p:pic>
      <p:pic>
        <p:nvPicPr>
          <p:cNvPr id="10" name="Picture 9"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48200" y="3942265"/>
            <a:ext cx="950011" cy="931074"/>
          </a:xfrm>
          <a:prstGeom prst="rect">
            <a:avLst/>
          </a:prstGeom>
        </p:spPr>
      </p:pic>
    </p:spTree>
    <p:extLst>
      <p:ext uri="{BB962C8B-B14F-4D97-AF65-F5344CB8AC3E}">
        <p14:creationId xmlns:p14="http://schemas.microsoft.com/office/powerpoint/2010/main" val="36819386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19062</TotalTime>
  <Words>1168</Words>
  <Application>Microsoft Office PowerPoint</Application>
  <PresentationFormat>On-screen Show (4:3)</PresentationFormat>
  <Paragraphs>382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Fast Facts</vt:lpstr>
      <vt:lpstr>Pressure to track outcomes</vt:lpstr>
      <vt:lpstr>Focused Topics for Today:</vt:lpstr>
      <vt:lpstr>Where do alumni go?</vt:lpstr>
      <vt:lpstr>Campus sources for alumni data…</vt:lpstr>
      <vt:lpstr>It takes a village to build a database </vt:lpstr>
      <vt:lpstr>Campus sources for alumni data…</vt:lpstr>
      <vt:lpstr>The Alumni Task Force</vt:lpstr>
      <vt:lpstr>Employment: LinkedIN </vt:lpstr>
      <vt:lpstr>Clean, Merge Data, and Code</vt:lpstr>
      <vt:lpstr>Alumni Survey 2015</vt:lpstr>
      <vt:lpstr>Alumni Survey 2015</vt:lpstr>
      <vt:lpstr>Alumni Survey 2015</vt:lpstr>
      <vt:lpstr>Alumni Survey 2015      Information Science &amp; Technology</vt:lpstr>
      <vt:lpstr>Compare Nationally - PhD</vt:lpstr>
      <vt:lpstr>Employment Tracker: Salary for Alumni in California</vt:lpstr>
      <vt:lpstr>Employment Tracker: Salary for Alumni in California    EDD Data</vt:lpstr>
      <vt:lpstr>Employment Tracker: Salary for Alumni in California    EDD Data</vt:lpstr>
      <vt:lpstr>Salary &amp; Market: Other Options…     </vt:lpstr>
      <vt:lpstr>Salary &amp; Market: Other Options…     </vt:lpstr>
      <vt:lpstr>Student Outcome: More Education</vt:lpstr>
      <vt:lpstr>Standards: What to collect &amp; When</vt:lpstr>
      <vt:lpstr>Standards for PhD: What to collect &amp; When</vt:lpstr>
      <vt:lpstr>***CULTURE CHANGE***</vt:lpstr>
      <vt:lpstr>PowerPoint Presentation</vt:lpstr>
      <vt:lpstr>Alumni Relations</vt:lpstr>
      <vt:lpstr>Distinguished Alumni</vt:lpstr>
      <vt:lpstr>Next set of questions to answer</vt:lpstr>
      <vt:lpstr>Infographics – telling the story</vt:lpstr>
      <vt:lpstr>Thank you for your time &amp;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Alana Olschwang</dc:creator>
  <cp:lastModifiedBy>cupcake</cp:lastModifiedBy>
  <cp:revision>119</cp:revision>
  <cp:lastPrinted>2013-03-06T03:58:01Z</cp:lastPrinted>
  <dcterms:created xsi:type="dcterms:W3CDTF">2012-10-18T18:54:21Z</dcterms:created>
  <dcterms:modified xsi:type="dcterms:W3CDTF">2015-11-09T17:07:43Z</dcterms:modified>
</cp:coreProperties>
</file>