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2" r:id="rId6"/>
    <p:sldId id="279" r:id="rId7"/>
    <p:sldId id="278" r:id="rId8"/>
    <p:sldId id="276" r:id="rId9"/>
    <p:sldId id="277" r:id="rId10"/>
    <p:sldId id="264" r:id="rId11"/>
    <p:sldId id="265" r:id="rId12"/>
    <p:sldId id="266" r:id="rId13"/>
    <p:sldId id="268" r:id="rId14"/>
    <p:sldId id="269" r:id="rId15"/>
    <p:sldId id="263" r:id="rId16"/>
    <p:sldId id="270" r:id="rId17"/>
    <p:sldId id="271" r:id="rId18"/>
    <p:sldId id="272" r:id="rId19"/>
    <p:sldId id="267" r:id="rId20"/>
    <p:sldId id="273" r:id="rId21"/>
    <p:sldId id="280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6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6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0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96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3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9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5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4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8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0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2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9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0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6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1E5D2E-F1B5-4DFF-A441-40C4A8B4260B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6166A-83BB-481D-816F-7FF345C5A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2519"/>
            <a:ext cx="9697844" cy="2387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Opportunities &amp; Challenges Afforded Under Qualitative Equity Inquiry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sz="3000" b="1" dirty="0" smtClean="0"/>
              <a:t>Brad Trimble, Ph.D.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0850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LTT Faculty Researcher for Equity &amp; Student Success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Consults with the Equity Advisory Committee, standing committees of Academic Senate, faculty and administration to develop research to support educational equity and student success.</a:t>
            </a:r>
          </a:p>
          <a:p>
            <a:endParaRPr lang="en-US" sz="600" b="1" dirty="0" smtClean="0"/>
          </a:p>
          <a:p>
            <a:r>
              <a:rPr lang="en-US" sz="2400" b="1" dirty="0" smtClean="0"/>
              <a:t>Conducts qualitative research studies.</a:t>
            </a:r>
          </a:p>
          <a:p>
            <a:endParaRPr lang="en-US" sz="600" b="1" dirty="0" smtClean="0"/>
          </a:p>
          <a:p>
            <a:r>
              <a:rPr lang="en-US" sz="2400" b="1" dirty="0" smtClean="0"/>
              <a:t>Evaluates the effectiveness of curricula, programs and services to enhance student equity and success. </a:t>
            </a:r>
          </a:p>
          <a:p>
            <a:endParaRPr lang="en-US" sz="600" b="1" dirty="0" smtClean="0"/>
          </a:p>
          <a:p>
            <a:r>
              <a:rPr lang="en-US" sz="2400" b="1" dirty="0" smtClean="0"/>
              <a:t>Other duties as assigned.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11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More Questions: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73044"/>
            <a:ext cx="8946541" cy="4475355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Why is my position faculty rather than classified?</a:t>
            </a:r>
          </a:p>
          <a:p>
            <a:endParaRPr lang="en-US" sz="600" b="1" dirty="0" smtClean="0"/>
          </a:p>
          <a:p>
            <a:r>
              <a:rPr lang="en-US" sz="3000" b="1" dirty="0" smtClean="0"/>
              <a:t>Why is my position long-term </a:t>
            </a:r>
            <a:r>
              <a:rPr lang="en-US" sz="3000" b="1" dirty="0"/>
              <a:t>t</a:t>
            </a:r>
            <a:r>
              <a:rPr lang="en-US" sz="3000" b="1" dirty="0" smtClean="0"/>
              <a:t>emporary rather than tenure-track, and how might this affect the research?</a:t>
            </a:r>
          </a:p>
          <a:p>
            <a:endParaRPr lang="en-US" sz="600" b="1" dirty="0" smtClean="0"/>
          </a:p>
          <a:p>
            <a:r>
              <a:rPr lang="en-US" sz="3000" b="1" dirty="0" smtClean="0"/>
              <a:t>What opportunities and challenges does my position afford?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b="1" dirty="0" smtClean="0"/>
              <a:t>Spring 2015 Qualitative Equity Research Projects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691068" cy="4195481"/>
          </a:xfrm>
        </p:spPr>
        <p:txBody>
          <a:bodyPr/>
          <a:lstStyle/>
          <a:p>
            <a:r>
              <a:rPr lang="en-US" sz="3200" b="1" dirty="0" smtClean="0"/>
              <a:t>African-American Student Focus Groups</a:t>
            </a:r>
          </a:p>
          <a:p>
            <a:r>
              <a:rPr lang="en-US" sz="3200" b="1" dirty="0" smtClean="0"/>
              <a:t>LGBTIQ Faculty Focus Group</a:t>
            </a:r>
          </a:p>
          <a:p>
            <a:r>
              <a:rPr lang="en-US" sz="3200" b="1" dirty="0" smtClean="0"/>
              <a:t>Non-Native Speaker Student Focus Group</a:t>
            </a:r>
          </a:p>
          <a:p>
            <a:r>
              <a:rPr lang="en-US" sz="3200" b="1" dirty="0" smtClean="0"/>
              <a:t>Leaver Survey</a:t>
            </a:r>
          </a:p>
          <a:p>
            <a:r>
              <a:rPr lang="en-US" sz="3200" b="1" dirty="0" smtClean="0"/>
              <a:t>Campus Climate Survey</a:t>
            </a:r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Fall 2015 Qualitative Equity Research Projects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94678" cy="4195481"/>
          </a:xfrm>
        </p:spPr>
        <p:txBody>
          <a:bodyPr/>
          <a:lstStyle/>
          <a:p>
            <a:r>
              <a:rPr lang="en-US" sz="3200" b="1" dirty="0" smtClean="0"/>
              <a:t>LGBTIQ Student Focus Groups</a:t>
            </a:r>
          </a:p>
          <a:p>
            <a:r>
              <a:rPr lang="en-US" sz="3200" b="1" dirty="0" smtClean="0"/>
              <a:t>Native American Student &amp; Community Focus Groups</a:t>
            </a:r>
          </a:p>
          <a:p>
            <a:r>
              <a:rPr lang="en-US" sz="3200" b="1" dirty="0" smtClean="0"/>
              <a:t>Hispanic/Latino Student Focus Groups</a:t>
            </a:r>
          </a:p>
          <a:p>
            <a:r>
              <a:rPr lang="en-US" sz="3200" b="1" dirty="0" smtClean="0"/>
              <a:t>ESL Student Focus Groups</a:t>
            </a:r>
          </a:p>
          <a:p>
            <a:r>
              <a:rPr lang="en-US" sz="3200" b="1" dirty="0"/>
              <a:t>Former-Foster Youth Student Focus Group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35620"/>
            <a:ext cx="9404723" cy="1217628"/>
          </a:xfrm>
        </p:spPr>
        <p:txBody>
          <a:bodyPr/>
          <a:lstStyle/>
          <a:p>
            <a:pPr algn="ctr"/>
            <a:r>
              <a:rPr lang="en-US" sz="4800" b="1" dirty="0" smtClean="0"/>
              <a:t>Beyond Traditional Research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All-in approach</a:t>
            </a:r>
          </a:p>
          <a:p>
            <a:pPr lvl="1"/>
            <a:r>
              <a:rPr lang="en-US" sz="3200" b="1" dirty="0" smtClean="0"/>
              <a:t>Institutionalize the equity mindset</a:t>
            </a:r>
          </a:p>
          <a:p>
            <a:pPr lvl="1"/>
            <a:r>
              <a:rPr lang="en-US" sz="3200" b="1" dirty="0" smtClean="0"/>
              <a:t>Empower all campus stakeholders</a:t>
            </a:r>
          </a:p>
          <a:p>
            <a:pPr lvl="1"/>
            <a:r>
              <a:rPr lang="en-US" sz="3200" b="1" dirty="0" smtClean="0"/>
              <a:t>Stand in opposition to inequitable practice</a:t>
            </a:r>
          </a:p>
          <a:p>
            <a:pPr lvl="1"/>
            <a:r>
              <a:rPr lang="en-US" sz="3200" b="1" dirty="0" smtClean="0"/>
              <a:t>Promote civility and collectivism </a:t>
            </a:r>
            <a:endParaRPr lang="en-US" b="1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7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4" y="478327"/>
            <a:ext cx="4257314" cy="58469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222" y="478327"/>
            <a:ext cx="4362317" cy="58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LGBTIQ Faculty Voice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28440"/>
            <a:ext cx="8946541" cy="451996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“While </a:t>
            </a:r>
            <a:r>
              <a:rPr lang="en-US" sz="2400" b="1" dirty="0"/>
              <a:t>I don’t believe that there is any explicit and intentional disregard for LGBTIQ issues, events and </a:t>
            </a:r>
            <a:r>
              <a:rPr lang="en-US" sz="2400" b="1" dirty="0" smtClean="0"/>
              <a:t>space, </a:t>
            </a:r>
            <a:r>
              <a:rPr lang="en-US" sz="2400" b="1" dirty="0"/>
              <a:t>I do believe that the unrecognized heterosexism and cisgenderism imbued throughout the equity </a:t>
            </a:r>
            <a:r>
              <a:rPr lang="en-US" sz="2400" b="1" dirty="0" smtClean="0"/>
              <a:t>work on campus is </a:t>
            </a:r>
            <a:r>
              <a:rPr lang="en-US" sz="2400" b="1" dirty="0"/>
              <a:t>undeniable</a:t>
            </a:r>
            <a:r>
              <a:rPr lang="en-US" sz="2400" b="1" dirty="0" smtClean="0"/>
              <a:t>.” </a:t>
            </a:r>
          </a:p>
          <a:p>
            <a:endParaRPr lang="en-US" sz="700" b="1" dirty="0"/>
          </a:p>
          <a:p>
            <a:r>
              <a:rPr lang="en-US" sz="2400" b="1" dirty="0"/>
              <a:t>“The claim that our students need to be protected from being recognized as LGBTIQ acknowledges that the campus is not a safe space to be open and honest.  LGBTIQ students are in a double-bind here.  We’re unwilling to track their academic performance based on privacy </a:t>
            </a:r>
            <a:r>
              <a:rPr lang="en-US" sz="2400" b="1" dirty="0" smtClean="0"/>
              <a:t>concerns, </a:t>
            </a:r>
            <a:r>
              <a:rPr lang="en-US" sz="2400" b="1" dirty="0"/>
              <a:t>so </a:t>
            </a:r>
            <a:r>
              <a:rPr lang="en-US" sz="2400" b="1" dirty="0" smtClean="0"/>
              <a:t>consequently, </a:t>
            </a:r>
            <a:r>
              <a:rPr lang="en-US" sz="2400" b="1" dirty="0"/>
              <a:t>there’s no data to justify services for them.”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LGBTIQ Faculty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8078"/>
            <a:ext cx="8946541" cy="462032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“There’s a </a:t>
            </a:r>
            <a:r>
              <a:rPr lang="en-US" sz="2400" b="1" dirty="0"/>
              <a:t>notion </a:t>
            </a:r>
            <a:r>
              <a:rPr lang="en-US" sz="2400" b="1" dirty="0" smtClean="0"/>
              <a:t>out there that </a:t>
            </a:r>
            <a:r>
              <a:rPr lang="en-US" sz="2400" b="1" dirty="0"/>
              <a:t>anyone who doesn’t follow gender expectations </a:t>
            </a:r>
            <a:r>
              <a:rPr lang="en-US" sz="2400" b="1" dirty="0" smtClean="0"/>
              <a:t>on campus is </a:t>
            </a:r>
            <a:r>
              <a:rPr lang="en-US" sz="2400" b="1" dirty="0"/>
              <a:t>fair game for </a:t>
            </a:r>
            <a:r>
              <a:rPr lang="en-US" sz="2400" b="1" dirty="0" smtClean="0"/>
              <a:t>ridicule.” </a:t>
            </a:r>
          </a:p>
          <a:p>
            <a:endParaRPr lang="en-US" sz="600" b="1" dirty="0" smtClean="0"/>
          </a:p>
          <a:p>
            <a:r>
              <a:rPr lang="en-US" sz="2400" b="1" dirty="0"/>
              <a:t>“Recently a transgender female student expressing female went into a women’s restroom on campus</a:t>
            </a:r>
            <a:r>
              <a:rPr lang="en-US" sz="2400" b="1" dirty="0" smtClean="0"/>
              <a:t>.  </a:t>
            </a:r>
            <a:r>
              <a:rPr lang="en-US" sz="2400" b="1" dirty="0"/>
              <a:t>While occupying the restroom a female Sierra College staffer confronted her and said, ‘Oh you’re not supposed to be in here, you’re supposed to be in the men’s room.’ </a:t>
            </a:r>
            <a:r>
              <a:rPr lang="en-US" sz="2400" b="1" dirty="0" smtClean="0"/>
              <a:t> The </a:t>
            </a:r>
            <a:r>
              <a:rPr lang="en-US" sz="2400" b="1" dirty="0"/>
              <a:t>student then responded that she was a trans-woman. </a:t>
            </a:r>
            <a:r>
              <a:rPr lang="en-US" sz="2400" b="1" dirty="0" smtClean="0"/>
              <a:t> The </a:t>
            </a:r>
            <a:r>
              <a:rPr lang="en-US" sz="2400" b="1" dirty="0"/>
              <a:t>staffer’s response was, ‘Well, maybe you should wear some kind of badge to designate’.”</a:t>
            </a:r>
          </a:p>
          <a:p>
            <a:endParaRPr lang="en-US" b="1" dirty="0" smtClean="0"/>
          </a:p>
          <a:p>
            <a:endParaRPr lang="en-US" sz="600" b="1" dirty="0" smtClean="0"/>
          </a:p>
        </p:txBody>
      </p:sp>
    </p:spTree>
    <p:extLst>
      <p:ext uri="{BB962C8B-B14F-4D97-AF65-F5344CB8AC3E}">
        <p14:creationId xmlns:p14="http://schemas.microsoft.com/office/powerpoint/2010/main" val="21341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African-American Student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7718"/>
            <a:ext cx="8946541" cy="4720682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92D050"/>
                </a:solidFill>
              </a:rPr>
              <a:t>47-Year-Old Female Umoja Student:</a:t>
            </a:r>
            <a:r>
              <a:rPr lang="en-US" sz="2600" b="1" dirty="0" smtClean="0"/>
              <a:t> “I think my experience here has been a little different because I'm an engineering major.  I went to one class and the professor was like, "</a:t>
            </a:r>
            <a:r>
              <a:rPr lang="en-US" sz="2600" b="1" dirty="0" err="1" smtClean="0"/>
              <a:t>Ummm</a:t>
            </a:r>
            <a:r>
              <a:rPr lang="en-US" sz="2600" b="1" dirty="0" smtClean="0"/>
              <a:t> you're in the wrong class."  I said, "No…I'm not."  I think because it's engineering, and they're not used to seeing Black people, they make these assumptions.  I can always count on certain counselors here to remind me that engineering is hard, and that I can still change my mind and choose another major.  They’ve suggested that I choose a career path in social work.”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595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African-American Student Voice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5776"/>
            <a:ext cx="10636405" cy="457118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21-Year-Old Male Student-Athlete: </a:t>
            </a:r>
            <a:r>
              <a:rPr lang="en-US" sz="2400" b="1" dirty="0" smtClean="0"/>
              <a:t>“I </a:t>
            </a:r>
            <a:r>
              <a:rPr lang="en-US" sz="2400" b="1" dirty="0"/>
              <a:t>feel like the counselors for athletics don’t really let you do what you want to do here.  They just push social science, social science, social </a:t>
            </a:r>
            <a:r>
              <a:rPr lang="en-US" sz="2400" b="1" dirty="0" smtClean="0"/>
              <a:t>science.”  </a:t>
            </a:r>
          </a:p>
          <a:p>
            <a:endParaRPr lang="en-US" sz="600" dirty="0"/>
          </a:p>
          <a:p>
            <a:r>
              <a:rPr lang="en-US" sz="2400" b="1" dirty="0" smtClean="0">
                <a:solidFill>
                  <a:srgbClr val="92D050"/>
                </a:solidFill>
              </a:rPr>
              <a:t>25-Year-Old </a:t>
            </a:r>
            <a:r>
              <a:rPr lang="en-US" sz="2400" b="1" dirty="0">
                <a:solidFill>
                  <a:srgbClr val="92D050"/>
                </a:solidFill>
              </a:rPr>
              <a:t>Female Student: </a:t>
            </a:r>
            <a:r>
              <a:rPr lang="en-US" sz="2400" b="1" dirty="0" smtClean="0"/>
              <a:t>“I </a:t>
            </a:r>
            <a:r>
              <a:rPr lang="en-US" sz="2400" b="1" dirty="0"/>
              <a:t>finally met a good counselor today</a:t>
            </a:r>
            <a:r>
              <a:rPr lang="en-US" sz="2400" b="1" dirty="0" smtClean="0"/>
              <a:t>.” </a:t>
            </a:r>
            <a:endParaRPr lang="en-US" sz="2400" b="1" dirty="0"/>
          </a:p>
          <a:p>
            <a:endParaRPr lang="en-US" sz="600" b="1" dirty="0" smtClean="0"/>
          </a:p>
          <a:p>
            <a:r>
              <a:rPr lang="en-US" sz="2400" b="1" dirty="0" smtClean="0">
                <a:solidFill>
                  <a:srgbClr val="92D050"/>
                </a:solidFill>
              </a:rPr>
              <a:t>19-Year-Old </a:t>
            </a:r>
            <a:r>
              <a:rPr lang="en-US" sz="2400" b="1" dirty="0">
                <a:solidFill>
                  <a:srgbClr val="92D050"/>
                </a:solidFill>
              </a:rPr>
              <a:t>Female Student: </a:t>
            </a:r>
            <a:r>
              <a:rPr lang="en-US" sz="2400" b="1" dirty="0" smtClean="0"/>
              <a:t>“Counseling </a:t>
            </a:r>
            <a:r>
              <a:rPr lang="en-US" sz="2400" b="1" dirty="0"/>
              <a:t>makes it </a:t>
            </a:r>
            <a:r>
              <a:rPr lang="en-US" sz="2400" b="1" dirty="0" smtClean="0"/>
              <a:t>difficult here.”</a:t>
            </a:r>
            <a:endParaRPr lang="en-US" sz="2400" b="1" dirty="0"/>
          </a:p>
          <a:p>
            <a:endParaRPr lang="en-US" sz="600" dirty="0" smtClean="0"/>
          </a:p>
          <a:p>
            <a:r>
              <a:rPr lang="en-US" sz="2400" b="1" dirty="0" smtClean="0">
                <a:solidFill>
                  <a:srgbClr val="92D050"/>
                </a:solidFill>
              </a:rPr>
              <a:t>18-Year-Old </a:t>
            </a:r>
            <a:r>
              <a:rPr lang="en-US" sz="2400" b="1" dirty="0">
                <a:solidFill>
                  <a:srgbClr val="92D050"/>
                </a:solidFill>
              </a:rPr>
              <a:t>Male Umoja Student: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b="1" dirty="0" smtClean="0"/>
              <a:t>“Something </a:t>
            </a:r>
            <a:r>
              <a:rPr lang="en-US" sz="2400" b="1" dirty="0"/>
              <a:t>that's made things more difficult here is definitely the counselors.  I hate the counselors here.  There's actually only like three counselors that I'll go see.  The other counselors are horrible</a:t>
            </a:r>
            <a:r>
              <a:rPr lang="en-US" sz="2400" b="1" dirty="0" smtClean="0"/>
              <a:t>.”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54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/>
              <a:t>Who’s here today?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University of California?</a:t>
            </a:r>
          </a:p>
          <a:p>
            <a:r>
              <a:rPr lang="en-US" sz="3600" b="1" dirty="0" smtClean="0"/>
              <a:t>California State University?</a:t>
            </a:r>
          </a:p>
          <a:p>
            <a:r>
              <a:rPr lang="en-US" sz="3600" b="1" dirty="0" smtClean="0"/>
              <a:t>California Community Colleges?</a:t>
            </a:r>
          </a:p>
          <a:p>
            <a:r>
              <a:rPr lang="en-US" sz="3600" b="1" dirty="0" smtClean="0"/>
              <a:t>Private Colleges &amp; Universities?</a:t>
            </a:r>
          </a:p>
          <a:p>
            <a:r>
              <a:rPr lang="en-US" sz="3600" b="1" dirty="0" smtClean="0"/>
              <a:t>Entities other than higher education institutions?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705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91015"/>
            <a:ext cx="9404723" cy="1037064"/>
          </a:xfrm>
        </p:spPr>
        <p:txBody>
          <a:bodyPr/>
          <a:lstStyle/>
          <a:p>
            <a:pPr algn="ctr"/>
            <a:r>
              <a:rPr lang="en-US" b="1" dirty="0" smtClean="0"/>
              <a:t>What have we accomplished?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28080"/>
            <a:ext cx="8946541" cy="462032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MIS Resolution of California AB 620 from ASCCC to refine the LGBTIQ data collection via </a:t>
            </a:r>
            <a:r>
              <a:rPr lang="en-US" sz="2800" b="1" dirty="0" err="1" smtClean="0"/>
              <a:t>CCCApply</a:t>
            </a:r>
            <a:r>
              <a:rPr lang="en-US" sz="2800" b="1" dirty="0" smtClean="0"/>
              <a:t> and</a:t>
            </a:r>
            <a:r>
              <a:rPr lang="en-US" sz="2800" b="1" dirty="0"/>
              <a:t> </a:t>
            </a:r>
            <a:r>
              <a:rPr lang="en-US" sz="2800" b="1" dirty="0" smtClean="0"/>
              <a:t>provide colleges with access to their students’ LGBTIQ data collected on the admission application.</a:t>
            </a:r>
          </a:p>
          <a:p>
            <a:endParaRPr lang="en-US" sz="600" b="1" dirty="0" smtClean="0"/>
          </a:p>
          <a:p>
            <a:r>
              <a:rPr lang="en-US" sz="2800" b="1" dirty="0" smtClean="0"/>
              <a:t>Shifting faculty and student perceptions of institutional research at Sierra College.</a:t>
            </a:r>
          </a:p>
          <a:p>
            <a:endParaRPr lang="en-US" sz="600" b="1" dirty="0"/>
          </a:p>
          <a:p>
            <a:r>
              <a:rPr lang="en-US" sz="2800" b="1" dirty="0" smtClean="0"/>
              <a:t>An unmatched level of depth and understanding about the Sierra College student experience.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578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67" y="2163337"/>
            <a:ext cx="9404723" cy="3702204"/>
          </a:xfrm>
        </p:spPr>
        <p:txBody>
          <a:bodyPr/>
          <a:lstStyle/>
          <a:p>
            <a:pPr algn="ctr"/>
            <a:r>
              <a:rPr lang="en-US" sz="7200" b="1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656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141034"/>
            <a:ext cx="9404723" cy="2430966"/>
          </a:xfrm>
        </p:spPr>
        <p:txBody>
          <a:bodyPr/>
          <a:lstStyle/>
          <a:p>
            <a:pPr algn="ctr"/>
            <a:r>
              <a:rPr lang="en-US" sz="7200" b="1" dirty="0" smtClean="0"/>
              <a:t>Thank you!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btrimble@sierracollege.edu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611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48" y="1491398"/>
            <a:ext cx="10515600" cy="4586016"/>
          </a:xfrm>
        </p:spPr>
        <p:txBody>
          <a:bodyPr/>
          <a:lstStyle/>
          <a:p>
            <a:pPr algn="ctr"/>
            <a:r>
              <a:rPr lang="en-US" sz="6000" b="1" dirty="0" smtClean="0"/>
              <a:t>In what capacity does qualitative research exist at your educational institution?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68910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880946"/>
            <a:ext cx="9846527" cy="972302"/>
          </a:xfrm>
        </p:spPr>
        <p:txBody>
          <a:bodyPr/>
          <a:lstStyle/>
          <a:p>
            <a:pPr algn="ctr"/>
            <a:r>
              <a:rPr lang="en-US" sz="3600" b="1" dirty="0"/>
              <a:t>Why qualitative research at Sierra College?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SSSP &amp; Equity Funding from CCCCO</a:t>
            </a:r>
          </a:p>
          <a:p>
            <a:endParaRPr lang="en-US" sz="600" b="1" dirty="0" smtClean="0"/>
          </a:p>
          <a:p>
            <a:pPr lvl="1"/>
            <a:r>
              <a:rPr lang="en-US" sz="3400" b="1" dirty="0" smtClean="0"/>
              <a:t>Sierra College is re-envisioning how to best serve students. </a:t>
            </a:r>
          </a:p>
          <a:p>
            <a:endParaRPr lang="en-US" sz="600" b="1" dirty="0" smtClean="0"/>
          </a:p>
          <a:p>
            <a:pPr lvl="1"/>
            <a:r>
              <a:rPr lang="en-US" sz="3400" b="1" dirty="0" smtClean="0"/>
              <a:t>We have the statistical data and know which groups are struggling, but beyond basic anecdote we can’t explain why.</a:t>
            </a:r>
          </a:p>
          <a:p>
            <a:endParaRPr lang="en-US" sz="3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Student Success &amp; Support Program (SSSP) and  </a:t>
            </a:r>
            <a:br>
              <a:rPr lang="en-US" sz="3200" b="1" dirty="0" smtClean="0"/>
            </a:br>
            <a:r>
              <a:rPr lang="en-US" sz="3200" b="1" dirty="0" smtClean="0"/>
              <a:t>Student Equity Funding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/>
              <a:t>Since January 2014: Governor Brown and the California State Legislature have invested </a:t>
            </a:r>
            <a:r>
              <a:rPr lang="en-US" sz="3000" b="1" dirty="0" smtClean="0">
                <a:solidFill>
                  <a:schemeClr val="accent1"/>
                </a:solidFill>
              </a:rPr>
              <a:t>$155,000,000</a:t>
            </a:r>
            <a:r>
              <a:rPr lang="en-US" sz="3000" b="1" dirty="0" smtClean="0"/>
              <a:t> to enhance local and statewide student equity initiatives at California community colleges.</a:t>
            </a:r>
          </a:p>
          <a:p>
            <a:endParaRPr lang="en-US" sz="600" b="1" dirty="0" smtClean="0"/>
          </a:p>
          <a:p>
            <a:r>
              <a:rPr lang="en-US" sz="3000" b="1" dirty="0" smtClean="0"/>
              <a:t>The goal and vision of this equity funding is to improve campus-level programs to enable community colleges to close student achievement gaps, by reforming policies and practices that ultimately reduce inequities for underrepresented student groups on campuses.  </a:t>
            </a:r>
          </a:p>
          <a:p>
            <a:endParaRPr lang="en-US" sz="600" dirty="0" smtClean="0"/>
          </a:p>
        </p:txBody>
      </p:sp>
    </p:spTree>
    <p:extLst>
      <p:ext uri="{BB962C8B-B14F-4D97-AF65-F5344CB8AC3E}">
        <p14:creationId xmlns:p14="http://schemas.microsoft.com/office/powerpoint/2010/main" val="26856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186" y="0"/>
            <a:ext cx="7393259" cy="3441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186" y="3411633"/>
            <a:ext cx="7393259" cy="34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95" y="1139584"/>
            <a:ext cx="5212470" cy="4357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886" y="1139585"/>
            <a:ext cx="5343846" cy="43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78" y="0"/>
            <a:ext cx="7549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1" y="774462"/>
            <a:ext cx="10839362" cy="521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3379</TotalTime>
  <Words>842</Words>
  <Application>Microsoft Office PowerPoint</Application>
  <PresentationFormat>Widescreen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Opportunities &amp; Challenges Afforded Under Qualitative Equity Inquiry</vt:lpstr>
      <vt:lpstr>Who’s here today?</vt:lpstr>
      <vt:lpstr>In what capacity does qualitative research exist at your educational institution?</vt:lpstr>
      <vt:lpstr>Why qualitative research at Sierra College?</vt:lpstr>
      <vt:lpstr>Student Success &amp; Support Program (SSSP) and   Student Equity Funding</vt:lpstr>
      <vt:lpstr>PowerPoint Presentation</vt:lpstr>
      <vt:lpstr>PowerPoint Presentation</vt:lpstr>
      <vt:lpstr>PowerPoint Presentation</vt:lpstr>
      <vt:lpstr>PowerPoint Presentation</vt:lpstr>
      <vt:lpstr>LTT Faculty Researcher for Equity &amp; Student Success</vt:lpstr>
      <vt:lpstr>More Questions:</vt:lpstr>
      <vt:lpstr>Spring 2015 Qualitative Equity Research Projects</vt:lpstr>
      <vt:lpstr>Fall 2015 Qualitative Equity Research Projects</vt:lpstr>
      <vt:lpstr>Beyond Traditional Research </vt:lpstr>
      <vt:lpstr>PowerPoint Presentation</vt:lpstr>
      <vt:lpstr>LGBTIQ Faculty Voice</vt:lpstr>
      <vt:lpstr>LGBTIQ Faculty Voice</vt:lpstr>
      <vt:lpstr>African-American Student Voice</vt:lpstr>
      <vt:lpstr>African-American Student Voice</vt:lpstr>
      <vt:lpstr>What have we accomplished?</vt:lpstr>
      <vt:lpstr>Questions?</vt:lpstr>
      <vt:lpstr>Thank you!  btrimble@sierracollege.edu</vt:lpstr>
    </vt:vector>
  </TitlesOfParts>
  <Company>Sierra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&amp; Challenges Afforded by Qualitative Research</dc:title>
  <dc:creator>Trimble, Brad</dc:creator>
  <cp:lastModifiedBy>Trimble, Brad</cp:lastModifiedBy>
  <cp:revision>76</cp:revision>
  <dcterms:created xsi:type="dcterms:W3CDTF">2015-10-09T20:00:52Z</dcterms:created>
  <dcterms:modified xsi:type="dcterms:W3CDTF">2015-11-10T23:48:10Z</dcterms:modified>
</cp:coreProperties>
</file>