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95" r:id="rId2"/>
    <p:sldId id="488" r:id="rId3"/>
    <p:sldId id="493" r:id="rId4"/>
    <p:sldId id="489" r:id="rId5"/>
    <p:sldId id="490" r:id="rId6"/>
    <p:sldId id="492" r:id="rId7"/>
    <p:sldId id="491" r:id="rId8"/>
    <p:sldId id="479" r:id="rId9"/>
    <p:sldId id="482" r:id="rId10"/>
    <p:sldId id="480" r:id="rId11"/>
    <p:sldId id="481" r:id="rId12"/>
    <p:sldId id="478" r:id="rId13"/>
    <p:sldId id="485" r:id="rId14"/>
    <p:sldId id="494" r:id="rId15"/>
    <p:sldId id="511" r:id="rId16"/>
    <p:sldId id="499" r:id="rId17"/>
    <p:sldId id="501" r:id="rId18"/>
    <p:sldId id="502" r:id="rId19"/>
    <p:sldId id="503" r:id="rId20"/>
    <p:sldId id="504" r:id="rId21"/>
    <p:sldId id="505" r:id="rId22"/>
    <p:sldId id="506" r:id="rId23"/>
    <p:sldId id="507" r:id="rId24"/>
    <p:sldId id="524" r:id="rId25"/>
    <p:sldId id="525" r:id="rId26"/>
    <p:sldId id="518" r:id="rId27"/>
    <p:sldId id="516" r:id="rId28"/>
    <p:sldId id="515" r:id="rId29"/>
    <p:sldId id="536" r:id="rId30"/>
    <p:sldId id="532" r:id="rId31"/>
    <p:sldId id="533" r:id="rId32"/>
    <p:sldId id="534" r:id="rId33"/>
    <p:sldId id="535" r:id="rId34"/>
    <p:sldId id="527" r:id="rId35"/>
    <p:sldId id="522" r:id="rId36"/>
    <p:sldId id="514" r:id="rId37"/>
    <p:sldId id="513" r:id="rId38"/>
    <p:sldId id="498" r:id="rId39"/>
    <p:sldId id="42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DEB"/>
    <a:srgbClr val="8C1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3" autoAdjust="0"/>
    <p:restoredTop sz="69213" autoAdjust="0"/>
  </p:normalViewPr>
  <p:slideViewPr>
    <p:cSldViewPr snapToGrid="0" snapToObjects="1">
      <p:cViewPr>
        <p:scale>
          <a:sx n="68" d="100"/>
          <a:sy n="68" d="100"/>
        </p:scale>
        <p:origin x="-179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D733B-E3ED-F443-9118-788A1A96EAAE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49E95-FC29-D44F-AFB6-62652ACC5CFD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 cmpd="sng"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 smtClean="0"/>
            <a:t>  </a:t>
          </a:r>
          <a:endParaRPr lang="en-US" dirty="0"/>
        </a:p>
      </dgm:t>
    </dgm:pt>
    <dgm:pt modelId="{4741AE31-18D6-6F40-BBBC-09E371BD2E00}" type="parTrans" cxnId="{033FDBD1-D1DA-6248-B8D3-763F33A999ED}">
      <dgm:prSet/>
      <dgm:spPr/>
      <dgm:t>
        <a:bodyPr/>
        <a:lstStyle/>
        <a:p>
          <a:endParaRPr lang="en-US"/>
        </a:p>
      </dgm:t>
    </dgm:pt>
    <dgm:pt modelId="{C89A860B-870C-8C4B-8944-54A3F4638440}" type="sibTrans" cxnId="{033FDBD1-D1DA-6248-B8D3-763F33A999ED}">
      <dgm:prSet/>
      <dgm:spPr/>
      <dgm:t>
        <a:bodyPr/>
        <a:lstStyle/>
        <a:p>
          <a:endParaRPr lang="en-US"/>
        </a:p>
      </dgm:t>
    </dgm:pt>
    <dgm:pt modelId="{3FA6270F-F81B-6F47-A12D-AF5F2432C587}">
      <dgm:prSet/>
      <dgm:spPr>
        <a:solidFill>
          <a:srgbClr val="660066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 Motivation</a:t>
          </a:r>
          <a:endParaRPr lang="en-US" dirty="0"/>
        </a:p>
      </dgm:t>
    </dgm:pt>
    <dgm:pt modelId="{02FF2B31-52D7-AB45-8B09-78EC43513034}" type="parTrans" cxnId="{ACA621A7-A58A-0347-817A-54BC4FA289B7}">
      <dgm:prSet/>
      <dgm:spPr/>
      <dgm:t>
        <a:bodyPr/>
        <a:lstStyle/>
        <a:p>
          <a:endParaRPr lang="en-US"/>
        </a:p>
      </dgm:t>
    </dgm:pt>
    <dgm:pt modelId="{D7A49BC1-FF71-1245-8213-C7494E46BC36}" type="sibTrans" cxnId="{ACA621A7-A58A-0347-817A-54BC4FA289B7}">
      <dgm:prSet/>
      <dgm:spPr/>
      <dgm:t>
        <a:bodyPr/>
        <a:lstStyle/>
        <a:p>
          <a:endParaRPr lang="en-US"/>
        </a:p>
      </dgm:t>
    </dgm:pt>
    <dgm:pt modelId="{62FFD631-23F0-2048-9585-AD12A1358FAB}">
      <dgm:prSet/>
      <dgm:spPr>
        <a:solidFill>
          <a:srgbClr val="660066"/>
        </a:solidFill>
        <a:ln>
          <a:solidFill>
            <a:srgbClr val="000000"/>
          </a:solidFill>
        </a:ln>
      </dgm:spPr>
      <dgm:t>
        <a:bodyPr/>
        <a:lstStyle/>
        <a:p>
          <a:pPr rtl="0"/>
          <a:r>
            <a:rPr lang="en-US" dirty="0" smtClean="0"/>
            <a:t>Impact on career</a:t>
          </a:r>
          <a:endParaRPr lang="en-US" dirty="0"/>
        </a:p>
      </dgm:t>
    </dgm:pt>
    <dgm:pt modelId="{60C68F27-F771-1847-B04B-C09BA0FF22A6}" type="parTrans" cxnId="{2D12BE43-741B-904A-B8F0-0ABC7724DF2F}">
      <dgm:prSet/>
      <dgm:spPr/>
      <dgm:t>
        <a:bodyPr/>
        <a:lstStyle/>
        <a:p>
          <a:endParaRPr lang="en-US"/>
        </a:p>
      </dgm:t>
    </dgm:pt>
    <dgm:pt modelId="{20C7919A-31E1-B748-A2AD-1DCAAAAEF9E7}" type="sibTrans" cxnId="{2D12BE43-741B-904A-B8F0-0ABC7724DF2F}">
      <dgm:prSet/>
      <dgm:spPr/>
      <dgm:t>
        <a:bodyPr/>
        <a:lstStyle/>
        <a:p>
          <a:endParaRPr lang="en-US"/>
        </a:p>
      </dgm:t>
    </dgm:pt>
    <dgm:pt modelId="{42BAB61A-0649-1940-9507-D0BAAEAD334C}">
      <dgm:prSet/>
      <dgm:spPr>
        <a:solidFill>
          <a:srgbClr val="FF0000"/>
        </a:solidFill>
        <a:ln>
          <a:solidFill>
            <a:srgbClr val="000000"/>
          </a:solidFill>
        </a:ln>
      </dgm:spPr>
      <dgm:t>
        <a:bodyPr/>
        <a:lstStyle/>
        <a:p>
          <a:pPr rtl="0"/>
          <a:r>
            <a:rPr lang="en-US" dirty="0" smtClean="0"/>
            <a:t>Satisfaction, value, NPS</a:t>
          </a:r>
          <a:endParaRPr lang="en-US" dirty="0"/>
        </a:p>
      </dgm:t>
    </dgm:pt>
    <dgm:pt modelId="{5A2AF7EA-C14D-A648-AF09-4CB9F26BFFBA}" type="parTrans" cxnId="{A0E90C84-1A66-2B4D-93B3-E532252162FA}">
      <dgm:prSet/>
      <dgm:spPr/>
      <dgm:t>
        <a:bodyPr/>
        <a:lstStyle/>
        <a:p>
          <a:endParaRPr lang="en-US"/>
        </a:p>
      </dgm:t>
    </dgm:pt>
    <dgm:pt modelId="{BB83A125-FC8F-564D-9D97-DB28886B5491}" type="sibTrans" cxnId="{A0E90C84-1A66-2B4D-93B3-E532252162FA}">
      <dgm:prSet/>
      <dgm:spPr/>
      <dgm:t>
        <a:bodyPr/>
        <a:lstStyle/>
        <a:p>
          <a:endParaRPr lang="en-US"/>
        </a:p>
      </dgm:t>
    </dgm:pt>
    <dgm:pt modelId="{2A1976EA-9331-FC46-919A-203DC220DBD5}">
      <dgm:prSet/>
      <dgm:spPr>
        <a:solidFill>
          <a:srgbClr val="FF0000"/>
        </a:solidFill>
        <a:ln>
          <a:solidFill>
            <a:srgbClr val="000000"/>
          </a:solidFill>
        </a:ln>
      </dgm:spPr>
      <dgm:t>
        <a:bodyPr/>
        <a:lstStyle/>
        <a:p>
          <a:pPr rtl="0"/>
          <a:r>
            <a:rPr lang="en-US" dirty="0" smtClean="0"/>
            <a:t>Interaction &amp; learning</a:t>
          </a:r>
          <a:endParaRPr lang="en-US" dirty="0"/>
        </a:p>
      </dgm:t>
    </dgm:pt>
    <dgm:pt modelId="{1D3CCB70-4AAF-9C43-BDC3-23DE37C9576F}" type="sibTrans" cxnId="{D341D65F-9ABC-9849-B883-90D9357BA814}">
      <dgm:prSet/>
      <dgm:spPr/>
      <dgm:t>
        <a:bodyPr/>
        <a:lstStyle/>
        <a:p>
          <a:endParaRPr lang="en-US"/>
        </a:p>
      </dgm:t>
    </dgm:pt>
    <dgm:pt modelId="{B5629CB6-48CB-9947-8F71-60A88A16DE71}" type="parTrans" cxnId="{D341D65F-9ABC-9849-B883-90D9357BA814}">
      <dgm:prSet/>
      <dgm:spPr/>
      <dgm:t>
        <a:bodyPr/>
        <a:lstStyle/>
        <a:p>
          <a:endParaRPr lang="en-US"/>
        </a:p>
      </dgm:t>
    </dgm:pt>
    <dgm:pt modelId="{F39ED016-B019-8446-B28B-074A79A1F58C}" type="pres">
      <dgm:prSet presAssocID="{F84D733B-E3ED-F443-9118-788A1A96EAA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D60BBCC8-978D-8040-8D6A-3BF62C5D0CE4}" type="pres">
      <dgm:prSet presAssocID="{DC449E95-FC29-D44F-AFB6-62652ACC5CFD}" presName="text1" presStyleCnt="0"/>
      <dgm:spPr/>
    </dgm:pt>
    <dgm:pt modelId="{82EF3319-E3DE-524C-BB1C-50F7FA12EFB9}" type="pres">
      <dgm:prSet presAssocID="{DC449E95-FC29-D44F-AFB6-62652ACC5CFD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AC49B-F698-6F44-B884-CA767CE249A5}" type="pres">
      <dgm:prSet presAssocID="{DC449E95-FC29-D44F-AFB6-62652ACC5CFD}" presName="textaccent1" presStyleCnt="0"/>
      <dgm:spPr/>
    </dgm:pt>
    <dgm:pt modelId="{A6582A91-971A-874C-B8DD-35AF1CF9C9B9}" type="pres">
      <dgm:prSet presAssocID="{DC449E95-FC29-D44F-AFB6-62652ACC5CFD}" presName="accentRepeatNode" presStyleLbl="solidAlignAcc1" presStyleIdx="0" presStyleCnt="10"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9C720B22-56D9-AF4C-B2CE-00F4952A3BDB}" type="pres">
      <dgm:prSet presAssocID="{C89A860B-870C-8C4B-8944-54A3F4638440}" presName="image1" presStyleCnt="0"/>
      <dgm:spPr/>
    </dgm:pt>
    <dgm:pt modelId="{C4E2D682-BB14-C44A-8D63-A53CBB79DDD9}" type="pres">
      <dgm:prSet presAssocID="{C89A860B-870C-8C4B-8944-54A3F4638440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6B0D5C0F-38E5-E44A-8169-66BEC0C4C510}" type="pres">
      <dgm:prSet presAssocID="{C89A860B-870C-8C4B-8944-54A3F4638440}" presName="imageaccent1" presStyleCnt="0"/>
      <dgm:spPr/>
    </dgm:pt>
    <dgm:pt modelId="{3C21861C-AAD3-A646-8289-1D2EB704860F}" type="pres">
      <dgm:prSet presAssocID="{C89A860B-870C-8C4B-8944-54A3F4638440}" presName="accentRepeatNode" presStyleLbl="solidAlignAcc1" presStyleIdx="1" presStyleCnt="10"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5B71E9C0-0C50-0744-B875-5926FCFA21F1}" type="pres">
      <dgm:prSet presAssocID="{2A1976EA-9331-FC46-919A-203DC220DBD5}" presName="text2" presStyleCnt="0"/>
      <dgm:spPr/>
    </dgm:pt>
    <dgm:pt modelId="{3508BC6D-5572-C643-9EB8-2C76CA8EC208}" type="pres">
      <dgm:prSet presAssocID="{2A1976EA-9331-FC46-919A-203DC220DBD5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FAF35-8472-C34A-ADBC-52C62906DEE7}" type="pres">
      <dgm:prSet presAssocID="{2A1976EA-9331-FC46-919A-203DC220DBD5}" presName="textaccent2" presStyleCnt="0"/>
      <dgm:spPr/>
    </dgm:pt>
    <dgm:pt modelId="{8E69FFEC-D8C5-0141-946C-D54D9670E722}" type="pres">
      <dgm:prSet presAssocID="{2A1976EA-9331-FC46-919A-203DC220DBD5}" presName="accentRepeatNode" presStyleLbl="solidAlignAcc1" presStyleIdx="2" presStyleCnt="10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566C1331-D4FE-764B-8337-A7104BC27E44}" type="pres">
      <dgm:prSet presAssocID="{1D3CCB70-4AAF-9C43-BDC3-23DE37C9576F}" presName="image2" presStyleCnt="0"/>
      <dgm:spPr/>
    </dgm:pt>
    <dgm:pt modelId="{23B0ADC4-933B-9A42-9529-0E41E8A3F991}" type="pres">
      <dgm:prSet presAssocID="{1D3CCB70-4AAF-9C43-BDC3-23DE37C9576F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18E5F4BF-42A2-3746-BFD5-2B554ACE464A}" type="pres">
      <dgm:prSet presAssocID="{1D3CCB70-4AAF-9C43-BDC3-23DE37C9576F}" presName="imageaccent2" presStyleCnt="0"/>
      <dgm:spPr/>
    </dgm:pt>
    <dgm:pt modelId="{BD925A54-07DE-5542-B900-1E6D957CF99C}" type="pres">
      <dgm:prSet presAssocID="{1D3CCB70-4AAF-9C43-BDC3-23DE37C9576F}" presName="accentRepeatNode" presStyleLbl="solidAlignAcc1" presStyleIdx="3" presStyleCnt="10"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7F78FDFD-4DDD-1746-AC94-8454ABC405F9}" type="pres">
      <dgm:prSet presAssocID="{3FA6270F-F81B-6F47-A12D-AF5F2432C587}" presName="text3" presStyleCnt="0"/>
      <dgm:spPr/>
    </dgm:pt>
    <dgm:pt modelId="{05645BE4-876D-AD4E-A885-8052E86D881A}" type="pres">
      <dgm:prSet presAssocID="{3FA6270F-F81B-6F47-A12D-AF5F2432C587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2DFA5-BAC4-6345-B926-CCFCEEEB3BDC}" type="pres">
      <dgm:prSet presAssocID="{3FA6270F-F81B-6F47-A12D-AF5F2432C587}" presName="textaccent3" presStyleCnt="0"/>
      <dgm:spPr/>
    </dgm:pt>
    <dgm:pt modelId="{E6DCA20C-E8A9-6E46-AC1E-0529C7BEF776}" type="pres">
      <dgm:prSet presAssocID="{3FA6270F-F81B-6F47-A12D-AF5F2432C587}" presName="accentRepeatNode" presStyleLbl="solidAlignAcc1" presStyleIdx="4" presStyleCnt="10"/>
      <dgm:spPr>
        <a:solidFill>
          <a:srgbClr val="660066"/>
        </a:solidFill>
        <a:ln>
          <a:solidFill>
            <a:srgbClr val="660066"/>
          </a:solidFill>
        </a:ln>
      </dgm:spPr>
      <dgm:t>
        <a:bodyPr/>
        <a:lstStyle/>
        <a:p>
          <a:endParaRPr lang="en-US"/>
        </a:p>
      </dgm:t>
    </dgm:pt>
    <dgm:pt modelId="{14B29096-50A1-4C41-A775-1A55FBBA7A4D}" type="pres">
      <dgm:prSet presAssocID="{D7A49BC1-FF71-1245-8213-C7494E46BC36}" presName="image3" presStyleCnt="0"/>
      <dgm:spPr/>
    </dgm:pt>
    <dgm:pt modelId="{8379FB04-A941-ED44-B449-4ACC7057E04F}" type="pres">
      <dgm:prSet presAssocID="{D7A49BC1-FF71-1245-8213-C7494E46BC36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5656D3AA-BB52-CA41-ACF7-BD95516FBEDC}" type="pres">
      <dgm:prSet presAssocID="{D7A49BC1-FF71-1245-8213-C7494E46BC36}" presName="imageaccent3" presStyleCnt="0"/>
      <dgm:spPr/>
    </dgm:pt>
    <dgm:pt modelId="{450EFD30-F900-AE46-8896-73EB96DD1A31}" type="pres">
      <dgm:prSet presAssocID="{D7A49BC1-FF71-1245-8213-C7494E46BC36}" presName="accentRepeatNode" presStyleLbl="solidAlignAcc1" presStyleIdx="5" presStyleCnt="10"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443B5D76-D123-8141-AB47-D6A5A28A3700}" type="pres">
      <dgm:prSet presAssocID="{62FFD631-23F0-2048-9585-AD12A1358FAB}" presName="text4" presStyleCnt="0"/>
      <dgm:spPr/>
    </dgm:pt>
    <dgm:pt modelId="{303668CB-2E42-4A40-AE90-AFD3B1A18D8A}" type="pres">
      <dgm:prSet presAssocID="{62FFD631-23F0-2048-9585-AD12A1358FAB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EC257-D868-F346-9BC1-F4B5230DEA84}" type="pres">
      <dgm:prSet presAssocID="{62FFD631-23F0-2048-9585-AD12A1358FAB}" presName="textaccent4" presStyleCnt="0"/>
      <dgm:spPr/>
    </dgm:pt>
    <dgm:pt modelId="{CF8F2562-6920-8642-9F71-857659A2DD33}" type="pres">
      <dgm:prSet presAssocID="{62FFD631-23F0-2048-9585-AD12A1358FAB}" presName="accentRepeatNode" presStyleLbl="solidAlignAcc1" presStyleIdx="6" presStyleCnt="10"/>
      <dgm:spPr>
        <a:solidFill>
          <a:srgbClr val="660066"/>
        </a:solidFill>
        <a:ln>
          <a:solidFill>
            <a:srgbClr val="660066"/>
          </a:solidFill>
        </a:ln>
      </dgm:spPr>
      <dgm:t>
        <a:bodyPr/>
        <a:lstStyle/>
        <a:p>
          <a:endParaRPr lang="en-US"/>
        </a:p>
      </dgm:t>
    </dgm:pt>
    <dgm:pt modelId="{21491D35-CC35-674B-AC62-1A2CBF5C11F4}" type="pres">
      <dgm:prSet presAssocID="{20C7919A-31E1-B748-A2AD-1DCAAAAEF9E7}" presName="image4" presStyleCnt="0"/>
      <dgm:spPr/>
    </dgm:pt>
    <dgm:pt modelId="{E8CD6131-D05D-6F42-B563-299B2E5B4122}" type="pres">
      <dgm:prSet presAssocID="{20C7919A-31E1-B748-A2AD-1DCAAAAEF9E7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8BA2EB21-71E6-2140-AA20-C11D5ECF84CF}" type="pres">
      <dgm:prSet presAssocID="{20C7919A-31E1-B748-A2AD-1DCAAAAEF9E7}" presName="imageaccent4" presStyleCnt="0"/>
      <dgm:spPr/>
    </dgm:pt>
    <dgm:pt modelId="{0975CE13-7176-BA4E-886E-508E4F06C011}" type="pres">
      <dgm:prSet presAssocID="{20C7919A-31E1-B748-A2AD-1DCAAAAEF9E7}" presName="accentRepeatNode" presStyleLbl="solidAlignAcc1" presStyleIdx="7" presStyleCnt="10"/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55B24E51-F467-F247-B337-EF749AF8A953}" type="pres">
      <dgm:prSet presAssocID="{42BAB61A-0649-1940-9507-D0BAAEAD334C}" presName="text5" presStyleCnt="0"/>
      <dgm:spPr/>
    </dgm:pt>
    <dgm:pt modelId="{947BC2B4-10E1-104B-97B9-B741717FB33F}" type="pres">
      <dgm:prSet presAssocID="{42BAB61A-0649-1940-9507-D0BAAEAD334C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08752-16F3-7745-B66C-ABC697E597EB}" type="pres">
      <dgm:prSet presAssocID="{42BAB61A-0649-1940-9507-D0BAAEAD334C}" presName="textaccent5" presStyleCnt="0"/>
      <dgm:spPr/>
    </dgm:pt>
    <dgm:pt modelId="{62E2E712-1A47-0744-B1FE-02CE01E1A8DA}" type="pres">
      <dgm:prSet presAssocID="{42BAB61A-0649-1940-9507-D0BAAEAD334C}" presName="accentRepeatNode" presStyleLbl="solidAlignAcc1" presStyleIdx="8" presStyleCnt="10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7904B36-9E1E-0544-A444-37170DFA3882}" type="pres">
      <dgm:prSet presAssocID="{BB83A125-FC8F-564D-9D97-DB28886B5491}" presName="image5" presStyleCnt="0"/>
      <dgm:spPr/>
    </dgm:pt>
    <dgm:pt modelId="{71D50850-9E6D-CD42-8A9E-ABAF1BF20ED9}" type="pres">
      <dgm:prSet presAssocID="{BB83A125-FC8F-564D-9D97-DB28886B5491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017DD386-C099-7241-92E6-39C376DAE4C3}" type="pres">
      <dgm:prSet presAssocID="{BB83A125-FC8F-564D-9D97-DB28886B5491}" presName="imageaccent5" presStyleCnt="0"/>
      <dgm:spPr/>
    </dgm:pt>
    <dgm:pt modelId="{C715C6F8-1087-444A-9BD0-C5471C9FE789}" type="pres">
      <dgm:prSet presAssocID="{BB83A125-FC8F-564D-9D97-DB28886B5491}" presName="accentRepeatNode" presStyleLbl="solidAlignAcc1" presStyleIdx="9" presStyleCnt="10"/>
      <dgm:spPr>
        <a:ln>
          <a:noFill/>
        </a:ln>
      </dgm:spPr>
      <dgm:t>
        <a:bodyPr/>
        <a:lstStyle/>
        <a:p>
          <a:endParaRPr lang="en-US"/>
        </a:p>
      </dgm:t>
    </dgm:pt>
  </dgm:ptLst>
  <dgm:cxnLst>
    <dgm:cxn modelId="{D341D65F-9ABC-9849-B883-90D9357BA814}" srcId="{F84D733B-E3ED-F443-9118-788A1A96EAAE}" destId="{2A1976EA-9331-FC46-919A-203DC220DBD5}" srcOrd="1" destOrd="0" parTransId="{B5629CB6-48CB-9947-8F71-60A88A16DE71}" sibTransId="{1D3CCB70-4AAF-9C43-BDC3-23DE37C9576F}"/>
    <dgm:cxn modelId="{323EF20E-B3C5-404B-926C-F84A822AECC5}" type="presOf" srcId="{42BAB61A-0649-1940-9507-D0BAAEAD334C}" destId="{947BC2B4-10E1-104B-97B9-B741717FB33F}" srcOrd="0" destOrd="0" presId="urn:microsoft.com/office/officeart/2008/layout/HexagonCluster"/>
    <dgm:cxn modelId="{054AC1E3-1FE8-FD43-98C7-75D35643C62E}" type="presOf" srcId="{D7A49BC1-FF71-1245-8213-C7494E46BC36}" destId="{8379FB04-A941-ED44-B449-4ACC7057E04F}" srcOrd="0" destOrd="0" presId="urn:microsoft.com/office/officeart/2008/layout/HexagonCluster"/>
    <dgm:cxn modelId="{B9B88F38-6C75-CC48-A17E-50567DBD752B}" type="presOf" srcId="{DC449E95-FC29-D44F-AFB6-62652ACC5CFD}" destId="{82EF3319-E3DE-524C-BB1C-50F7FA12EFB9}" srcOrd="0" destOrd="0" presId="urn:microsoft.com/office/officeart/2008/layout/HexagonCluster"/>
    <dgm:cxn modelId="{C12AA6F1-C9FE-0B45-9842-622DC6F92805}" type="presOf" srcId="{1D3CCB70-4AAF-9C43-BDC3-23DE37C9576F}" destId="{23B0ADC4-933B-9A42-9529-0E41E8A3F991}" srcOrd="0" destOrd="0" presId="urn:microsoft.com/office/officeart/2008/layout/HexagonCluster"/>
    <dgm:cxn modelId="{F7B57BB9-EEA2-E74F-BCCC-FE0E6D8F0C1C}" type="presOf" srcId="{BB83A125-FC8F-564D-9D97-DB28886B5491}" destId="{71D50850-9E6D-CD42-8A9E-ABAF1BF20ED9}" srcOrd="0" destOrd="0" presId="urn:microsoft.com/office/officeart/2008/layout/HexagonCluster"/>
    <dgm:cxn modelId="{B7753BA7-25BE-C146-869D-9787E4C10C1A}" type="presOf" srcId="{62FFD631-23F0-2048-9585-AD12A1358FAB}" destId="{303668CB-2E42-4A40-AE90-AFD3B1A18D8A}" srcOrd="0" destOrd="0" presId="urn:microsoft.com/office/officeart/2008/layout/HexagonCluster"/>
    <dgm:cxn modelId="{2D12BE43-741B-904A-B8F0-0ABC7724DF2F}" srcId="{F84D733B-E3ED-F443-9118-788A1A96EAAE}" destId="{62FFD631-23F0-2048-9585-AD12A1358FAB}" srcOrd="3" destOrd="0" parTransId="{60C68F27-F771-1847-B04B-C09BA0FF22A6}" sibTransId="{20C7919A-31E1-B748-A2AD-1DCAAAAEF9E7}"/>
    <dgm:cxn modelId="{72C191F8-62CE-564E-A442-890313C1E92B}" type="presOf" srcId="{F84D733B-E3ED-F443-9118-788A1A96EAAE}" destId="{F39ED016-B019-8446-B28B-074A79A1F58C}" srcOrd="0" destOrd="0" presId="urn:microsoft.com/office/officeart/2008/layout/HexagonCluster"/>
    <dgm:cxn modelId="{A0E90C84-1A66-2B4D-93B3-E532252162FA}" srcId="{F84D733B-E3ED-F443-9118-788A1A96EAAE}" destId="{42BAB61A-0649-1940-9507-D0BAAEAD334C}" srcOrd="4" destOrd="0" parTransId="{5A2AF7EA-C14D-A648-AF09-4CB9F26BFFBA}" sibTransId="{BB83A125-FC8F-564D-9D97-DB28886B5491}"/>
    <dgm:cxn modelId="{033FDBD1-D1DA-6248-B8D3-763F33A999ED}" srcId="{F84D733B-E3ED-F443-9118-788A1A96EAAE}" destId="{DC449E95-FC29-D44F-AFB6-62652ACC5CFD}" srcOrd="0" destOrd="0" parTransId="{4741AE31-18D6-6F40-BBBC-09E371BD2E00}" sibTransId="{C89A860B-870C-8C4B-8944-54A3F4638440}"/>
    <dgm:cxn modelId="{593D63AF-3761-9D4A-B74A-7AE605AB6C3E}" type="presOf" srcId="{C89A860B-870C-8C4B-8944-54A3F4638440}" destId="{C4E2D682-BB14-C44A-8D63-A53CBB79DDD9}" srcOrd="0" destOrd="0" presId="urn:microsoft.com/office/officeart/2008/layout/HexagonCluster"/>
    <dgm:cxn modelId="{636EE453-9CC9-D745-AB86-674698B9DEF1}" type="presOf" srcId="{2A1976EA-9331-FC46-919A-203DC220DBD5}" destId="{3508BC6D-5572-C643-9EB8-2C76CA8EC208}" srcOrd="0" destOrd="0" presId="urn:microsoft.com/office/officeart/2008/layout/HexagonCluster"/>
    <dgm:cxn modelId="{1FAC1E04-BEF8-E94F-B734-CC6B4FFD820D}" type="presOf" srcId="{20C7919A-31E1-B748-A2AD-1DCAAAAEF9E7}" destId="{E8CD6131-D05D-6F42-B563-299B2E5B4122}" srcOrd="0" destOrd="0" presId="urn:microsoft.com/office/officeart/2008/layout/HexagonCluster"/>
    <dgm:cxn modelId="{ACA621A7-A58A-0347-817A-54BC4FA289B7}" srcId="{F84D733B-E3ED-F443-9118-788A1A96EAAE}" destId="{3FA6270F-F81B-6F47-A12D-AF5F2432C587}" srcOrd="2" destOrd="0" parTransId="{02FF2B31-52D7-AB45-8B09-78EC43513034}" sibTransId="{D7A49BC1-FF71-1245-8213-C7494E46BC36}"/>
    <dgm:cxn modelId="{0A7D9CD9-D7FD-4648-B093-EB3610012129}" type="presOf" srcId="{3FA6270F-F81B-6F47-A12D-AF5F2432C587}" destId="{05645BE4-876D-AD4E-A885-8052E86D881A}" srcOrd="0" destOrd="0" presId="urn:microsoft.com/office/officeart/2008/layout/HexagonCluster"/>
    <dgm:cxn modelId="{EAE27889-BC18-3C44-A3B1-E9102E5856C8}" type="presParOf" srcId="{F39ED016-B019-8446-B28B-074A79A1F58C}" destId="{D60BBCC8-978D-8040-8D6A-3BF62C5D0CE4}" srcOrd="0" destOrd="0" presId="urn:microsoft.com/office/officeart/2008/layout/HexagonCluster"/>
    <dgm:cxn modelId="{90E34B35-68A4-774F-B698-E9B7771F9560}" type="presParOf" srcId="{D60BBCC8-978D-8040-8D6A-3BF62C5D0CE4}" destId="{82EF3319-E3DE-524C-BB1C-50F7FA12EFB9}" srcOrd="0" destOrd="0" presId="urn:microsoft.com/office/officeart/2008/layout/HexagonCluster"/>
    <dgm:cxn modelId="{D43BB98F-0958-974E-9617-6533A044B55B}" type="presParOf" srcId="{F39ED016-B019-8446-B28B-074A79A1F58C}" destId="{C1EAC49B-F698-6F44-B884-CA767CE249A5}" srcOrd="1" destOrd="0" presId="urn:microsoft.com/office/officeart/2008/layout/HexagonCluster"/>
    <dgm:cxn modelId="{01FFC3FA-2EFF-7644-83EF-DF403F47EC57}" type="presParOf" srcId="{C1EAC49B-F698-6F44-B884-CA767CE249A5}" destId="{A6582A91-971A-874C-B8DD-35AF1CF9C9B9}" srcOrd="0" destOrd="0" presId="urn:microsoft.com/office/officeart/2008/layout/HexagonCluster"/>
    <dgm:cxn modelId="{968073AF-9125-2047-84AD-F981DF9016E7}" type="presParOf" srcId="{F39ED016-B019-8446-B28B-074A79A1F58C}" destId="{9C720B22-56D9-AF4C-B2CE-00F4952A3BDB}" srcOrd="2" destOrd="0" presId="urn:microsoft.com/office/officeart/2008/layout/HexagonCluster"/>
    <dgm:cxn modelId="{1FC422BB-3306-BB46-AB73-8C79FF8C5E66}" type="presParOf" srcId="{9C720B22-56D9-AF4C-B2CE-00F4952A3BDB}" destId="{C4E2D682-BB14-C44A-8D63-A53CBB79DDD9}" srcOrd="0" destOrd="0" presId="urn:microsoft.com/office/officeart/2008/layout/HexagonCluster"/>
    <dgm:cxn modelId="{111CE698-F32B-0D4A-A472-7273F410895F}" type="presParOf" srcId="{F39ED016-B019-8446-B28B-074A79A1F58C}" destId="{6B0D5C0F-38E5-E44A-8169-66BEC0C4C510}" srcOrd="3" destOrd="0" presId="urn:microsoft.com/office/officeart/2008/layout/HexagonCluster"/>
    <dgm:cxn modelId="{3307B0CD-2955-B245-BFBE-CB2370BEBCD4}" type="presParOf" srcId="{6B0D5C0F-38E5-E44A-8169-66BEC0C4C510}" destId="{3C21861C-AAD3-A646-8289-1D2EB704860F}" srcOrd="0" destOrd="0" presId="urn:microsoft.com/office/officeart/2008/layout/HexagonCluster"/>
    <dgm:cxn modelId="{BDCAA3C4-2CE3-5A43-9AE5-3A87800EAC02}" type="presParOf" srcId="{F39ED016-B019-8446-B28B-074A79A1F58C}" destId="{5B71E9C0-0C50-0744-B875-5926FCFA21F1}" srcOrd="4" destOrd="0" presId="urn:microsoft.com/office/officeart/2008/layout/HexagonCluster"/>
    <dgm:cxn modelId="{E6A06729-D9B5-8141-8DD6-88514E99D000}" type="presParOf" srcId="{5B71E9C0-0C50-0744-B875-5926FCFA21F1}" destId="{3508BC6D-5572-C643-9EB8-2C76CA8EC208}" srcOrd="0" destOrd="0" presId="urn:microsoft.com/office/officeart/2008/layout/HexagonCluster"/>
    <dgm:cxn modelId="{C9D9758F-05B4-3941-B287-C64118E78793}" type="presParOf" srcId="{F39ED016-B019-8446-B28B-074A79A1F58C}" destId="{5F4FAF35-8472-C34A-ADBC-52C62906DEE7}" srcOrd="5" destOrd="0" presId="urn:microsoft.com/office/officeart/2008/layout/HexagonCluster"/>
    <dgm:cxn modelId="{35A6F4CB-6064-6C43-B988-B2434A8251B0}" type="presParOf" srcId="{5F4FAF35-8472-C34A-ADBC-52C62906DEE7}" destId="{8E69FFEC-D8C5-0141-946C-D54D9670E722}" srcOrd="0" destOrd="0" presId="urn:microsoft.com/office/officeart/2008/layout/HexagonCluster"/>
    <dgm:cxn modelId="{7C082CDE-DF33-EE47-8413-179A4D8EA452}" type="presParOf" srcId="{F39ED016-B019-8446-B28B-074A79A1F58C}" destId="{566C1331-D4FE-764B-8337-A7104BC27E44}" srcOrd="6" destOrd="0" presId="urn:microsoft.com/office/officeart/2008/layout/HexagonCluster"/>
    <dgm:cxn modelId="{68FF3A2D-CFDC-F649-8BF5-EAC192269DCE}" type="presParOf" srcId="{566C1331-D4FE-764B-8337-A7104BC27E44}" destId="{23B0ADC4-933B-9A42-9529-0E41E8A3F991}" srcOrd="0" destOrd="0" presId="urn:microsoft.com/office/officeart/2008/layout/HexagonCluster"/>
    <dgm:cxn modelId="{330600DA-EFCB-4042-A33D-EE32F46E9FA9}" type="presParOf" srcId="{F39ED016-B019-8446-B28B-074A79A1F58C}" destId="{18E5F4BF-42A2-3746-BFD5-2B554ACE464A}" srcOrd="7" destOrd="0" presId="urn:microsoft.com/office/officeart/2008/layout/HexagonCluster"/>
    <dgm:cxn modelId="{1735490B-4598-6E4D-8CB4-2D94A93113D0}" type="presParOf" srcId="{18E5F4BF-42A2-3746-BFD5-2B554ACE464A}" destId="{BD925A54-07DE-5542-B900-1E6D957CF99C}" srcOrd="0" destOrd="0" presId="urn:microsoft.com/office/officeart/2008/layout/HexagonCluster"/>
    <dgm:cxn modelId="{B13AEC2A-D5E3-ED40-90E3-62FE7962D9F5}" type="presParOf" srcId="{F39ED016-B019-8446-B28B-074A79A1F58C}" destId="{7F78FDFD-4DDD-1746-AC94-8454ABC405F9}" srcOrd="8" destOrd="0" presId="urn:microsoft.com/office/officeart/2008/layout/HexagonCluster"/>
    <dgm:cxn modelId="{0A662DA9-BB52-804B-8BBE-E7FC8973D500}" type="presParOf" srcId="{7F78FDFD-4DDD-1746-AC94-8454ABC405F9}" destId="{05645BE4-876D-AD4E-A885-8052E86D881A}" srcOrd="0" destOrd="0" presId="urn:microsoft.com/office/officeart/2008/layout/HexagonCluster"/>
    <dgm:cxn modelId="{283CB9FC-68B5-BA44-95D5-44072B4038D1}" type="presParOf" srcId="{F39ED016-B019-8446-B28B-074A79A1F58C}" destId="{30C2DFA5-BAC4-6345-B926-CCFCEEEB3BDC}" srcOrd="9" destOrd="0" presId="urn:microsoft.com/office/officeart/2008/layout/HexagonCluster"/>
    <dgm:cxn modelId="{06BAD85F-5A52-5D45-AEAB-CBBACFBBB341}" type="presParOf" srcId="{30C2DFA5-BAC4-6345-B926-CCFCEEEB3BDC}" destId="{E6DCA20C-E8A9-6E46-AC1E-0529C7BEF776}" srcOrd="0" destOrd="0" presId="urn:microsoft.com/office/officeart/2008/layout/HexagonCluster"/>
    <dgm:cxn modelId="{A5561B18-F3E9-1843-9BD6-7EE59046E0F7}" type="presParOf" srcId="{F39ED016-B019-8446-B28B-074A79A1F58C}" destId="{14B29096-50A1-4C41-A775-1A55FBBA7A4D}" srcOrd="10" destOrd="0" presId="urn:microsoft.com/office/officeart/2008/layout/HexagonCluster"/>
    <dgm:cxn modelId="{D2BB0C21-8F1E-514C-AF6B-476A0A9EF902}" type="presParOf" srcId="{14B29096-50A1-4C41-A775-1A55FBBA7A4D}" destId="{8379FB04-A941-ED44-B449-4ACC7057E04F}" srcOrd="0" destOrd="0" presId="urn:microsoft.com/office/officeart/2008/layout/HexagonCluster"/>
    <dgm:cxn modelId="{0CCB5D67-BEEC-ED48-8190-06959F2A8A5F}" type="presParOf" srcId="{F39ED016-B019-8446-B28B-074A79A1F58C}" destId="{5656D3AA-BB52-CA41-ACF7-BD95516FBEDC}" srcOrd="11" destOrd="0" presId="urn:microsoft.com/office/officeart/2008/layout/HexagonCluster"/>
    <dgm:cxn modelId="{9B8CA4D0-3C30-874B-8737-BE7CF7547111}" type="presParOf" srcId="{5656D3AA-BB52-CA41-ACF7-BD95516FBEDC}" destId="{450EFD30-F900-AE46-8896-73EB96DD1A31}" srcOrd="0" destOrd="0" presId="urn:microsoft.com/office/officeart/2008/layout/HexagonCluster"/>
    <dgm:cxn modelId="{11454228-816C-5744-B982-2475AD00B041}" type="presParOf" srcId="{F39ED016-B019-8446-B28B-074A79A1F58C}" destId="{443B5D76-D123-8141-AB47-D6A5A28A3700}" srcOrd="12" destOrd="0" presId="urn:microsoft.com/office/officeart/2008/layout/HexagonCluster"/>
    <dgm:cxn modelId="{44E3B971-B0D0-9741-A9F0-852D9B077DE3}" type="presParOf" srcId="{443B5D76-D123-8141-AB47-D6A5A28A3700}" destId="{303668CB-2E42-4A40-AE90-AFD3B1A18D8A}" srcOrd="0" destOrd="0" presId="urn:microsoft.com/office/officeart/2008/layout/HexagonCluster"/>
    <dgm:cxn modelId="{DD9D77B5-EDF5-C948-9687-556BAE187F57}" type="presParOf" srcId="{F39ED016-B019-8446-B28B-074A79A1F58C}" destId="{95CEC257-D868-F346-9BC1-F4B5230DEA84}" srcOrd="13" destOrd="0" presId="urn:microsoft.com/office/officeart/2008/layout/HexagonCluster"/>
    <dgm:cxn modelId="{1F3395B9-EF9D-B640-99D8-8523D8FBA6E5}" type="presParOf" srcId="{95CEC257-D868-F346-9BC1-F4B5230DEA84}" destId="{CF8F2562-6920-8642-9F71-857659A2DD33}" srcOrd="0" destOrd="0" presId="urn:microsoft.com/office/officeart/2008/layout/HexagonCluster"/>
    <dgm:cxn modelId="{0E1E9E68-3856-D247-86CB-6983E3047A03}" type="presParOf" srcId="{F39ED016-B019-8446-B28B-074A79A1F58C}" destId="{21491D35-CC35-674B-AC62-1A2CBF5C11F4}" srcOrd="14" destOrd="0" presId="urn:microsoft.com/office/officeart/2008/layout/HexagonCluster"/>
    <dgm:cxn modelId="{A2195280-5A93-534A-8DDB-13A39FD3DB5B}" type="presParOf" srcId="{21491D35-CC35-674B-AC62-1A2CBF5C11F4}" destId="{E8CD6131-D05D-6F42-B563-299B2E5B4122}" srcOrd="0" destOrd="0" presId="urn:microsoft.com/office/officeart/2008/layout/HexagonCluster"/>
    <dgm:cxn modelId="{1DA88006-C36E-824B-B9D8-3D572C98BF67}" type="presParOf" srcId="{F39ED016-B019-8446-B28B-074A79A1F58C}" destId="{8BA2EB21-71E6-2140-AA20-C11D5ECF84CF}" srcOrd="15" destOrd="0" presId="urn:microsoft.com/office/officeart/2008/layout/HexagonCluster"/>
    <dgm:cxn modelId="{27222C63-D756-1946-97A6-C9507EE78016}" type="presParOf" srcId="{8BA2EB21-71E6-2140-AA20-C11D5ECF84CF}" destId="{0975CE13-7176-BA4E-886E-508E4F06C011}" srcOrd="0" destOrd="0" presId="urn:microsoft.com/office/officeart/2008/layout/HexagonCluster"/>
    <dgm:cxn modelId="{C6A2A2FA-DE1F-C741-9D5B-4C68AC705517}" type="presParOf" srcId="{F39ED016-B019-8446-B28B-074A79A1F58C}" destId="{55B24E51-F467-F247-B337-EF749AF8A953}" srcOrd="16" destOrd="0" presId="urn:microsoft.com/office/officeart/2008/layout/HexagonCluster"/>
    <dgm:cxn modelId="{DF4D1873-14E8-894F-88C8-B1D655ED44AA}" type="presParOf" srcId="{55B24E51-F467-F247-B337-EF749AF8A953}" destId="{947BC2B4-10E1-104B-97B9-B741717FB33F}" srcOrd="0" destOrd="0" presId="urn:microsoft.com/office/officeart/2008/layout/HexagonCluster"/>
    <dgm:cxn modelId="{343D9C24-BEE0-2D41-8311-E2BB74B51AFA}" type="presParOf" srcId="{F39ED016-B019-8446-B28B-074A79A1F58C}" destId="{17608752-16F3-7745-B66C-ABC697E597EB}" srcOrd="17" destOrd="0" presId="urn:microsoft.com/office/officeart/2008/layout/HexagonCluster"/>
    <dgm:cxn modelId="{BD1067A2-D26C-7A4E-959E-C88B39B6C8D4}" type="presParOf" srcId="{17608752-16F3-7745-B66C-ABC697E597EB}" destId="{62E2E712-1A47-0744-B1FE-02CE01E1A8DA}" srcOrd="0" destOrd="0" presId="urn:microsoft.com/office/officeart/2008/layout/HexagonCluster"/>
    <dgm:cxn modelId="{BA90C5A6-3379-5347-89B9-177D42C7AE90}" type="presParOf" srcId="{F39ED016-B019-8446-B28B-074A79A1F58C}" destId="{17904B36-9E1E-0544-A444-37170DFA3882}" srcOrd="18" destOrd="0" presId="urn:microsoft.com/office/officeart/2008/layout/HexagonCluster"/>
    <dgm:cxn modelId="{14CF6D4B-4B79-FC43-A8D4-D571447B14F0}" type="presParOf" srcId="{17904B36-9E1E-0544-A444-37170DFA3882}" destId="{71D50850-9E6D-CD42-8A9E-ABAF1BF20ED9}" srcOrd="0" destOrd="0" presId="urn:microsoft.com/office/officeart/2008/layout/HexagonCluster"/>
    <dgm:cxn modelId="{95C18D23-E485-3A40-995E-C096370EE7F1}" type="presParOf" srcId="{F39ED016-B019-8446-B28B-074A79A1F58C}" destId="{017DD386-C099-7241-92E6-39C376DAE4C3}" srcOrd="19" destOrd="0" presId="urn:microsoft.com/office/officeart/2008/layout/HexagonCluster"/>
    <dgm:cxn modelId="{94F27238-274B-BF44-95A6-850231B5D7D4}" type="presParOf" srcId="{017DD386-C099-7241-92E6-39C376DAE4C3}" destId="{C715C6F8-1087-444A-9BD0-C5471C9FE789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F3319-E3DE-524C-BB1C-50F7FA12EFB9}">
      <dsp:nvSpPr>
        <dsp:cNvPr id="0" name=""/>
        <dsp:cNvSpPr/>
      </dsp:nvSpPr>
      <dsp:spPr>
        <a:xfrm>
          <a:off x="1563493" y="2826270"/>
          <a:ext cx="1816850" cy="1559820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952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 </a:t>
          </a:r>
          <a:endParaRPr lang="en-US" sz="2000" kern="1200" dirty="0"/>
        </a:p>
      </dsp:txBody>
      <dsp:txXfrm>
        <a:off x="1844882" y="3067851"/>
        <a:ext cx="1254072" cy="1076658"/>
      </dsp:txXfrm>
    </dsp:sp>
    <dsp:sp modelId="{A6582A91-971A-874C-B8DD-35AF1CF9C9B9}">
      <dsp:nvSpPr>
        <dsp:cNvPr id="0" name=""/>
        <dsp:cNvSpPr/>
      </dsp:nvSpPr>
      <dsp:spPr>
        <a:xfrm>
          <a:off x="1606843" y="3523767"/>
          <a:ext cx="211933" cy="1826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2D682-BB14-C44A-8D63-A53CBB79DDD9}">
      <dsp:nvSpPr>
        <dsp:cNvPr id="0" name=""/>
        <dsp:cNvSpPr/>
      </dsp:nvSpPr>
      <dsp:spPr>
        <a:xfrm>
          <a:off x="0" y="1963947"/>
          <a:ext cx="1816850" cy="1559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1861C-AAD3-A646-8289-1D2EB704860F}">
      <dsp:nvSpPr>
        <dsp:cNvPr id="0" name=""/>
        <dsp:cNvSpPr/>
      </dsp:nvSpPr>
      <dsp:spPr>
        <a:xfrm>
          <a:off x="1244629" y="3316594"/>
          <a:ext cx="211933" cy="1826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8BC6D-5572-C643-9EB8-2C76CA8EC208}">
      <dsp:nvSpPr>
        <dsp:cNvPr id="0" name=""/>
        <dsp:cNvSpPr/>
      </dsp:nvSpPr>
      <dsp:spPr>
        <a:xfrm>
          <a:off x="3126986" y="1958965"/>
          <a:ext cx="1816850" cy="1559820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63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Interaction &amp; learning</a:t>
          </a:r>
          <a:endParaRPr lang="en-US" sz="2000" kern="1200" dirty="0"/>
        </a:p>
      </dsp:txBody>
      <dsp:txXfrm>
        <a:off x="3408375" y="2200546"/>
        <a:ext cx="1254072" cy="1076658"/>
      </dsp:txXfrm>
    </dsp:sp>
    <dsp:sp modelId="{8E69FFEC-D8C5-0141-946C-D54D9670E722}">
      <dsp:nvSpPr>
        <dsp:cNvPr id="0" name=""/>
        <dsp:cNvSpPr/>
      </dsp:nvSpPr>
      <dsp:spPr>
        <a:xfrm>
          <a:off x="4377395" y="3308291"/>
          <a:ext cx="211933" cy="182677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0ADC4-933B-9A42-9529-0E41E8A3F991}">
      <dsp:nvSpPr>
        <dsp:cNvPr id="0" name=""/>
        <dsp:cNvSpPr/>
      </dsp:nvSpPr>
      <dsp:spPr>
        <a:xfrm>
          <a:off x="4689515" y="2822949"/>
          <a:ext cx="1816850" cy="1559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25A54-07DE-5542-B900-1E6D957CF99C}">
      <dsp:nvSpPr>
        <dsp:cNvPr id="0" name=""/>
        <dsp:cNvSpPr/>
      </dsp:nvSpPr>
      <dsp:spPr>
        <a:xfrm>
          <a:off x="4733829" y="3517125"/>
          <a:ext cx="211933" cy="1826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45BE4-876D-AD4E-A885-8052E86D881A}">
      <dsp:nvSpPr>
        <dsp:cNvPr id="0" name=""/>
        <dsp:cNvSpPr/>
      </dsp:nvSpPr>
      <dsp:spPr>
        <a:xfrm>
          <a:off x="1563493" y="1101625"/>
          <a:ext cx="1816850" cy="1559820"/>
        </a:xfrm>
        <a:prstGeom prst="hexagon">
          <a:avLst>
            <a:gd name="adj" fmla="val 25000"/>
            <a:gd name="vf" fmla="val 115470"/>
          </a:avLst>
        </a:prstGeom>
        <a:solidFill>
          <a:srgbClr val="660066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Motivation</a:t>
          </a:r>
          <a:endParaRPr lang="en-US" sz="2000" kern="1200" dirty="0"/>
        </a:p>
      </dsp:txBody>
      <dsp:txXfrm>
        <a:off x="1844882" y="1343206"/>
        <a:ext cx="1254072" cy="1076658"/>
      </dsp:txXfrm>
    </dsp:sp>
    <dsp:sp modelId="{E6DCA20C-E8A9-6E46-AC1E-0529C7BEF776}">
      <dsp:nvSpPr>
        <dsp:cNvPr id="0" name=""/>
        <dsp:cNvSpPr/>
      </dsp:nvSpPr>
      <dsp:spPr>
        <a:xfrm>
          <a:off x="2808122" y="1131102"/>
          <a:ext cx="211933" cy="182677"/>
        </a:xfrm>
        <a:prstGeom prst="hexagon">
          <a:avLst>
            <a:gd name="adj" fmla="val 25000"/>
            <a:gd name="vf" fmla="val 115470"/>
          </a:avLst>
        </a:prstGeom>
        <a:solidFill>
          <a:srgbClr val="660066"/>
        </a:solidFill>
        <a:ln w="635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9FB04-A941-ED44-B449-4ACC7057E04F}">
      <dsp:nvSpPr>
        <dsp:cNvPr id="0" name=""/>
        <dsp:cNvSpPr/>
      </dsp:nvSpPr>
      <dsp:spPr>
        <a:xfrm>
          <a:off x="3126986" y="234320"/>
          <a:ext cx="1816850" cy="1559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EFD30-F900-AE46-8896-73EB96DD1A31}">
      <dsp:nvSpPr>
        <dsp:cNvPr id="0" name=""/>
        <dsp:cNvSpPr/>
      </dsp:nvSpPr>
      <dsp:spPr>
        <a:xfrm>
          <a:off x="3178042" y="925590"/>
          <a:ext cx="211933" cy="1826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668CB-2E42-4A40-AE90-AFD3B1A18D8A}">
      <dsp:nvSpPr>
        <dsp:cNvPr id="0" name=""/>
        <dsp:cNvSpPr/>
      </dsp:nvSpPr>
      <dsp:spPr>
        <a:xfrm>
          <a:off x="4689515" y="1098303"/>
          <a:ext cx="1816850" cy="1559820"/>
        </a:xfrm>
        <a:prstGeom prst="hexagon">
          <a:avLst>
            <a:gd name="adj" fmla="val 25000"/>
            <a:gd name="vf" fmla="val 115470"/>
          </a:avLst>
        </a:prstGeom>
        <a:solidFill>
          <a:srgbClr val="660066"/>
        </a:solidFill>
        <a:ln w="63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Impact on career</a:t>
          </a:r>
          <a:endParaRPr lang="en-US" sz="2000" kern="1200" dirty="0"/>
        </a:p>
      </dsp:txBody>
      <dsp:txXfrm>
        <a:off x="4970904" y="1339884"/>
        <a:ext cx="1254072" cy="1076658"/>
      </dsp:txXfrm>
    </dsp:sp>
    <dsp:sp modelId="{CF8F2562-6920-8642-9F71-857659A2DD33}">
      <dsp:nvSpPr>
        <dsp:cNvPr id="0" name=""/>
        <dsp:cNvSpPr/>
      </dsp:nvSpPr>
      <dsp:spPr>
        <a:xfrm>
          <a:off x="6261678" y="1789573"/>
          <a:ext cx="211933" cy="182677"/>
        </a:xfrm>
        <a:prstGeom prst="hexagon">
          <a:avLst>
            <a:gd name="adj" fmla="val 25000"/>
            <a:gd name="vf" fmla="val 115470"/>
          </a:avLst>
        </a:prstGeom>
        <a:solidFill>
          <a:srgbClr val="660066"/>
        </a:solidFill>
        <a:ln w="635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D6131-D05D-6F42-B563-299B2E5B4122}">
      <dsp:nvSpPr>
        <dsp:cNvPr id="0" name=""/>
        <dsp:cNvSpPr/>
      </dsp:nvSpPr>
      <dsp:spPr>
        <a:xfrm>
          <a:off x="6253008" y="1975157"/>
          <a:ext cx="1816850" cy="1559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5CE13-7176-BA4E-886E-508E4F06C011}">
      <dsp:nvSpPr>
        <dsp:cNvPr id="0" name=""/>
        <dsp:cNvSpPr/>
      </dsp:nvSpPr>
      <dsp:spPr>
        <a:xfrm>
          <a:off x="6607516" y="2003389"/>
          <a:ext cx="211933" cy="1826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BC2B4-10E1-104B-97B9-B741717FB33F}">
      <dsp:nvSpPr>
        <dsp:cNvPr id="0" name=""/>
        <dsp:cNvSpPr/>
      </dsp:nvSpPr>
      <dsp:spPr>
        <a:xfrm>
          <a:off x="6253008" y="250927"/>
          <a:ext cx="1816850" cy="1559820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63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Satisfaction, value, NPS</a:t>
          </a:r>
          <a:endParaRPr lang="en-US" sz="2000" kern="1200" dirty="0"/>
        </a:p>
      </dsp:txBody>
      <dsp:txXfrm>
        <a:off x="6534397" y="492508"/>
        <a:ext cx="1254072" cy="1076658"/>
      </dsp:txXfrm>
    </dsp:sp>
    <dsp:sp modelId="{62E2E712-1A47-0744-B1FE-02CE01E1A8DA}">
      <dsp:nvSpPr>
        <dsp:cNvPr id="0" name=""/>
        <dsp:cNvSpPr/>
      </dsp:nvSpPr>
      <dsp:spPr>
        <a:xfrm>
          <a:off x="7825171" y="950085"/>
          <a:ext cx="211933" cy="182677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50850-9E6D-CD42-8A9E-ABAF1BF20ED9}">
      <dsp:nvSpPr>
        <dsp:cNvPr id="0" name=""/>
        <dsp:cNvSpPr/>
      </dsp:nvSpPr>
      <dsp:spPr>
        <a:xfrm>
          <a:off x="7816501" y="1121138"/>
          <a:ext cx="1816850" cy="15598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5C6F8-1087-444A-9BD0-C5471C9FE789}">
      <dsp:nvSpPr>
        <dsp:cNvPr id="0" name=""/>
        <dsp:cNvSpPr/>
      </dsp:nvSpPr>
      <dsp:spPr>
        <a:xfrm>
          <a:off x="8178715" y="1156013"/>
          <a:ext cx="211933" cy="1826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DB11F-5278-3546-8E1F-668B831E9E8D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DD2DF-E2CA-6A47-9021-30F578E7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0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EF97F-5628-4D0D-8016-6ECE1B95F22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613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i.e. for the negative (left-hand-side, only 2)</a:t>
            </a:r>
            <a:r>
              <a:rPr lang="en-US" baseline="0" dirty="0" smtClean="0"/>
              <a:t> cases, Liberal Arts unis performed less well than the rest of the US, and better for the questions on the right.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9E4E-D004-A945-97B1-469689A9AA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38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9E4E-D004-A945-97B1-469689A9AA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65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Liberal Arts Colleges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(CCBASIC 21) are those that don’t fit the above categories but with over 50% of bachelor degrees and over 50% of those in the Arts &amp; Sciences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3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Liberal Arts Colleges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(CCBASIC 21) are those that don’t fit the above categories but with over 50% of bachelor degrees and over 50% of those in the Arts &amp; Sciences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3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Liberal Arts Colleges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(CCBASIC 21) are those that don’t fit the above categories but with over 50% of bachelor degrees and over 50% of those in the Arts &amp; Sciences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3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3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3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3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3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2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37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24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2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3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2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2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24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Liberal Arts Colleges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(CCBASIC 21) are those that don’t fit the above categories but with over 50% of bachelor degrees and over 50% of those in the Arts &amp; Sciences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Liberal Arts Colleges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(CCBASIC 21) are those that don’t fit the above categories but with over 50% of bachelor degrees and over 50% of those in the Arts &amp; Sciences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3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Liberal Arts Colleges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(CCBASIC 21) are those that don’t fit the above categories but with over 50% of bachelor degrees and over 50% of those in the Arts &amp; Sciences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D2DF-E2CA-6A47-9021-30F578E7E4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26831" y="5227759"/>
            <a:ext cx="6799384" cy="14075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Headline 22pt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/>
          <p:cNvSpPr/>
          <p:nvPr userDrawn="1"/>
        </p:nvSpPr>
        <p:spPr>
          <a:xfrm>
            <a:off x="-666013" y="6214006"/>
            <a:ext cx="1798955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6" y="0"/>
                </a:moveTo>
                <a:lnTo>
                  <a:pt x="0" y="0"/>
                </a:lnTo>
              </a:path>
            </a:pathLst>
          </a:custGeom>
          <a:noFill/>
          <a:ln w="104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Shape 12" descr="THE WUR Logo small-01-01.png"/>
          <p:cNvPicPr preferRelativeResize="0"/>
          <p:nvPr userDrawn="1"/>
        </p:nvPicPr>
        <p:blipFill rotWithShape="1">
          <a:blip r:embed="rId2">
            <a:alphaModFix/>
          </a:blip>
          <a:srcRect r="62335"/>
          <a:stretch/>
        </p:blipFill>
        <p:spPr>
          <a:xfrm>
            <a:off x="11487938" y="6296501"/>
            <a:ext cx="555409" cy="502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92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/>
          <p:cNvSpPr/>
          <p:nvPr userDrawn="1"/>
        </p:nvSpPr>
        <p:spPr>
          <a:xfrm flipV="1">
            <a:off x="-10863" y="939341"/>
            <a:ext cx="11422696" cy="4571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6" y="0"/>
                </a:moveTo>
                <a:lnTo>
                  <a:pt x="0" y="0"/>
                </a:lnTo>
              </a:path>
            </a:pathLst>
          </a:custGeom>
          <a:noFill/>
          <a:ln w="104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Shape 12" descr="THE WUR Logo small-01-01.png"/>
          <p:cNvPicPr preferRelativeResize="0"/>
          <p:nvPr userDrawn="1"/>
        </p:nvPicPr>
        <p:blipFill rotWithShape="1">
          <a:blip r:embed="rId2">
            <a:alphaModFix/>
          </a:blip>
          <a:srcRect r="62335"/>
          <a:stretch/>
        </p:blipFill>
        <p:spPr>
          <a:xfrm>
            <a:off x="11411833" y="6201078"/>
            <a:ext cx="639990" cy="578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81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/>
          <p:cNvSpPr/>
          <p:nvPr userDrawn="1"/>
        </p:nvSpPr>
        <p:spPr>
          <a:xfrm flipV="1">
            <a:off x="-10863" y="939341"/>
            <a:ext cx="11422696" cy="4571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6" y="0"/>
                </a:moveTo>
                <a:lnTo>
                  <a:pt x="0" y="0"/>
                </a:lnTo>
              </a:path>
            </a:pathLst>
          </a:custGeom>
          <a:noFill/>
          <a:ln w="104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WSJ-THE-Colour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95" y="5853164"/>
            <a:ext cx="2067185" cy="83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4CC14C-825D-5043-973F-57B64118442C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FF22A4-3080-DD40-B598-D666541F7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3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3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adeleine.evans@timeshighereducation.com" TargetMode="Externa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6831" y="5634330"/>
            <a:ext cx="9850570" cy="1407502"/>
          </a:xfrm>
        </p:spPr>
        <p:txBody>
          <a:bodyPr lIns="121917" tIns="60958" rIns="121917" bIns="60958"/>
          <a:lstStyle/>
          <a:p>
            <a:r>
              <a:rPr lang="en-GB" sz="5000" dirty="0" smtClean="0"/>
              <a:t>A nationwide US student survey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739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Execution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sp>
        <p:nvSpPr>
          <p:cNvPr id="3" name="Rectangle 2"/>
          <p:cNvSpPr/>
          <p:nvPr/>
        </p:nvSpPr>
        <p:spPr>
          <a:xfrm>
            <a:off x="561973" y="1026452"/>
            <a:ext cx="88457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dirty="0" smtClean="0">
              <a:solidFill>
                <a:prstClr val="black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Current </a:t>
            </a:r>
            <a:r>
              <a:rPr lang="en-US" sz="3000" dirty="0">
                <a:solidFill>
                  <a:prstClr val="black"/>
                </a:solidFill>
              </a:rPr>
              <a:t>students in taught courses</a:t>
            </a:r>
          </a:p>
          <a:p>
            <a:pPr marL="800100" lvl="1" indent="-342900">
              <a:buFont typeface="Arial"/>
              <a:buChar char="•"/>
            </a:pPr>
            <a:endParaRPr lang="en-US" sz="30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Around 1,300 colleges targeted</a:t>
            </a:r>
          </a:p>
          <a:p>
            <a:pPr marL="342900" indent="-342900">
              <a:buFont typeface="Arial"/>
              <a:buChar char="•"/>
            </a:pPr>
            <a:endParaRPr lang="en-US" sz="3000" dirty="0">
              <a:solidFill>
                <a:prstClr val="black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Focused </a:t>
            </a:r>
            <a:r>
              <a:rPr lang="en-US" sz="3000" dirty="0" smtClean="0">
                <a:solidFill>
                  <a:prstClr val="black"/>
                </a:solidFill>
              </a:rPr>
              <a:t>samples</a:t>
            </a:r>
            <a:endParaRPr lang="en-US" sz="3000" dirty="0">
              <a:solidFill>
                <a:prstClr val="black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3000" dirty="0">
              <a:solidFill>
                <a:prstClr val="black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Engagement managed by established market research </a:t>
            </a:r>
            <a:r>
              <a:rPr lang="en-US" sz="3000" dirty="0" smtClean="0">
                <a:solidFill>
                  <a:prstClr val="black"/>
                </a:solidFill>
              </a:rPr>
              <a:t>organizations </a:t>
            </a:r>
            <a:endParaRPr lang="en-US" sz="3000" dirty="0">
              <a:solidFill>
                <a:prstClr val="black"/>
              </a:solidFill>
            </a:endParaRPr>
          </a:p>
          <a:p>
            <a:endParaRPr lang="en-US" sz="3000" dirty="0" smtClean="0">
              <a:solidFill>
                <a:prstClr val="black"/>
              </a:solidFill>
            </a:endParaRPr>
          </a:p>
          <a:p>
            <a:r>
              <a:rPr lang="en-US" sz="3000" b="1" dirty="0" smtClean="0">
                <a:solidFill>
                  <a:prstClr val="black"/>
                </a:solidFill>
              </a:rPr>
              <a:t>The result: 100,000 </a:t>
            </a:r>
            <a:r>
              <a:rPr lang="en-US" sz="3000" b="1" dirty="0">
                <a:solidFill>
                  <a:prstClr val="black"/>
                </a:solidFill>
              </a:rPr>
              <a:t>students </a:t>
            </a:r>
            <a:r>
              <a:rPr lang="en-US" sz="3000" b="1" dirty="0" smtClean="0">
                <a:solidFill>
                  <a:prstClr val="black"/>
                </a:solidFill>
              </a:rPr>
              <a:t>in over </a:t>
            </a:r>
            <a:r>
              <a:rPr lang="en-US" sz="3000" b="1" dirty="0">
                <a:solidFill>
                  <a:prstClr val="black"/>
                </a:solidFill>
              </a:rPr>
              <a:t>1,111 colleges</a:t>
            </a:r>
            <a:endParaRPr lang="en-US" sz="3000" b="1" strike="sngStrike" dirty="0">
              <a:solidFill>
                <a:srgbClr val="FF0000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3000" dirty="0" smtClean="0">
              <a:solidFill>
                <a:prstClr val="black"/>
              </a:solidFill>
            </a:endParaRPr>
          </a:p>
        </p:txBody>
      </p:sp>
      <p:pic>
        <p:nvPicPr>
          <p:cNvPr id="10" name="Picture 9" descr="C:\Users\mevans1\Dropbox\Product Development\Data\Survey Tools\ASU Materials\App Home P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64" y="1243708"/>
            <a:ext cx="2222325" cy="374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mevans1\Dropbox\Product Development\Data\Survey Tools\ASU Materials\App Question Guid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t="7287"/>
          <a:stretch/>
        </p:blipFill>
        <p:spPr bwMode="auto">
          <a:xfrm>
            <a:off x="9407711" y="2337225"/>
            <a:ext cx="1885553" cy="3385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18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020"/>
            <a:ext cx="12192000" cy="6885020"/>
          </a:xfrm>
          <a:prstGeom prst="rect">
            <a:avLst/>
          </a:prstGeom>
          <a:solidFill>
            <a:srgbClr val="8C10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41"/>
          <p:cNvSpPr txBox="1">
            <a:spLocks/>
          </p:cNvSpPr>
          <p:nvPr/>
        </p:nvSpPr>
        <p:spPr>
          <a:xfrm>
            <a:off x="364797" y="2904644"/>
            <a:ext cx="11200630" cy="6890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b="1" dirty="0" smtClean="0">
                <a:solidFill>
                  <a:schemeClr val="bg1"/>
                </a:solidFill>
              </a:rPr>
              <a:t>The data</a:t>
            </a:r>
            <a:endParaRPr lang="en-GB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Benchmark measures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8143" r="9247" b="15087"/>
          <a:stretch/>
        </p:blipFill>
        <p:spPr>
          <a:xfrm>
            <a:off x="620368" y="1627178"/>
            <a:ext cx="5411414" cy="3633674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6201933" y="1510197"/>
            <a:ext cx="5472059" cy="3896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89572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Faculty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interaction</a:t>
            </a:r>
          </a:p>
          <a:p>
            <a:pPr lvl="1" indent="-389572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Collaborative learning</a:t>
            </a:r>
          </a:p>
          <a:p>
            <a:pPr lvl="1" indent="-389572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indent="-38957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Recommendation</a:t>
            </a:r>
          </a:p>
          <a:p>
            <a:pPr lvl="1" indent="-38957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Choose again</a:t>
            </a:r>
          </a:p>
          <a:p>
            <a:pPr lvl="1" indent="-389572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 indent="-389572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Practical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application</a:t>
            </a:r>
          </a:p>
          <a:p>
            <a:pPr lvl="1" indent="-38957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Reflection / connection</a:t>
            </a:r>
          </a:p>
          <a:p>
            <a:pPr lvl="1" indent="-38957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Critical thinking</a:t>
            </a:r>
          </a:p>
          <a:p>
            <a:pPr lvl="1" indent="-38957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Challenging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29649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Dimensions for analysis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81355" y="1386243"/>
            <a:ext cx="4088775" cy="3896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643" indent="-324643"/>
            <a:r>
              <a:rPr lang="en-US" sz="3000" dirty="0" smtClean="0">
                <a:solidFill>
                  <a:prstClr val="black"/>
                </a:solidFill>
                <a:latin typeface="Calibri"/>
                <a:cs typeface="Calibri"/>
              </a:rPr>
              <a:t>Degree attributes</a:t>
            </a:r>
            <a:endParaRPr lang="en-US" sz="3200" dirty="0" smtClean="0">
              <a:solidFill>
                <a:prstClr val="black"/>
              </a:solidFill>
            </a:endParaRPr>
          </a:p>
          <a:p>
            <a:pPr lvl="1" indent="-389572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Level of study</a:t>
            </a:r>
          </a:p>
          <a:p>
            <a:pPr lvl="1" indent="-389572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When entered</a:t>
            </a:r>
          </a:p>
          <a:p>
            <a:pPr lvl="1" indent="-389572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At what level entered</a:t>
            </a:r>
          </a:p>
          <a:p>
            <a:pPr lvl="1" indent="-389572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Subject of focus</a:t>
            </a:r>
          </a:p>
          <a:p>
            <a:pPr lvl="1" indent="-389572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Delivery method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609617" y="1360156"/>
            <a:ext cx="3683647" cy="3896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643" indent="-324643"/>
            <a:r>
              <a:rPr lang="en-US" sz="3000" dirty="0" smtClean="0">
                <a:latin typeface="Calibri"/>
                <a:cs typeface="Calibri"/>
              </a:rPr>
              <a:t>Student attributes</a:t>
            </a:r>
            <a:endParaRPr lang="en-US" sz="3000" strike="sngStrike" dirty="0" smtClean="0">
              <a:solidFill>
                <a:srgbClr val="FF0000"/>
              </a:solidFill>
              <a:cs typeface="Calibri"/>
            </a:endParaRPr>
          </a:p>
          <a:p>
            <a:pPr lvl="1" indent="-38957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Gender</a:t>
            </a:r>
          </a:p>
          <a:p>
            <a:pPr lvl="1" indent="-38957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Location of origin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(in state / OOS / int’l)</a:t>
            </a:r>
          </a:p>
          <a:p>
            <a:pPr lvl="1" indent="-38957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Nationality</a:t>
            </a:r>
          </a:p>
          <a:p>
            <a:pPr lvl="1" indent="-38957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Year of birth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06203" y="1386243"/>
            <a:ext cx="4088775" cy="3896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643" indent="-324643"/>
            <a:r>
              <a:rPr lang="en-US" sz="3000" dirty="0" smtClean="0">
                <a:solidFill>
                  <a:prstClr val="black"/>
                </a:solidFill>
                <a:latin typeface="Calibri"/>
                <a:cs typeface="Calibri"/>
              </a:rPr>
              <a:t>Region/State</a:t>
            </a:r>
          </a:p>
          <a:p>
            <a:pPr marL="324643" indent="-324643"/>
            <a:r>
              <a:rPr lang="en-US" sz="3000" dirty="0" smtClean="0">
                <a:solidFill>
                  <a:prstClr val="black"/>
                </a:solidFill>
                <a:latin typeface="Calibri"/>
                <a:cs typeface="Calibri"/>
              </a:rPr>
              <a:t>Institution</a:t>
            </a:r>
          </a:p>
          <a:p>
            <a:pPr marL="324643" indent="-324643"/>
            <a:r>
              <a:rPr lang="en-US" sz="3000" dirty="0" smtClean="0">
                <a:solidFill>
                  <a:prstClr val="black"/>
                </a:solidFill>
                <a:latin typeface="Calibri"/>
                <a:cs typeface="Calibri"/>
              </a:rPr>
              <a:t>Institutional characteristics</a:t>
            </a:r>
          </a:p>
          <a:p>
            <a:pPr marL="781843" lvl="1" indent="-324643"/>
            <a:r>
              <a:rPr lang="en-US" sz="2600" dirty="0" smtClean="0">
                <a:solidFill>
                  <a:srgbClr val="8C1052"/>
                </a:solidFill>
                <a:cs typeface="Calibri"/>
              </a:rPr>
              <a:t>Carnegie class</a:t>
            </a:r>
          </a:p>
          <a:p>
            <a:pPr marL="781843" lvl="1" indent="-324643"/>
            <a:r>
              <a:rPr lang="en-US" sz="2600" dirty="0" smtClean="0">
                <a:solidFill>
                  <a:srgbClr val="8C1052"/>
                </a:solidFill>
                <a:cs typeface="Calibri"/>
              </a:rPr>
              <a:t>IPEDs data</a:t>
            </a:r>
          </a:p>
          <a:p>
            <a:pPr marL="781843" lvl="1" indent="-324643"/>
            <a:r>
              <a:rPr lang="en-US" sz="2600" dirty="0" smtClean="0">
                <a:solidFill>
                  <a:srgbClr val="8C1052"/>
                </a:solidFill>
                <a:cs typeface="Calibri"/>
              </a:rPr>
              <a:t>CSC data</a:t>
            </a:r>
          </a:p>
          <a:p>
            <a:pPr marL="781843" lvl="1" indent="-324643"/>
            <a:r>
              <a:rPr lang="en-US" sz="2600" dirty="0" smtClean="0">
                <a:solidFill>
                  <a:srgbClr val="8C1052"/>
                </a:solidFill>
                <a:cs typeface="Calibri"/>
              </a:rPr>
              <a:t>Ranking in other rankings</a:t>
            </a:r>
          </a:p>
          <a:p>
            <a:pPr marL="324643" indent="-324643"/>
            <a:r>
              <a:rPr lang="en-US" sz="3000" dirty="0" smtClean="0">
                <a:cs typeface="Calibri"/>
              </a:rPr>
              <a:t>In some instances…campus</a:t>
            </a:r>
          </a:p>
        </p:txBody>
      </p:sp>
    </p:spTree>
    <p:extLst>
      <p:ext uri="{BB962C8B-B14F-4D97-AF65-F5344CB8AC3E}">
        <p14:creationId xmlns:p14="http://schemas.microsoft.com/office/powerpoint/2010/main" val="333037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020"/>
            <a:ext cx="12192000" cy="6885020"/>
          </a:xfrm>
          <a:prstGeom prst="rect">
            <a:avLst/>
          </a:prstGeom>
          <a:solidFill>
            <a:srgbClr val="8C10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41"/>
          <p:cNvSpPr txBox="1">
            <a:spLocks/>
          </p:cNvSpPr>
          <p:nvPr/>
        </p:nvSpPr>
        <p:spPr>
          <a:xfrm>
            <a:off x="364797" y="2904644"/>
            <a:ext cx="11200630" cy="6890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b="1" dirty="0" smtClean="0">
                <a:solidFill>
                  <a:schemeClr val="bg1"/>
                </a:solidFill>
              </a:rPr>
              <a:t>National-level observations</a:t>
            </a:r>
            <a:endParaRPr lang="en-GB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Analysis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06203" y="1386243"/>
            <a:ext cx="6343937" cy="3896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643" indent="-324643"/>
            <a:r>
              <a:rPr lang="en-US" sz="3000" dirty="0" smtClean="0">
                <a:solidFill>
                  <a:prstClr val="black"/>
                </a:solidFill>
                <a:latin typeface="Calibri"/>
                <a:cs typeface="Calibri"/>
              </a:rPr>
              <a:t>By funding type (sector)</a:t>
            </a:r>
          </a:p>
          <a:p>
            <a:pPr marL="324643" indent="-324643"/>
            <a:endParaRPr lang="en-US" sz="3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24643" indent="-324643"/>
            <a:r>
              <a:rPr lang="en-US" sz="3000" dirty="0" smtClean="0">
                <a:solidFill>
                  <a:prstClr val="black"/>
                </a:solidFill>
                <a:latin typeface="Calibri"/>
                <a:cs typeface="Calibri"/>
              </a:rPr>
              <a:t>By Carnegie classification</a:t>
            </a:r>
          </a:p>
          <a:p>
            <a:pPr marL="324643" indent="-324643"/>
            <a:endParaRPr lang="en-US" sz="3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24643" indent="-324643"/>
            <a:r>
              <a:rPr lang="en-US" sz="3000" dirty="0" smtClean="0">
                <a:cs typeface="Calibri"/>
              </a:rPr>
              <a:t>By student segment</a:t>
            </a:r>
          </a:p>
          <a:p>
            <a:pPr marL="324643" indent="-324643"/>
            <a:endParaRPr lang="en-US" sz="3000" dirty="0">
              <a:cs typeface="Calibri"/>
            </a:endParaRPr>
          </a:p>
          <a:p>
            <a:pPr marL="324643" indent="-324643"/>
            <a:r>
              <a:rPr lang="en-US" sz="3000" dirty="0" smtClean="0">
                <a:cs typeface="Calibri"/>
              </a:rPr>
              <a:t>Drivers?</a:t>
            </a:r>
          </a:p>
        </p:txBody>
      </p:sp>
    </p:spTree>
    <p:extLst>
      <p:ext uri="{BB962C8B-B14F-4D97-AF65-F5344CB8AC3E}">
        <p14:creationId xmlns:p14="http://schemas.microsoft.com/office/powerpoint/2010/main" val="31486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>
              <a:solidFill>
                <a:srgbClr val="000000"/>
              </a:solidFill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91243" y="39722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Funding type</a:t>
            </a:r>
            <a:endParaRPr lang="en-GB" b="1" dirty="0"/>
          </a:p>
        </p:txBody>
      </p:sp>
      <p:pic>
        <p:nvPicPr>
          <p:cNvPr id="6" name="Picture 5" descr="Public private bar 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9" y="1377861"/>
            <a:ext cx="7987358" cy="506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9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>
              <a:solidFill>
                <a:srgbClr val="000000"/>
              </a:solidFill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91243" y="39722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Funding type</a:t>
            </a:r>
          </a:p>
        </p:txBody>
      </p:sp>
      <p:pic>
        <p:nvPicPr>
          <p:cNvPr id="6" name="Picture 5" descr="Public private bar 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9" y="1377861"/>
            <a:ext cx="7987358" cy="50615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589" y="1136385"/>
            <a:ext cx="6199392" cy="3743386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4589" y="4879771"/>
            <a:ext cx="6199392" cy="1162294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6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>
              <a:solidFill>
                <a:srgbClr val="000000"/>
              </a:solidFill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91243" y="39722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Funding type</a:t>
            </a:r>
          </a:p>
        </p:txBody>
      </p:sp>
      <p:pic>
        <p:nvPicPr>
          <p:cNvPr id="6" name="Picture 5" descr="Public private bar 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9" y="1377861"/>
            <a:ext cx="7987358" cy="50615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589" y="1136385"/>
            <a:ext cx="6199392" cy="1370344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4589" y="2506729"/>
            <a:ext cx="6199392" cy="2022097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589" y="4528825"/>
            <a:ext cx="6199392" cy="1504041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7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>
              <a:solidFill>
                <a:srgbClr val="000000"/>
              </a:solidFill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91243" y="39722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Funding type</a:t>
            </a:r>
          </a:p>
        </p:txBody>
      </p:sp>
      <p:pic>
        <p:nvPicPr>
          <p:cNvPr id="6" name="Picture 5" descr="Public private bar 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9" y="1377861"/>
            <a:ext cx="7987358" cy="5061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4589" y="1377862"/>
            <a:ext cx="6199392" cy="1078736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589" y="2456599"/>
            <a:ext cx="6199392" cy="3576268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7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020"/>
            <a:ext cx="12192000" cy="6885020"/>
          </a:xfrm>
          <a:prstGeom prst="rect">
            <a:avLst/>
          </a:prstGeom>
          <a:solidFill>
            <a:srgbClr val="8C10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41"/>
          <p:cNvSpPr txBox="1">
            <a:spLocks/>
          </p:cNvSpPr>
          <p:nvPr/>
        </p:nvSpPr>
        <p:spPr>
          <a:xfrm>
            <a:off x="364797" y="2904644"/>
            <a:ext cx="11200630" cy="6890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b="1" dirty="0" smtClean="0">
                <a:solidFill>
                  <a:schemeClr val="bg1"/>
                </a:solidFill>
              </a:rPr>
              <a:t>The context</a:t>
            </a:r>
            <a:endParaRPr lang="en-GB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4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>
              <a:solidFill>
                <a:srgbClr val="000000"/>
              </a:solidFill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91243" y="39722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Funding type</a:t>
            </a:r>
          </a:p>
        </p:txBody>
      </p:sp>
      <p:pic>
        <p:nvPicPr>
          <p:cNvPr id="6" name="Picture 5" descr="Public private bar 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9" y="1377861"/>
            <a:ext cx="7987358" cy="5061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4589" y="4411847"/>
            <a:ext cx="6199392" cy="668462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589" y="5063597"/>
            <a:ext cx="6199392" cy="969269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4589" y="2506732"/>
            <a:ext cx="6199392" cy="1888403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4589" y="1377860"/>
            <a:ext cx="6199392" cy="1128871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1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Carnegie class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pic>
        <p:nvPicPr>
          <p:cNvPr id="3" name="Picture 2" descr="liberal arts bar 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8" y="1232346"/>
            <a:ext cx="7786839" cy="52196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4589" y="1136385"/>
            <a:ext cx="6199392" cy="3743386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4589" y="4879771"/>
            <a:ext cx="6199392" cy="1162294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Carnegie class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pic>
        <p:nvPicPr>
          <p:cNvPr id="3" name="Picture 2" descr="liberal arts bar 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8" y="1232346"/>
            <a:ext cx="7786839" cy="52196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4589" y="1136385"/>
            <a:ext cx="6199392" cy="1370344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4589" y="2506729"/>
            <a:ext cx="6199392" cy="2022097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4589" y="4528825"/>
            <a:ext cx="6199392" cy="1504041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8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Carnegie class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pic>
        <p:nvPicPr>
          <p:cNvPr id="3" name="Picture 2" descr="liberal arts bar 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8" y="1232346"/>
            <a:ext cx="7786839" cy="52196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4589" y="5063597"/>
            <a:ext cx="6199392" cy="969269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4589" y="2506732"/>
            <a:ext cx="6199392" cy="1888403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4589" y="1377860"/>
            <a:ext cx="6199392" cy="1128871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4589" y="4411847"/>
            <a:ext cx="6199392" cy="668462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6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12192000" cy="65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5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5" y="566475"/>
            <a:ext cx="11038639" cy="571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4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_out_in bar 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8" y="1403173"/>
            <a:ext cx="7888786" cy="4911886"/>
          </a:xfrm>
          <a:prstGeom prst="rect">
            <a:avLst/>
          </a:prstGeom>
        </p:spPr>
      </p:pic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Origin of students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sp>
        <p:nvSpPr>
          <p:cNvPr id="6" name="Rectangle 5"/>
          <p:cNvSpPr/>
          <p:nvPr/>
        </p:nvSpPr>
        <p:spPr>
          <a:xfrm>
            <a:off x="484589" y="1136385"/>
            <a:ext cx="6199392" cy="3743386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589" y="4879771"/>
            <a:ext cx="6199392" cy="1162294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_out_in bar 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8" y="1403173"/>
            <a:ext cx="7888786" cy="4911886"/>
          </a:xfrm>
          <a:prstGeom prst="rect">
            <a:avLst/>
          </a:prstGeom>
        </p:spPr>
      </p:pic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Origin of students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sp>
        <p:nvSpPr>
          <p:cNvPr id="9" name="Rectangle 8"/>
          <p:cNvSpPr/>
          <p:nvPr/>
        </p:nvSpPr>
        <p:spPr>
          <a:xfrm>
            <a:off x="484589" y="1136385"/>
            <a:ext cx="6199392" cy="1370344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4589" y="2506729"/>
            <a:ext cx="6199392" cy="2022097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4589" y="4528825"/>
            <a:ext cx="6199392" cy="1504041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_out_in bar 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8" y="1403173"/>
            <a:ext cx="7888786" cy="4911886"/>
          </a:xfrm>
          <a:prstGeom prst="rect">
            <a:avLst/>
          </a:prstGeom>
        </p:spPr>
      </p:pic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Origin of students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sp>
        <p:nvSpPr>
          <p:cNvPr id="8" name="Rectangle 7"/>
          <p:cNvSpPr/>
          <p:nvPr/>
        </p:nvSpPr>
        <p:spPr>
          <a:xfrm>
            <a:off x="484589" y="5063597"/>
            <a:ext cx="6199392" cy="969269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4589" y="2506732"/>
            <a:ext cx="6199392" cy="1888403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4589" y="1377860"/>
            <a:ext cx="6199392" cy="1128871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4589" y="4411847"/>
            <a:ext cx="6199392" cy="668462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Benchmark measures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8143" r="9247" b="15087"/>
          <a:stretch/>
        </p:blipFill>
        <p:spPr>
          <a:xfrm>
            <a:off x="620368" y="1627178"/>
            <a:ext cx="5411414" cy="3633674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6201933" y="1510197"/>
            <a:ext cx="5472059" cy="3896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89572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Faculty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interaction</a:t>
            </a:r>
          </a:p>
          <a:p>
            <a:pPr lvl="1" indent="-389572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Collaborative learning</a:t>
            </a:r>
          </a:p>
          <a:p>
            <a:pPr lvl="1" indent="-389572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indent="-38957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Recommendation</a:t>
            </a:r>
          </a:p>
          <a:p>
            <a:pPr lvl="1" indent="-389572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Choose again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 indent="-389572"/>
            <a:r>
              <a:rPr lang="en-US" dirty="0" smtClean="0">
                <a:solidFill>
                  <a:srgbClr val="FF0000"/>
                </a:solidFill>
              </a:rPr>
              <a:t>…..Social engagement</a:t>
            </a:r>
          </a:p>
          <a:p>
            <a:pPr lvl="1" indent="-389572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 indent="-389572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Practical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application</a:t>
            </a:r>
          </a:p>
          <a:p>
            <a:pPr lvl="1" indent="-38957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Reflection / connection</a:t>
            </a:r>
          </a:p>
          <a:p>
            <a:pPr lvl="1" indent="-38957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Critical thinking</a:t>
            </a:r>
          </a:p>
          <a:p>
            <a:pPr lvl="1" indent="-38957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Challenging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41473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515815" y="687283"/>
            <a:ext cx="11072087" cy="46255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6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>
              <a:buFont typeface="Arial"/>
              <a:buNone/>
            </a:pPr>
            <a:r>
              <a:rPr lang="en-GB" sz="5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The challenge</a:t>
            </a:r>
          </a:p>
          <a:p>
            <a:endParaRPr lang="en-GB" dirty="0" smtClean="0"/>
          </a:p>
          <a:p>
            <a:pPr marL="0" indent="0">
              <a:buFont typeface="Arial"/>
              <a:buNone/>
            </a:pPr>
            <a:r>
              <a:rPr lang="en-GB" sz="3000" dirty="0" smtClean="0">
                <a:solidFill>
                  <a:srgbClr val="000000"/>
                </a:solidFill>
              </a:rPr>
              <a:t>Reward colleges that </a:t>
            </a:r>
            <a:r>
              <a:rPr lang="en-GB" sz="3000" b="1" dirty="0" smtClean="0">
                <a:solidFill>
                  <a:srgbClr val="000000"/>
                </a:solidFill>
              </a:rPr>
              <a:t>educate</a:t>
            </a:r>
            <a:r>
              <a:rPr lang="en-GB" sz="3000" dirty="0" smtClean="0">
                <a:solidFill>
                  <a:srgbClr val="000000"/>
                </a:solidFill>
              </a:rPr>
              <a:t> students better, not just </a:t>
            </a:r>
          </a:p>
          <a:p>
            <a:r>
              <a:rPr lang="en-GB" sz="3000" dirty="0" smtClean="0">
                <a:solidFill>
                  <a:srgbClr val="000000"/>
                </a:solidFill>
              </a:rPr>
              <a:t>Those that do research</a:t>
            </a:r>
          </a:p>
          <a:p>
            <a:r>
              <a:rPr lang="en-GB" sz="3000" dirty="0" smtClean="0">
                <a:solidFill>
                  <a:srgbClr val="000000"/>
                </a:solidFill>
              </a:rPr>
              <a:t>Those that are the most selective – “colleges that educate better students”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Source: </a:t>
            </a:r>
            <a:r>
              <a:rPr lang="en-GB" dirty="0" err="1" smtClean="0"/>
              <a:t>Sysomos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621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95" t="2720" r="1620"/>
          <a:stretch/>
        </p:blipFill>
        <p:spPr>
          <a:xfrm>
            <a:off x="484589" y="1269827"/>
            <a:ext cx="8518159" cy="4772238"/>
          </a:xfrm>
          <a:prstGeom prst="rect">
            <a:avLst/>
          </a:prstGeom>
        </p:spPr>
      </p:pic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Delivery method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sp>
        <p:nvSpPr>
          <p:cNvPr id="6" name="Rectangle 5"/>
          <p:cNvSpPr/>
          <p:nvPr/>
        </p:nvSpPr>
        <p:spPr>
          <a:xfrm>
            <a:off x="484589" y="1136385"/>
            <a:ext cx="6199392" cy="3743386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589" y="4879771"/>
            <a:ext cx="6199392" cy="1162294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95" t="2720" r="1620"/>
          <a:stretch/>
        </p:blipFill>
        <p:spPr>
          <a:xfrm>
            <a:off x="484589" y="1269827"/>
            <a:ext cx="8518159" cy="4772238"/>
          </a:xfrm>
          <a:prstGeom prst="rect">
            <a:avLst/>
          </a:prstGeom>
        </p:spPr>
      </p:pic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Delivery method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sp>
        <p:nvSpPr>
          <p:cNvPr id="8" name="Rectangle 7"/>
          <p:cNvSpPr/>
          <p:nvPr/>
        </p:nvSpPr>
        <p:spPr>
          <a:xfrm>
            <a:off x="484589" y="1136385"/>
            <a:ext cx="6199392" cy="1776748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4589" y="2913133"/>
            <a:ext cx="6199392" cy="1615693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4589" y="4528825"/>
            <a:ext cx="6199392" cy="1504041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95" t="2720" r="1620"/>
          <a:stretch/>
        </p:blipFill>
        <p:spPr>
          <a:xfrm>
            <a:off x="484589" y="1269827"/>
            <a:ext cx="8518159" cy="4772238"/>
          </a:xfrm>
          <a:prstGeom prst="rect">
            <a:avLst/>
          </a:prstGeom>
        </p:spPr>
      </p:pic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Delivery method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sp>
        <p:nvSpPr>
          <p:cNvPr id="11" name="Rectangle 10"/>
          <p:cNvSpPr/>
          <p:nvPr/>
        </p:nvSpPr>
        <p:spPr>
          <a:xfrm>
            <a:off x="484589" y="4911243"/>
            <a:ext cx="6199392" cy="1121623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4589" y="2969155"/>
            <a:ext cx="6199392" cy="1425980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4589" y="2110154"/>
            <a:ext cx="6199392" cy="859001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4589" y="4411847"/>
            <a:ext cx="6199392" cy="499396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4589" y="1269827"/>
            <a:ext cx="6199392" cy="840327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95" t="2720" r="1620"/>
          <a:stretch/>
        </p:blipFill>
        <p:spPr>
          <a:xfrm>
            <a:off x="484589" y="1269827"/>
            <a:ext cx="8518159" cy="4772238"/>
          </a:xfrm>
          <a:prstGeom prst="rect">
            <a:avLst/>
          </a:prstGeom>
        </p:spPr>
      </p:pic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Delivery method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sp>
        <p:nvSpPr>
          <p:cNvPr id="11" name="Rectangle 10"/>
          <p:cNvSpPr/>
          <p:nvPr/>
        </p:nvSpPr>
        <p:spPr>
          <a:xfrm>
            <a:off x="484589" y="4395135"/>
            <a:ext cx="6199392" cy="1637731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4589" y="2110154"/>
            <a:ext cx="6199392" cy="2284981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4589" y="1251153"/>
            <a:ext cx="6199392" cy="859001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9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Multi-campus example – diagnosis within the institution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76763" y="1336924"/>
            <a:ext cx="11250680" cy="4531968"/>
          </a:xfrm>
          <a:prstGeom prst="rect">
            <a:avLst/>
          </a:prstGeom>
          <a:noFill/>
          <a:ln>
            <a:noFill/>
          </a:ln>
        </p:spPr>
        <p:txBody>
          <a:bodyPr lIns="55440" tIns="27712" rIns="55440" bIns="27712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558" indent="-346558">
              <a:lnSpc>
                <a:spcPct val="200000"/>
              </a:lnSpc>
              <a:spcBef>
                <a:spcPts val="1819"/>
              </a:spcBef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Multiple campuses, one only online</a:t>
            </a:r>
          </a:p>
          <a:p>
            <a:pPr marL="346558" indent="-346558">
              <a:lnSpc>
                <a:spcPct val="200000"/>
              </a:lnSpc>
              <a:spcBef>
                <a:spcPts val="1819"/>
              </a:spcBef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Significant variance by campus in all benchmark measures </a:t>
            </a:r>
          </a:p>
          <a:p>
            <a:pPr marL="346558" indent="-346558">
              <a:lnSpc>
                <a:spcPct val="200000"/>
              </a:lnSpc>
              <a:spcBef>
                <a:spcPts val="1819"/>
              </a:spcBef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Learning engagement measures stronger for ONLINE </a:t>
            </a:r>
          </a:p>
          <a:p>
            <a:pPr marL="346558" indent="-346558">
              <a:lnSpc>
                <a:spcPct val="200000"/>
              </a:lnSpc>
              <a:spcBef>
                <a:spcPts val="1819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ONLINE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also more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likely to say college is worth what they’re paying for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it</a:t>
            </a:r>
          </a:p>
          <a:p>
            <a:pPr marL="346558" indent="-346558">
              <a:lnSpc>
                <a:spcPct val="200000"/>
              </a:lnSpc>
              <a:spcBef>
                <a:spcPts val="1819"/>
              </a:spcBef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sym typeface="Arial"/>
            </a:endParaRPr>
          </a:p>
          <a:p>
            <a:pPr marL="346558" indent="-346558">
              <a:lnSpc>
                <a:spcPct val="200000"/>
              </a:lnSpc>
              <a:spcBef>
                <a:spcPts val="1819"/>
              </a:spcBef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63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020"/>
            <a:ext cx="12192000" cy="6885020"/>
          </a:xfrm>
          <a:prstGeom prst="rect">
            <a:avLst/>
          </a:prstGeom>
          <a:solidFill>
            <a:srgbClr val="8C10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41"/>
          <p:cNvSpPr txBox="1">
            <a:spLocks/>
          </p:cNvSpPr>
          <p:nvPr/>
        </p:nvSpPr>
        <p:spPr>
          <a:xfrm>
            <a:off x="364797" y="2904644"/>
            <a:ext cx="11200630" cy="6890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b="1" dirty="0" smtClean="0">
                <a:solidFill>
                  <a:schemeClr val="bg1"/>
                </a:solidFill>
              </a:rPr>
              <a:t>Conclusions</a:t>
            </a:r>
            <a:endParaRPr lang="en-GB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Summary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06202" y="1386243"/>
            <a:ext cx="10887061" cy="3896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Interesting </a:t>
            </a:r>
            <a:r>
              <a:rPr lang="en-US" dirty="0"/>
              <a:t>disconnect between indicators of </a:t>
            </a:r>
            <a:r>
              <a:rPr lang="en-US" dirty="0" smtClean="0"/>
              <a:t>interaction and learning and </a:t>
            </a:r>
            <a:r>
              <a:rPr lang="en-US" dirty="0"/>
              <a:t>recommendation scores, and even more with ‘worth’ </a:t>
            </a:r>
            <a:r>
              <a:rPr lang="en-US" dirty="0" smtClean="0"/>
              <a:t>scores</a:t>
            </a:r>
          </a:p>
          <a:p>
            <a:pPr lvl="1"/>
            <a:r>
              <a:rPr lang="en-US" dirty="0" smtClean="0"/>
              <a:t>Case </a:t>
            </a:r>
            <a:r>
              <a:rPr lang="en-US" dirty="0"/>
              <a:t>of </a:t>
            </a:r>
            <a:r>
              <a:rPr lang="en-US" dirty="0" smtClean="0"/>
              <a:t>Public vs. Private NFP – </a:t>
            </a:r>
            <a:r>
              <a:rPr lang="en-US" dirty="0" smtClean="0">
                <a:solidFill>
                  <a:prstClr val="black"/>
                </a:solidFill>
                <a:cs typeface="Calibri"/>
              </a:rPr>
              <a:t>on </a:t>
            </a:r>
            <a:r>
              <a:rPr lang="en-US" dirty="0">
                <a:solidFill>
                  <a:prstClr val="black"/>
                </a:solidFill>
                <a:cs typeface="Calibri"/>
              </a:rPr>
              <a:t>average lower faculty interactions and higher order learning in public universities vs. private NFP </a:t>
            </a:r>
            <a:r>
              <a:rPr lang="en-US" dirty="0" smtClean="0">
                <a:solidFill>
                  <a:prstClr val="black"/>
                </a:solidFill>
                <a:cs typeface="Calibri"/>
              </a:rPr>
              <a:t>surveyed</a:t>
            </a:r>
            <a:endParaRPr lang="en-US" dirty="0" smtClean="0"/>
          </a:p>
          <a:p>
            <a:pPr lvl="1"/>
            <a:r>
              <a:rPr lang="en-US" dirty="0" smtClean="0"/>
              <a:t>Case of Liberal </a:t>
            </a:r>
            <a:r>
              <a:rPr lang="en-US" dirty="0"/>
              <a:t>Arts Colleges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prstClr val="black"/>
                </a:solidFill>
                <a:cs typeface="Calibri"/>
              </a:rPr>
              <a:t>advantage </a:t>
            </a:r>
            <a:r>
              <a:rPr lang="en-US" dirty="0">
                <a:solidFill>
                  <a:prstClr val="black"/>
                </a:solidFill>
                <a:cs typeface="Calibri"/>
              </a:rPr>
              <a:t>in terms of higher order </a:t>
            </a:r>
            <a:r>
              <a:rPr lang="en-US" dirty="0" smtClean="0">
                <a:solidFill>
                  <a:prstClr val="black"/>
                </a:solidFill>
                <a:cs typeface="Calibri"/>
              </a:rPr>
              <a:t>learning but not in recommendation or perception of worth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prstClr val="black"/>
                </a:solidFill>
                <a:cs typeface="Calibri"/>
              </a:rPr>
              <a:t>Across </a:t>
            </a:r>
            <a:r>
              <a:rPr lang="en-US" dirty="0">
                <a:solidFill>
                  <a:prstClr val="black"/>
                </a:solidFill>
                <a:cs typeface="Calibri"/>
              </a:rPr>
              <a:t>institutions social engagement </a:t>
            </a:r>
            <a:r>
              <a:rPr lang="en-US" dirty="0" smtClean="0">
                <a:solidFill>
                  <a:prstClr val="black"/>
                </a:solidFill>
                <a:cs typeface="Calibri"/>
              </a:rPr>
              <a:t>most closely correlated </a:t>
            </a:r>
            <a:r>
              <a:rPr lang="en-US" dirty="0">
                <a:solidFill>
                  <a:prstClr val="black"/>
                </a:solidFill>
                <a:cs typeface="Calibri"/>
              </a:rPr>
              <a:t>with desire to </a:t>
            </a:r>
            <a:r>
              <a:rPr lang="en-US" dirty="0" smtClean="0">
                <a:solidFill>
                  <a:prstClr val="black"/>
                </a:solidFill>
                <a:cs typeface="Calibri"/>
              </a:rPr>
              <a:t>recommend</a:t>
            </a:r>
            <a:endParaRPr lang="en-US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04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For consideration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06202" y="1386243"/>
            <a:ext cx="11318345" cy="3896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643" indent="-324643">
              <a:spcBef>
                <a:spcPts val="40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What are we trying to achieve? Learning skills, knowledge, social engagement, value, overall happiness? </a:t>
            </a:r>
          </a:p>
          <a:p>
            <a:pPr marL="324643" indent="-324643">
              <a:spcBef>
                <a:spcPts val="40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If average achievement on these dimensions differs by sector, is this right? What would be the short-term and long-term impacts of shifting resources?</a:t>
            </a:r>
          </a:p>
          <a:p>
            <a:pPr marL="324643" indent="-324643">
              <a:spcBef>
                <a:spcPts val="4000"/>
              </a:spcBef>
            </a:pPr>
            <a:r>
              <a:rPr lang="en-US" sz="2400" dirty="0" smtClean="0">
                <a:cs typeface="Calibri"/>
              </a:rPr>
              <a:t>What is the impact of your students’ desire to recommend your university on word-of-mouth referrals – at home, out of state, and overseas? </a:t>
            </a:r>
          </a:p>
          <a:p>
            <a:pPr marL="324643" indent="-324643">
              <a:spcBef>
                <a:spcPts val="4000"/>
              </a:spcBef>
            </a:pPr>
            <a:r>
              <a:rPr lang="en-US" sz="2400" dirty="0" smtClean="0">
                <a:cs typeface="Calibri"/>
              </a:rPr>
              <a:t>What is the enrolment and tuition/alumni funding impact of raising NPS?</a:t>
            </a:r>
          </a:p>
          <a:p>
            <a:pPr marL="324643" indent="-324643">
              <a:spcBef>
                <a:spcPts val="4000"/>
              </a:spcBef>
            </a:pPr>
            <a:endParaRPr lang="en-US" sz="2400" dirty="0" smtClean="0">
              <a:cs typeface="Calibri"/>
            </a:endParaRPr>
          </a:p>
          <a:p>
            <a:pPr marL="324643" indent="-324643">
              <a:spcBef>
                <a:spcPts val="4000"/>
              </a:spcBef>
            </a:pPr>
            <a:endParaRPr lang="en-US" sz="2400" dirty="0" smtClean="0">
              <a:cs typeface="Calibri"/>
            </a:endParaRPr>
          </a:p>
          <a:p>
            <a:pPr marL="324643" indent="-324643">
              <a:spcBef>
                <a:spcPts val="4000"/>
              </a:spcBef>
            </a:pPr>
            <a:endParaRPr lang="en-US" sz="2400" dirty="0" smtClean="0">
              <a:cs typeface="Calibri"/>
            </a:endParaRPr>
          </a:p>
          <a:p>
            <a:pPr marL="324643" indent="-324643">
              <a:spcBef>
                <a:spcPts val="4000"/>
              </a:spcBef>
            </a:pPr>
            <a:endParaRPr lang="en-US" sz="2400" dirty="0" smtClean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6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Where next?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sp>
        <p:nvSpPr>
          <p:cNvPr id="6" name="Rectangle 5"/>
          <p:cNvSpPr/>
          <p:nvPr/>
        </p:nvSpPr>
        <p:spPr>
          <a:xfrm>
            <a:off x="561974" y="1450158"/>
            <a:ext cx="1073129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More questions to explore about HE system – across national / state dataset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Tools to benchmark </a:t>
            </a:r>
            <a:r>
              <a:rPr lang="en-US" sz="2400" dirty="0" smtClean="0"/>
              <a:t>data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Use of data or measures independently e.g. NPS score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Participation </a:t>
            </a:r>
            <a:r>
              <a:rPr lang="en-US" sz="2400" dirty="0" smtClean="0"/>
              <a:t>next year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Feedback: </a:t>
            </a:r>
            <a:r>
              <a:rPr lang="en-US" sz="2400" u="sng" dirty="0" err="1" smtClean="0"/>
              <a:t>madeleine.evans@timeshighereducation.com</a:t>
            </a:r>
            <a:endParaRPr lang="en-US" sz="2400" u="sng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71159" y="1100008"/>
            <a:ext cx="6799384" cy="140750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 you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2207" y="0"/>
            <a:ext cx="7479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9046" y="3151254"/>
            <a:ext cx="73189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/>
              <a:t>Thank you</a:t>
            </a:r>
          </a:p>
          <a:p>
            <a:endParaRPr lang="en-US" sz="5000" b="1" dirty="0"/>
          </a:p>
          <a:p>
            <a:r>
              <a:rPr lang="en-US" sz="3000" dirty="0"/>
              <a:t>Feedback to </a:t>
            </a:r>
            <a:r>
              <a:rPr lang="en-US" sz="3000" u="sng" dirty="0">
                <a:hlinkClick r:id="rId2"/>
              </a:rPr>
              <a:t>madeleine.evans@</a:t>
            </a:r>
            <a:r>
              <a:rPr lang="en-US" sz="3000" u="sng" dirty="0" smtClean="0">
                <a:hlinkClick r:id="rId2"/>
              </a:rPr>
              <a:t>timeshighereducation.com</a:t>
            </a:r>
            <a:endParaRPr lang="en-US" sz="3000" u="sng" dirty="0" smtClean="0"/>
          </a:p>
          <a:p>
            <a:r>
              <a:rPr lang="en-US" sz="3000" dirty="0" smtClean="0"/>
              <a:t>@</a:t>
            </a:r>
            <a:r>
              <a:rPr lang="en-US" sz="3000" dirty="0" err="1" smtClean="0"/>
              <a:t>timeshighered</a:t>
            </a:r>
            <a:endParaRPr lang="en-US" sz="3000" dirty="0"/>
          </a:p>
          <a:p>
            <a:endParaRPr lang="en-US" sz="5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712207" y="4013028"/>
            <a:ext cx="6600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" y="0"/>
            <a:ext cx="4712207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SJ-THE-Colour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6" y="2674631"/>
            <a:ext cx="3803769" cy="152896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210942" y="4013028"/>
            <a:ext cx="50126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1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3Ps of the learning process – </a:t>
            </a:r>
            <a:r>
              <a:rPr lang="en-US" b="1" dirty="0"/>
              <a:t>Biggs, Gibbs et al </a:t>
            </a:r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13213" y="786624"/>
            <a:ext cx="11174690" cy="877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7243" y="1310466"/>
            <a:ext cx="11660004" cy="4255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752466" y="1457938"/>
            <a:ext cx="8987694" cy="3860405"/>
            <a:chOff x="1171493" y="1403745"/>
            <a:chExt cx="8987694" cy="3860405"/>
          </a:xfrm>
        </p:grpSpPr>
        <p:sp>
          <p:nvSpPr>
            <p:cNvPr id="4" name="Oval 3"/>
            <p:cNvSpPr/>
            <p:nvPr/>
          </p:nvSpPr>
          <p:spPr>
            <a:xfrm>
              <a:off x="2140599" y="2724150"/>
              <a:ext cx="6971323" cy="15748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3885" tIns="51943" rIns="103885" bIns="51943"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20452" y="1403745"/>
              <a:ext cx="1464462" cy="566565"/>
            </a:xfrm>
            <a:prstGeom prst="rect">
              <a:avLst/>
            </a:prstGeom>
            <a:noFill/>
          </p:spPr>
          <p:txBody>
            <a:bodyPr wrap="none" lIns="103885" tIns="51943" rIns="103885" bIns="51943" rtlCol="0">
              <a:spAutoFit/>
            </a:bodyPr>
            <a:lstStyle/>
            <a:p>
              <a:r>
                <a:rPr lang="en-US" sz="3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Presage</a:t>
              </a:r>
              <a:endPara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7203" y="1403745"/>
              <a:ext cx="1419753" cy="566565"/>
            </a:xfrm>
            <a:prstGeom prst="rect">
              <a:avLst/>
            </a:prstGeom>
            <a:noFill/>
          </p:spPr>
          <p:txBody>
            <a:bodyPr wrap="none" lIns="103885" tIns="51943" rIns="103885" bIns="51943" rtlCol="0">
              <a:spAutoFit/>
            </a:bodyPr>
            <a:lstStyle/>
            <a:p>
              <a:r>
                <a:rPr lang="en-US" sz="3000" b="1" dirty="0" smtClean="0">
                  <a:solidFill>
                    <a:schemeClr val="accent3"/>
                  </a:solidFill>
                </a:rPr>
                <a:t>Process</a:t>
              </a:r>
              <a:endParaRPr lang="en-US" sz="3000" b="1" dirty="0">
                <a:solidFill>
                  <a:schemeClr val="accent3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54325" y="1403745"/>
              <a:ext cx="1465401" cy="566565"/>
            </a:xfrm>
            <a:prstGeom prst="rect">
              <a:avLst/>
            </a:prstGeom>
            <a:noFill/>
          </p:spPr>
          <p:txBody>
            <a:bodyPr wrap="none" lIns="103885" tIns="51943" rIns="103885" bIns="51943" rtlCol="0">
              <a:spAutoFit/>
            </a:bodyPr>
            <a:lstStyle/>
            <a:p>
              <a:r>
                <a:rPr lang="en-US" sz="3000" b="1" dirty="0" smtClean="0">
                  <a:solidFill>
                    <a:schemeClr val="accent4"/>
                  </a:solidFill>
                </a:rPr>
                <a:t>Product</a:t>
              </a:r>
              <a:endParaRPr lang="en-US" sz="3000" b="1" dirty="0">
                <a:solidFill>
                  <a:schemeClr val="accent4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71493" y="2089152"/>
              <a:ext cx="2250831" cy="1282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3885" tIns="51943" rIns="103885" bIns="51943" rtlCol="0" anchor="ctr"/>
            <a:lstStyle/>
            <a:p>
              <a:pPr algn="ctr"/>
              <a:r>
                <a:rPr lang="en-US" sz="1900" b="1" dirty="0">
                  <a:solidFill>
                    <a:schemeClr val="tx1"/>
                  </a:solidFill>
                </a:rPr>
                <a:t>Student factors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Prior knowledge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Ability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Motivation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71493" y="3816352"/>
              <a:ext cx="2250831" cy="1282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3885" tIns="51943" rIns="103885" bIns="51943" rtlCol="0" anchor="ctr"/>
            <a:lstStyle/>
            <a:p>
              <a:pPr algn="ctr"/>
              <a:r>
                <a:rPr lang="en-US" sz="1900" b="1" dirty="0">
                  <a:solidFill>
                    <a:schemeClr val="tx1"/>
                  </a:solidFill>
                </a:rPr>
                <a:t>Teaching Context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Objectives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Assessment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Climate/ethos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Teaching procedures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16478" y="2882901"/>
              <a:ext cx="2250831" cy="1282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3885" tIns="51943" rIns="103885" bIns="51943" rtlCol="0" anchor="ctr"/>
            <a:lstStyle/>
            <a:p>
              <a:pPr algn="ctr"/>
              <a:r>
                <a:rPr lang="en-US" sz="1900" b="1" dirty="0">
                  <a:solidFill>
                    <a:schemeClr val="tx1"/>
                  </a:solidFill>
                </a:rPr>
                <a:t>Learning focused activities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08356" y="2882901"/>
              <a:ext cx="2250831" cy="1282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3885" tIns="51943" rIns="103885" bIns="51943" rtlCol="0" anchor="ctr"/>
            <a:lstStyle/>
            <a:p>
              <a:pPr algn="ctr"/>
              <a:r>
                <a:rPr lang="en-US" sz="1900" b="1" dirty="0">
                  <a:solidFill>
                    <a:schemeClr val="tx1"/>
                  </a:solidFill>
                </a:rPr>
                <a:t>Learning outcomes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Skills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Facts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Involvement 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171493" y="5264150"/>
              <a:ext cx="2250831" cy="0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908356" y="5264150"/>
              <a:ext cx="2250831" cy="0"/>
            </a:xfrm>
            <a:prstGeom prst="line">
              <a:avLst/>
            </a:prstGeom>
            <a:ln w="1270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16478" y="5264150"/>
              <a:ext cx="2250831" cy="0"/>
            </a:xfrm>
            <a:prstGeom prst="line">
              <a:avLst/>
            </a:prstGeom>
            <a:ln w="1270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373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12192000" cy="1621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13213" y="786624"/>
            <a:ext cx="11174690" cy="877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7243" y="1310466"/>
            <a:ext cx="11660004" cy="4255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12115" y="713300"/>
            <a:ext cx="11534287" cy="4777499"/>
            <a:chOff x="312115" y="929460"/>
            <a:chExt cx="11534287" cy="4777499"/>
          </a:xfrm>
        </p:grpSpPr>
        <p:sp>
          <p:nvSpPr>
            <p:cNvPr id="19" name="TextBox 18"/>
            <p:cNvSpPr txBox="1"/>
            <p:nvPr/>
          </p:nvSpPr>
          <p:spPr>
            <a:xfrm>
              <a:off x="312116" y="2046726"/>
              <a:ext cx="1464462" cy="566565"/>
            </a:xfrm>
            <a:prstGeom prst="rect">
              <a:avLst/>
            </a:prstGeom>
            <a:noFill/>
          </p:spPr>
          <p:txBody>
            <a:bodyPr wrap="none" lIns="103885" tIns="51943" rIns="103885" bIns="51943" rtlCol="0">
              <a:spAutoFit/>
            </a:bodyPr>
            <a:lstStyle/>
            <a:p>
              <a:r>
                <a:rPr lang="en-US" sz="3000" b="1" dirty="0" smtClean="0">
                  <a:solidFill>
                    <a:srgbClr val="9DC3E6"/>
                  </a:solidFill>
                </a:rPr>
                <a:t>Presage</a:t>
              </a:r>
              <a:endParaRPr lang="en-US" sz="3000" b="1" dirty="0">
                <a:solidFill>
                  <a:srgbClr val="9DC3E6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2115" y="3427962"/>
              <a:ext cx="1419753" cy="566565"/>
            </a:xfrm>
            <a:prstGeom prst="rect">
              <a:avLst/>
            </a:prstGeom>
            <a:noFill/>
          </p:spPr>
          <p:txBody>
            <a:bodyPr wrap="none" lIns="103885" tIns="51943" rIns="103885" bIns="51943" rtlCol="0">
              <a:spAutoFit/>
            </a:bodyPr>
            <a:lstStyle/>
            <a:p>
              <a:r>
                <a:rPr lang="en-US" sz="3000" b="1" dirty="0" smtClean="0">
                  <a:solidFill>
                    <a:schemeClr val="accent3"/>
                  </a:solidFill>
                </a:rPr>
                <a:t>Process</a:t>
              </a:r>
              <a:endParaRPr lang="en-US" sz="3000" b="1" dirty="0">
                <a:solidFill>
                  <a:schemeClr val="accent3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117" y="4859262"/>
              <a:ext cx="1465401" cy="566565"/>
            </a:xfrm>
            <a:prstGeom prst="rect">
              <a:avLst/>
            </a:prstGeom>
            <a:noFill/>
          </p:spPr>
          <p:txBody>
            <a:bodyPr wrap="none" lIns="103885" tIns="51943" rIns="103885" bIns="51943" rtlCol="0">
              <a:spAutoFit/>
            </a:bodyPr>
            <a:lstStyle/>
            <a:p>
              <a:r>
                <a:rPr lang="en-US" sz="3000" b="1" dirty="0" smtClean="0">
                  <a:solidFill>
                    <a:schemeClr val="accent4"/>
                  </a:solidFill>
                </a:rPr>
                <a:t>Product</a:t>
              </a:r>
              <a:endParaRPr lang="en-US" sz="3000" b="1" dirty="0">
                <a:solidFill>
                  <a:schemeClr val="accent4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48430" y="1611722"/>
              <a:ext cx="2250831" cy="1282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3885" tIns="51943" rIns="103885" bIns="51943" rtlCol="0" anchor="ctr"/>
            <a:lstStyle/>
            <a:p>
              <a:pPr algn="ctr"/>
              <a:r>
                <a:rPr lang="en-US" sz="1900" b="1" dirty="0">
                  <a:solidFill>
                    <a:schemeClr val="tx1"/>
                  </a:solidFill>
                </a:rPr>
                <a:t>Student factors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Prior knowledge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Ability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Motivation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61397" y="1611722"/>
              <a:ext cx="2250831" cy="1282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3885" tIns="51943" rIns="103885" bIns="51943" rtlCol="0" anchor="ctr"/>
            <a:lstStyle/>
            <a:p>
              <a:pPr algn="ctr"/>
              <a:r>
                <a:rPr lang="en-US" sz="1900" b="1" dirty="0">
                  <a:solidFill>
                    <a:schemeClr val="tx1"/>
                  </a:solidFill>
                </a:rPr>
                <a:t>Teaching Context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Objectives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Assessment</a:t>
              </a:r>
            </a:p>
            <a:p>
              <a:pPr algn="ctr"/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</a:rPr>
                <a:t>Climate/ethos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Teaching procedures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04914" y="2992958"/>
              <a:ext cx="2250831" cy="1282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3885" tIns="51943" rIns="103885" bIns="51943" rtlCol="0" anchor="ctr"/>
            <a:lstStyle/>
            <a:p>
              <a:pPr algn="ctr"/>
              <a:r>
                <a:rPr lang="en-US" sz="1900" b="1" dirty="0">
                  <a:solidFill>
                    <a:schemeClr val="tx1"/>
                  </a:solidFill>
                </a:rPr>
                <a:t>Learning focused activities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48430" y="4424259"/>
              <a:ext cx="2250831" cy="1282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3885" tIns="51943" rIns="103885" bIns="51943" rtlCol="0" anchor="ctr"/>
            <a:lstStyle/>
            <a:p>
              <a:pPr algn="ctr"/>
              <a:r>
                <a:rPr lang="en-US" sz="1900" b="1" dirty="0">
                  <a:solidFill>
                    <a:schemeClr val="tx1"/>
                  </a:solidFill>
                </a:rPr>
                <a:t>Learning outcomes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Skills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Facts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Involvement 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491947" y="1611722"/>
              <a:ext cx="2250831" cy="1282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3885" tIns="51943" rIns="103885" bIns="51943" rtlCol="0" anchor="ctr"/>
            <a:lstStyle/>
            <a:p>
              <a:pPr algn="ctr"/>
              <a:r>
                <a:rPr lang="en-US" sz="1900" b="1" dirty="0">
                  <a:solidFill>
                    <a:schemeClr val="tx1"/>
                  </a:solidFill>
                </a:rPr>
                <a:t>Teaching Context</a:t>
              </a:r>
            </a:p>
            <a:p>
              <a:pPr algn="ctr"/>
              <a:r>
                <a:rPr lang="en-US" sz="1300" dirty="0">
                  <a:solidFill>
                    <a:srgbClr val="D9D9D9"/>
                  </a:solidFill>
                </a:rPr>
                <a:t>Objectives</a:t>
              </a:r>
            </a:p>
            <a:p>
              <a:pPr algn="ctr"/>
              <a:r>
                <a:rPr lang="en-US" sz="1300" dirty="0">
                  <a:solidFill>
                    <a:srgbClr val="D9D9D9"/>
                  </a:solidFill>
                </a:rPr>
                <a:t>Assessment</a:t>
              </a:r>
            </a:p>
            <a:p>
              <a:pPr algn="ctr"/>
              <a:r>
                <a:rPr lang="en-US" sz="1300" dirty="0">
                  <a:solidFill>
                    <a:schemeClr val="tx1"/>
                  </a:solidFill>
                </a:rPr>
                <a:t>Climate/ethos</a:t>
              </a:r>
            </a:p>
            <a:p>
              <a:pPr algn="ctr"/>
              <a:r>
                <a:rPr lang="en-US" sz="1300" dirty="0">
                  <a:solidFill>
                    <a:srgbClr val="D9D9D9"/>
                  </a:solidFill>
                </a:rPr>
                <a:t>Teaching procedures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87331" y="929460"/>
              <a:ext cx="1831712" cy="566565"/>
            </a:xfrm>
            <a:prstGeom prst="rect">
              <a:avLst/>
            </a:prstGeom>
            <a:noFill/>
          </p:spPr>
          <p:txBody>
            <a:bodyPr wrap="none" lIns="103885" tIns="51943" rIns="103885" bIns="51943" rtlCol="0">
              <a:spAutoFit/>
            </a:bodyPr>
            <a:lstStyle/>
            <a:p>
              <a:r>
                <a:rPr lang="en-US" sz="3000" b="1" dirty="0" smtClean="0"/>
                <a:t>Resources</a:t>
              </a:r>
              <a:endParaRPr lang="en-US" sz="3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08492" y="929460"/>
              <a:ext cx="2198775" cy="566565"/>
            </a:xfrm>
            <a:prstGeom prst="rect">
              <a:avLst/>
            </a:prstGeom>
            <a:noFill/>
          </p:spPr>
          <p:txBody>
            <a:bodyPr wrap="none" lIns="103885" tIns="51943" rIns="103885" bIns="51943" rtlCol="0">
              <a:spAutoFit/>
            </a:bodyPr>
            <a:lstStyle/>
            <a:p>
              <a:r>
                <a:rPr lang="en-US" sz="3000" b="1" dirty="0" smtClean="0"/>
                <a:t>Engagement</a:t>
              </a:r>
              <a:endParaRPr lang="en-US" sz="30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72360" y="929460"/>
              <a:ext cx="1837724" cy="566565"/>
            </a:xfrm>
            <a:prstGeom prst="rect">
              <a:avLst/>
            </a:prstGeom>
            <a:noFill/>
          </p:spPr>
          <p:txBody>
            <a:bodyPr wrap="none" lIns="103885" tIns="51943" rIns="103885" bIns="51943" rtlCol="0">
              <a:spAutoFit/>
            </a:bodyPr>
            <a:lstStyle/>
            <a:p>
              <a:r>
                <a:rPr lang="en-US" sz="3000" b="1" dirty="0" smtClean="0"/>
                <a:t>Outcomes</a:t>
              </a:r>
              <a:endParaRPr lang="en-US" sz="30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569481" y="929460"/>
              <a:ext cx="2276921" cy="566565"/>
            </a:xfrm>
            <a:prstGeom prst="rect">
              <a:avLst/>
            </a:prstGeom>
            <a:noFill/>
          </p:spPr>
          <p:txBody>
            <a:bodyPr wrap="none" lIns="103885" tIns="51943" rIns="103885" bIns="51943" rtlCol="0">
              <a:spAutoFit/>
            </a:bodyPr>
            <a:lstStyle/>
            <a:p>
              <a:r>
                <a:rPr lang="en-US" sz="3000" b="1" dirty="0" smtClean="0"/>
                <a:t>Environment</a:t>
              </a:r>
              <a:endParaRPr lang="en-US" sz="3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522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515815" y="687283"/>
            <a:ext cx="11072087" cy="46255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6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>
              <a:buFont typeface="Arial"/>
              <a:buNone/>
            </a:pPr>
            <a:r>
              <a:rPr lang="en-GB" sz="5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The survey goal</a:t>
            </a:r>
          </a:p>
          <a:p>
            <a:endParaRPr lang="en-GB" dirty="0" smtClean="0"/>
          </a:p>
          <a:p>
            <a:pPr marL="0" indent="0">
              <a:buFont typeface="Arial"/>
              <a:buNone/>
            </a:pPr>
            <a:r>
              <a:rPr lang="en-GB" sz="3000" dirty="0" smtClean="0">
                <a:solidFill>
                  <a:srgbClr val="000000"/>
                </a:solidFill>
              </a:rPr>
              <a:t>Understand the picture of student learning activity at US colleges </a:t>
            </a:r>
          </a:p>
          <a:p>
            <a:r>
              <a:rPr lang="en-GB" sz="3000" dirty="0" smtClean="0">
                <a:solidFill>
                  <a:srgbClr val="000000"/>
                </a:solidFill>
              </a:rPr>
              <a:t>How learning occurs</a:t>
            </a:r>
          </a:p>
          <a:p>
            <a:r>
              <a:rPr lang="en-GB" sz="3000" dirty="0" smtClean="0">
                <a:solidFill>
                  <a:srgbClr val="000000"/>
                </a:solidFill>
              </a:rPr>
              <a:t>What is being learned </a:t>
            </a:r>
          </a:p>
          <a:p>
            <a:r>
              <a:rPr lang="en-GB" sz="3000" dirty="0" smtClean="0">
                <a:solidFill>
                  <a:srgbClr val="000000"/>
                </a:solidFill>
              </a:rPr>
              <a:t>End satisfaction and perceived value</a:t>
            </a:r>
          </a:p>
          <a:p>
            <a:r>
              <a:rPr lang="en-GB" sz="3000" dirty="0" smtClean="0">
                <a:solidFill>
                  <a:srgbClr val="000000"/>
                </a:solidFill>
              </a:rPr>
              <a:t>Student context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Source: </a:t>
            </a:r>
            <a:r>
              <a:rPr lang="en-GB" dirty="0" err="1" smtClean="0"/>
              <a:t>Sysomos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621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020"/>
            <a:ext cx="12192000" cy="6885020"/>
          </a:xfrm>
          <a:prstGeom prst="rect">
            <a:avLst/>
          </a:prstGeom>
          <a:solidFill>
            <a:srgbClr val="8C10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41"/>
          <p:cNvSpPr txBox="1">
            <a:spLocks/>
          </p:cNvSpPr>
          <p:nvPr/>
        </p:nvSpPr>
        <p:spPr>
          <a:xfrm>
            <a:off x="364797" y="2904644"/>
            <a:ext cx="11200630" cy="6890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b="1" dirty="0" smtClean="0">
                <a:solidFill>
                  <a:schemeClr val="bg1"/>
                </a:solidFill>
              </a:rPr>
              <a:t>The survey</a:t>
            </a:r>
            <a:endParaRPr lang="en-GB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The big picture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659912" y="1445567"/>
            <a:ext cx="9633352" cy="4620411"/>
            <a:chOff x="0" y="0"/>
            <a:chExt cx="8102600" cy="3676256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564087554"/>
                </p:ext>
              </p:extLst>
            </p:nvPr>
          </p:nvGraphicFramePr>
          <p:xfrm>
            <a:off x="0" y="0"/>
            <a:ext cx="8102600" cy="36762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3013633" y="379375"/>
              <a:ext cx="821766" cy="776941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en-HK" sz="150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 </a:t>
              </a:r>
              <a:endParaRPr lang="en-GB" sz="1500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46282" y="2506362"/>
              <a:ext cx="821765" cy="776941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en-HK" sz="150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 </a:t>
              </a:r>
              <a:endParaRPr lang="en-GB" sz="1500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79035" y="1836998"/>
              <a:ext cx="821765" cy="776941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en-HK" sz="150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 </a:t>
              </a:r>
              <a:endParaRPr lang="en-GB" sz="1500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86494" y="1060057"/>
              <a:ext cx="821765" cy="776941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en-HK" sz="150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 </a:t>
              </a:r>
              <a:endParaRPr lang="en-GB" sz="1500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0658" y="1729421"/>
              <a:ext cx="821765" cy="776941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en-HK" sz="150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 </a:t>
              </a:r>
              <a:endParaRPr lang="en-GB" sz="1500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42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Questionnaire content</a:t>
            </a:r>
            <a:endParaRPr lang="en-GB" b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8843" y="411942"/>
            <a:ext cx="11154421" cy="398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i="1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748195" y="1386243"/>
            <a:ext cx="4088775" cy="3896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643" indent="-324643"/>
            <a:r>
              <a:rPr lang="en-US" sz="3000" dirty="0" smtClean="0">
                <a:latin typeface="Calibri"/>
                <a:cs typeface="Calibri"/>
              </a:rPr>
              <a:t>Interaction</a:t>
            </a:r>
            <a:endParaRPr lang="en-US" sz="3200" dirty="0" smtClean="0"/>
          </a:p>
          <a:p>
            <a:pPr lvl="1" indent="-38957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Faculty interaction</a:t>
            </a:r>
          </a:p>
          <a:p>
            <a:pPr lvl="1" indent="-38957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Collaborative learning</a:t>
            </a:r>
          </a:p>
          <a:p>
            <a:pPr indent="-389572"/>
            <a:r>
              <a:rPr lang="en-US" dirty="0" smtClean="0"/>
              <a:t>Higher Order Learning</a:t>
            </a:r>
            <a:endParaRPr lang="en-US" dirty="0"/>
          </a:p>
          <a:p>
            <a:pPr lvl="1" indent="-389572"/>
            <a:r>
              <a:rPr lang="en-US" dirty="0" smtClean="0">
                <a:solidFill>
                  <a:srgbClr val="2F5597"/>
                </a:solidFill>
              </a:rPr>
              <a:t>Practical </a:t>
            </a:r>
            <a:r>
              <a:rPr lang="en-US" dirty="0">
                <a:solidFill>
                  <a:srgbClr val="2F5597"/>
                </a:solidFill>
              </a:rPr>
              <a:t>application</a:t>
            </a:r>
          </a:p>
          <a:p>
            <a:pPr lvl="1" indent="-389572"/>
            <a:r>
              <a:rPr lang="en-US" dirty="0">
                <a:solidFill>
                  <a:srgbClr val="2F5597"/>
                </a:solidFill>
              </a:rPr>
              <a:t>Reflection / connection</a:t>
            </a:r>
          </a:p>
          <a:p>
            <a:pPr lvl="1" indent="-389572"/>
            <a:r>
              <a:rPr lang="en-US" dirty="0">
                <a:solidFill>
                  <a:srgbClr val="2F5597"/>
                </a:solidFill>
              </a:rPr>
              <a:t>Critical thinking</a:t>
            </a:r>
          </a:p>
          <a:p>
            <a:pPr lvl="1" indent="-389572"/>
            <a:r>
              <a:rPr lang="en-US" dirty="0">
                <a:solidFill>
                  <a:srgbClr val="2F5597"/>
                </a:solidFill>
              </a:rPr>
              <a:t>Challenging </a:t>
            </a:r>
            <a:r>
              <a:rPr lang="en-US" dirty="0" smtClean="0">
                <a:solidFill>
                  <a:srgbClr val="2F5597"/>
                </a:solidFill>
              </a:rPr>
              <a:t>classes</a:t>
            </a:r>
          </a:p>
          <a:p>
            <a:pPr indent="-389572"/>
            <a:r>
              <a:rPr lang="en-US" dirty="0"/>
              <a:t>Social </a:t>
            </a:r>
            <a:r>
              <a:rPr lang="en-US" dirty="0" smtClean="0"/>
              <a:t>engagement</a:t>
            </a:r>
            <a:endParaRPr lang="en-US" sz="3000" strike="sngStrike" dirty="0">
              <a:cs typeface="Calibri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559487" y="1360156"/>
            <a:ext cx="4883162" cy="3896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643" indent="-324643"/>
            <a:r>
              <a:rPr lang="en-US" sz="3000" dirty="0" smtClean="0">
                <a:latin typeface="Calibri"/>
                <a:cs typeface="Calibri"/>
              </a:rPr>
              <a:t>Perceived career impact</a:t>
            </a:r>
            <a:endParaRPr lang="en-US" sz="3000" strike="sngStrike" dirty="0" smtClean="0">
              <a:cs typeface="Calibri"/>
            </a:endParaRPr>
          </a:p>
          <a:p>
            <a:pPr indent="-389572"/>
            <a:r>
              <a:rPr lang="en-US" dirty="0" smtClean="0"/>
              <a:t>Value for money</a:t>
            </a:r>
          </a:p>
          <a:p>
            <a:pPr indent="-389572"/>
            <a:r>
              <a:rPr lang="en-US" dirty="0" smtClean="0"/>
              <a:t>Satisfaction measures</a:t>
            </a:r>
          </a:p>
          <a:p>
            <a:pPr lvl="1" indent="-38957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Choose again</a:t>
            </a:r>
          </a:p>
          <a:p>
            <a:pPr lvl="1" indent="-38957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Recommend</a:t>
            </a:r>
          </a:p>
          <a:p>
            <a:pPr lvl="1" indent="-38957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Computed “Net Promoter Score” (NPS)</a:t>
            </a:r>
          </a:p>
          <a:p>
            <a:pPr lvl="1" indent="-389572"/>
            <a:endParaRPr lang="en-US" dirty="0"/>
          </a:p>
          <a:p>
            <a:pPr marL="0" indent="0">
              <a:buNone/>
            </a:pPr>
            <a:r>
              <a:rPr lang="en-US" dirty="0" smtClean="0"/>
              <a:t>PLUS: Free text comments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06205" y="1386243"/>
            <a:ext cx="3069466" cy="3896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643" indent="-324643"/>
            <a:r>
              <a:rPr lang="en-US" sz="3000" dirty="0" smtClean="0">
                <a:latin typeface="Calibri"/>
                <a:cs typeface="Calibri"/>
              </a:rPr>
              <a:t>Motivation to study for degree</a:t>
            </a:r>
            <a:endParaRPr lang="en-US" sz="3200" dirty="0" smtClean="0"/>
          </a:p>
          <a:p>
            <a:pPr lvl="1" indent="-389572"/>
            <a:r>
              <a:rPr lang="en-US" dirty="0" smtClean="0">
                <a:solidFill>
                  <a:srgbClr val="8C1052"/>
                </a:solidFill>
              </a:rPr>
              <a:t>Job </a:t>
            </a:r>
            <a:r>
              <a:rPr lang="en-US" dirty="0">
                <a:solidFill>
                  <a:srgbClr val="8C1052"/>
                </a:solidFill>
              </a:rPr>
              <a:t>opportunities</a:t>
            </a:r>
          </a:p>
          <a:p>
            <a:pPr lvl="1" indent="-389572"/>
            <a:r>
              <a:rPr lang="en-US" dirty="0" smtClean="0">
                <a:solidFill>
                  <a:srgbClr val="8C1052"/>
                </a:solidFill>
              </a:rPr>
              <a:t>Contribute </a:t>
            </a:r>
            <a:r>
              <a:rPr lang="en-US" dirty="0">
                <a:solidFill>
                  <a:srgbClr val="8C1052"/>
                </a:solidFill>
              </a:rPr>
              <a:t>to academic literature</a:t>
            </a:r>
          </a:p>
          <a:p>
            <a:pPr lvl="1" indent="-389572"/>
            <a:r>
              <a:rPr lang="en-US" dirty="0" smtClean="0">
                <a:solidFill>
                  <a:srgbClr val="8C1052"/>
                </a:solidFill>
              </a:rPr>
              <a:t>Learn </a:t>
            </a:r>
            <a:r>
              <a:rPr lang="en-US" dirty="0">
                <a:solidFill>
                  <a:srgbClr val="8C1052"/>
                </a:solidFill>
              </a:rPr>
              <a:t>more about a subject </a:t>
            </a:r>
            <a:endParaRPr lang="en-US" dirty="0" smtClean="0">
              <a:solidFill>
                <a:srgbClr val="8C1052"/>
              </a:solidFill>
            </a:endParaRPr>
          </a:p>
          <a:p>
            <a:pPr lvl="1" indent="-389572"/>
            <a:r>
              <a:rPr lang="en-US" dirty="0">
                <a:solidFill>
                  <a:srgbClr val="8C1052"/>
                </a:solidFill>
              </a:rPr>
              <a:t>H</a:t>
            </a:r>
            <a:r>
              <a:rPr lang="en-US" dirty="0" smtClean="0">
                <a:solidFill>
                  <a:srgbClr val="8C1052"/>
                </a:solidFill>
              </a:rPr>
              <a:t>ave </a:t>
            </a:r>
            <a:r>
              <a:rPr lang="en-US" dirty="0">
                <a:solidFill>
                  <a:srgbClr val="8C1052"/>
                </a:solidFill>
              </a:rPr>
              <a:t>a good time </a:t>
            </a:r>
            <a:endParaRPr lang="en-US" dirty="0" smtClean="0">
              <a:solidFill>
                <a:srgbClr val="8C1052"/>
              </a:solidFill>
            </a:endParaRPr>
          </a:p>
          <a:p>
            <a:pPr lvl="1" indent="-389572"/>
            <a:r>
              <a:rPr lang="en-US" dirty="0">
                <a:solidFill>
                  <a:srgbClr val="8C1052"/>
                </a:solidFill>
              </a:rPr>
              <a:t>M</a:t>
            </a:r>
            <a:r>
              <a:rPr lang="en-US" dirty="0" smtClean="0">
                <a:solidFill>
                  <a:srgbClr val="8C1052"/>
                </a:solidFill>
              </a:rPr>
              <a:t>eet diverse </a:t>
            </a:r>
            <a:r>
              <a:rPr lang="en-US" dirty="0">
                <a:solidFill>
                  <a:srgbClr val="8C1052"/>
                </a:solidFill>
              </a:rPr>
              <a:t>new </a:t>
            </a:r>
            <a:r>
              <a:rPr lang="en-US" dirty="0" smtClean="0">
                <a:solidFill>
                  <a:srgbClr val="8C1052"/>
                </a:solidFill>
              </a:rPr>
              <a:t>people</a:t>
            </a:r>
            <a:endParaRPr lang="en-US" sz="3000" strike="sngStrik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941</Words>
  <Application>Microsoft Macintosh PowerPoint</Application>
  <PresentationFormat>Custom</PresentationFormat>
  <Paragraphs>263</Paragraphs>
  <Slides>39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 Evans</cp:lastModifiedBy>
  <cp:revision>147</cp:revision>
  <dcterms:created xsi:type="dcterms:W3CDTF">2016-05-16T09:03:39Z</dcterms:created>
  <dcterms:modified xsi:type="dcterms:W3CDTF">2016-11-23T10:05:52Z</dcterms:modified>
</cp:coreProperties>
</file>