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handoutMasterIdLst>
    <p:handoutMasterId r:id="rId33"/>
  </p:handoutMasterIdLst>
  <p:sldIdLst>
    <p:sldId id="305" r:id="rId2"/>
    <p:sldId id="272" r:id="rId3"/>
    <p:sldId id="306" r:id="rId4"/>
    <p:sldId id="307" r:id="rId5"/>
    <p:sldId id="308" r:id="rId6"/>
    <p:sldId id="284" r:id="rId7"/>
    <p:sldId id="298" r:id="rId8"/>
    <p:sldId id="303" r:id="rId9"/>
    <p:sldId id="300" r:id="rId10"/>
    <p:sldId id="301" r:id="rId11"/>
    <p:sldId id="302" r:id="rId12"/>
    <p:sldId id="285" r:id="rId13"/>
    <p:sldId id="291" r:id="rId14"/>
    <p:sldId id="267" r:id="rId15"/>
    <p:sldId id="268" r:id="rId16"/>
    <p:sldId id="292" r:id="rId17"/>
    <p:sldId id="294" r:id="rId18"/>
    <p:sldId id="286" r:id="rId19"/>
    <p:sldId id="273" r:id="rId20"/>
    <p:sldId id="274" r:id="rId21"/>
    <p:sldId id="297" r:id="rId22"/>
    <p:sldId id="275" r:id="rId23"/>
    <p:sldId id="287" r:id="rId24"/>
    <p:sldId id="309" r:id="rId25"/>
    <p:sldId id="310" r:id="rId26"/>
    <p:sldId id="311" r:id="rId27"/>
    <p:sldId id="288" r:id="rId28"/>
    <p:sldId id="313" r:id="rId29"/>
    <p:sldId id="289" r:id="rId30"/>
    <p:sldId id="304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toko Siegel" initials="S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69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F2C45-B763-4F2B-B98E-04A7A3DFBC1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DDE01-4040-4063-8F94-5A153B4DE770}">
      <dgm:prSet phldrT="[Text]"/>
      <dgm:spPr/>
      <dgm:t>
        <a:bodyPr/>
        <a:lstStyle/>
        <a:p>
          <a:r>
            <a:rPr lang="en-US" dirty="0" smtClean="0"/>
            <a:t>Accreditation</a:t>
          </a:r>
          <a:endParaRPr lang="en-US" dirty="0"/>
        </a:p>
      </dgm:t>
    </dgm:pt>
    <dgm:pt modelId="{100D9EAD-95D9-4DBE-9995-0A42FB8B389F}" type="parTrans" cxnId="{6C30E130-BA3F-42B6-B478-E9EA3ACBD29C}">
      <dgm:prSet/>
      <dgm:spPr/>
      <dgm:t>
        <a:bodyPr/>
        <a:lstStyle/>
        <a:p>
          <a:endParaRPr lang="en-US"/>
        </a:p>
      </dgm:t>
    </dgm:pt>
    <dgm:pt modelId="{004C219B-F3D4-41C7-A9D3-FE91D0237AB6}" type="sibTrans" cxnId="{6C30E130-BA3F-42B6-B478-E9EA3ACBD29C}">
      <dgm:prSet/>
      <dgm:spPr/>
      <dgm:t>
        <a:bodyPr/>
        <a:lstStyle/>
        <a:p>
          <a:endParaRPr lang="en-US"/>
        </a:p>
      </dgm:t>
    </dgm:pt>
    <dgm:pt modelId="{5B8834D9-D0A2-4B72-B39E-917E9592A910}">
      <dgm:prSet phldrT="[Text]" custT="1"/>
      <dgm:spPr/>
      <dgm:t>
        <a:bodyPr/>
        <a:lstStyle/>
        <a:p>
          <a:r>
            <a:rPr lang="en-US" sz="2400" dirty="0" smtClean="0"/>
            <a:t>Committees</a:t>
          </a:r>
          <a:endParaRPr lang="en-US" sz="2400" dirty="0"/>
        </a:p>
      </dgm:t>
    </dgm:pt>
    <dgm:pt modelId="{7FDC6603-003C-411C-94CD-CABD37ECC880}" type="parTrans" cxnId="{BB0C66EE-A075-494C-9558-36A60DA99339}">
      <dgm:prSet/>
      <dgm:spPr/>
      <dgm:t>
        <a:bodyPr/>
        <a:lstStyle/>
        <a:p>
          <a:endParaRPr lang="en-US"/>
        </a:p>
      </dgm:t>
    </dgm:pt>
    <dgm:pt modelId="{62936FC6-1132-4DF5-9EAC-2B887FDA6D36}" type="sibTrans" cxnId="{BB0C66EE-A075-494C-9558-36A60DA99339}">
      <dgm:prSet/>
      <dgm:spPr/>
      <dgm:t>
        <a:bodyPr/>
        <a:lstStyle/>
        <a:p>
          <a:endParaRPr lang="en-US"/>
        </a:p>
      </dgm:t>
    </dgm:pt>
    <dgm:pt modelId="{B393AEDC-F436-4802-B30A-E08B26E9B77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F7A2B0A4-C49D-4BBE-A27F-69E77B47C9E3}" type="parTrans" cxnId="{2BA49243-6F39-403F-AD2D-7D1AAC2337EF}">
      <dgm:prSet/>
      <dgm:spPr/>
      <dgm:t>
        <a:bodyPr/>
        <a:lstStyle/>
        <a:p>
          <a:endParaRPr lang="en-US"/>
        </a:p>
      </dgm:t>
    </dgm:pt>
    <dgm:pt modelId="{2FC12C04-DE1D-4B0C-904A-868617BE0E25}" type="sibTrans" cxnId="{2BA49243-6F39-403F-AD2D-7D1AAC2337EF}">
      <dgm:prSet/>
      <dgm:spPr/>
      <dgm:t>
        <a:bodyPr/>
        <a:lstStyle/>
        <a:p>
          <a:endParaRPr lang="en-US"/>
        </a:p>
      </dgm:t>
    </dgm:pt>
    <dgm:pt modelId="{077C6545-2872-47E9-95DE-FEE532466FD5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pPr algn="r"/>
          <a:r>
            <a:rPr lang="en-US" sz="2400" dirty="0" smtClean="0"/>
            <a:t>Assessment</a:t>
          </a:r>
          <a:endParaRPr lang="en-US" sz="2400" dirty="0"/>
        </a:p>
      </dgm:t>
    </dgm:pt>
    <dgm:pt modelId="{C52579D8-9749-478C-BCAE-AE218CA981B6}" type="parTrans" cxnId="{D6DC63C4-7439-41C6-9234-ABA45E4EE39F}">
      <dgm:prSet/>
      <dgm:spPr/>
      <dgm:t>
        <a:bodyPr/>
        <a:lstStyle/>
        <a:p>
          <a:endParaRPr lang="en-US"/>
        </a:p>
      </dgm:t>
    </dgm:pt>
    <dgm:pt modelId="{C261C5CD-B1F3-40AE-8420-885631FDA358}" type="sibTrans" cxnId="{D6DC63C4-7439-41C6-9234-ABA45E4EE39F}">
      <dgm:prSet/>
      <dgm:spPr/>
      <dgm:t>
        <a:bodyPr/>
        <a:lstStyle/>
        <a:p>
          <a:endParaRPr lang="en-US"/>
        </a:p>
      </dgm:t>
    </dgm:pt>
    <dgm:pt modelId="{37E315A1-9E8F-46B4-A069-55E08A641BAB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D4766ACC-3D4C-47F5-8C52-27F3762B689A}" type="parTrans" cxnId="{131491FE-6B85-4F6E-A705-FC4EB6851398}">
      <dgm:prSet/>
      <dgm:spPr/>
      <dgm:t>
        <a:bodyPr/>
        <a:lstStyle/>
        <a:p>
          <a:endParaRPr lang="en-US"/>
        </a:p>
      </dgm:t>
    </dgm:pt>
    <dgm:pt modelId="{D5FE783A-A0EA-43AC-9729-F5C7B3CD16B0}" type="sibTrans" cxnId="{131491FE-6B85-4F6E-A705-FC4EB6851398}">
      <dgm:prSet/>
      <dgm:spPr/>
      <dgm:t>
        <a:bodyPr/>
        <a:lstStyle/>
        <a:p>
          <a:endParaRPr lang="en-US"/>
        </a:p>
      </dgm:t>
    </dgm:pt>
    <dgm:pt modelId="{0E3A3C5A-A8BF-4841-8538-C50145668EF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7BA6CD2E-137E-49C5-A1C5-38FD71224A59}" type="parTrans" cxnId="{DB54ABDE-6F9A-4162-8D17-E91A1D20E6E1}">
      <dgm:prSet/>
      <dgm:spPr/>
      <dgm:t>
        <a:bodyPr/>
        <a:lstStyle/>
        <a:p>
          <a:endParaRPr lang="en-US"/>
        </a:p>
      </dgm:t>
    </dgm:pt>
    <dgm:pt modelId="{B516ACDE-C966-4B0B-8705-7001AE462512}" type="sibTrans" cxnId="{DB54ABDE-6F9A-4162-8D17-E91A1D20E6E1}">
      <dgm:prSet/>
      <dgm:spPr/>
      <dgm:t>
        <a:bodyPr/>
        <a:lstStyle/>
        <a:p>
          <a:endParaRPr lang="en-US"/>
        </a:p>
      </dgm:t>
    </dgm:pt>
    <dgm:pt modelId="{37245DFB-6C17-4766-9748-C072C39E9B91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2400" dirty="0" smtClean="0"/>
            <a:t>Website</a:t>
          </a:r>
          <a:endParaRPr lang="en-US" sz="2400" dirty="0"/>
        </a:p>
      </dgm:t>
    </dgm:pt>
    <dgm:pt modelId="{06F5FDAE-D300-4D01-8908-44621E785679}" type="parTrans" cxnId="{4BF18590-8AC8-42A5-A58C-349DC02FEF32}">
      <dgm:prSet/>
      <dgm:spPr/>
      <dgm:t>
        <a:bodyPr/>
        <a:lstStyle/>
        <a:p>
          <a:endParaRPr lang="en-US"/>
        </a:p>
      </dgm:t>
    </dgm:pt>
    <dgm:pt modelId="{DEB154C3-6F35-45C3-93D0-E9AD5B4305A0}" type="sibTrans" cxnId="{4BF18590-8AC8-42A5-A58C-349DC02FEF32}">
      <dgm:prSet/>
      <dgm:spPr/>
      <dgm:t>
        <a:bodyPr/>
        <a:lstStyle/>
        <a:p>
          <a:endParaRPr lang="en-US"/>
        </a:p>
      </dgm:t>
    </dgm:pt>
    <dgm:pt modelId="{D683AC89-8D5F-496C-A5CE-2855273E6F45}">
      <dgm:prSet phldrT="[Text]"/>
      <dgm:spPr>
        <a:ln>
          <a:solidFill>
            <a:schemeClr val="accent3"/>
          </a:solidFill>
        </a:ln>
      </dgm:spPr>
      <dgm:t>
        <a:bodyPr/>
        <a:lstStyle/>
        <a:p>
          <a:pPr algn="r"/>
          <a:r>
            <a:rPr lang="en-US" dirty="0" smtClean="0"/>
            <a:t>Surveys</a:t>
          </a:r>
          <a:endParaRPr lang="en-US" dirty="0"/>
        </a:p>
      </dgm:t>
    </dgm:pt>
    <dgm:pt modelId="{D39E315F-E70C-4945-B50A-8098A693320F}" type="parTrans" cxnId="{FEE3AC66-376B-429C-9338-4A0B210A3405}">
      <dgm:prSet/>
      <dgm:spPr/>
      <dgm:t>
        <a:bodyPr/>
        <a:lstStyle/>
        <a:p>
          <a:endParaRPr lang="en-US"/>
        </a:p>
      </dgm:t>
    </dgm:pt>
    <dgm:pt modelId="{D004C385-2677-4385-8038-EF81E5B17743}" type="sibTrans" cxnId="{FEE3AC66-376B-429C-9338-4A0B210A3405}">
      <dgm:prSet/>
      <dgm:spPr/>
      <dgm:t>
        <a:bodyPr/>
        <a:lstStyle/>
        <a:p>
          <a:endParaRPr lang="en-US"/>
        </a:p>
      </dgm:t>
    </dgm:pt>
    <dgm:pt modelId="{8095684E-AA4D-478B-A07F-160D00709345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pPr algn="r"/>
          <a:r>
            <a:rPr lang="en-US" sz="2400" dirty="0" smtClean="0"/>
            <a:t>Program review</a:t>
          </a:r>
          <a:endParaRPr lang="en-US" sz="2400" dirty="0"/>
        </a:p>
      </dgm:t>
    </dgm:pt>
    <dgm:pt modelId="{FC163F61-C2FD-43C0-8385-DB7742B389C7}" type="parTrans" cxnId="{3F99535A-FAB4-411E-9934-D8FA255EDA9A}">
      <dgm:prSet/>
      <dgm:spPr/>
      <dgm:t>
        <a:bodyPr/>
        <a:lstStyle/>
        <a:p>
          <a:endParaRPr lang="en-US"/>
        </a:p>
      </dgm:t>
    </dgm:pt>
    <dgm:pt modelId="{0BD3C33B-204E-4BCA-9655-4CFA44996D06}" type="sibTrans" cxnId="{3F99535A-FAB4-411E-9934-D8FA255EDA9A}">
      <dgm:prSet/>
      <dgm:spPr/>
      <dgm:t>
        <a:bodyPr/>
        <a:lstStyle/>
        <a:p>
          <a:endParaRPr lang="en-US"/>
        </a:p>
      </dgm:t>
    </dgm:pt>
    <dgm:pt modelId="{1901E970-F011-42FC-A314-72619AD6CBED}">
      <dgm:prSet phldrT="[Text]"/>
      <dgm:spPr>
        <a:ln>
          <a:solidFill>
            <a:schemeClr val="accent3"/>
          </a:solidFill>
        </a:ln>
      </dgm:spPr>
      <dgm:t>
        <a:bodyPr/>
        <a:lstStyle/>
        <a:p>
          <a:pPr algn="r"/>
          <a:r>
            <a:rPr lang="en-US" dirty="0" smtClean="0"/>
            <a:t>Reporting tool</a:t>
          </a:r>
          <a:endParaRPr lang="en-US" dirty="0"/>
        </a:p>
      </dgm:t>
    </dgm:pt>
    <dgm:pt modelId="{36E633D4-90CE-4EC7-AC0D-05C37A4B0A5E}" type="parTrans" cxnId="{59974D00-B859-4000-A392-5BFEE52FD47C}">
      <dgm:prSet/>
      <dgm:spPr/>
      <dgm:t>
        <a:bodyPr/>
        <a:lstStyle/>
        <a:p>
          <a:endParaRPr lang="en-US"/>
        </a:p>
      </dgm:t>
    </dgm:pt>
    <dgm:pt modelId="{C9DEEFA9-F8B0-48C7-9F0A-A2BC9188C5B9}" type="sibTrans" cxnId="{59974D00-B859-4000-A392-5BFEE52FD47C}">
      <dgm:prSet/>
      <dgm:spPr/>
      <dgm:t>
        <a:bodyPr/>
        <a:lstStyle/>
        <a:p>
          <a:endParaRPr lang="en-US"/>
        </a:p>
      </dgm:t>
    </dgm:pt>
    <dgm:pt modelId="{AE44F4EC-2257-435A-BC3D-874C18A4CEEB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2400" dirty="0" smtClean="0"/>
            <a:t>Intranet</a:t>
          </a:r>
          <a:endParaRPr lang="en-US" sz="2400" dirty="0"/>
        </a:p>
      </dgm:t>
    </dgm:pt>
    <dgm:pt modelId="{D67A71FF-4437-4C6A-AAA0-C3FF48ADCDD9}" type="parTrans" cxnId="{C7DE4308-EA77-4B70-9FFC-796E94465C23}">
      <dgm:prSet/>
      <dgm:spPr/>
      <dgm:t>
        <a:bodyPr/>
        <a:lstStyle/>
        <a:p>
          <a:endParaRPr lang="en-US"/>
        </a:p>
      </dgm:t>
    </dgm:pt>
    <dgm:pt modelId="{66D9A862-9963-4D0A-BABF-44B893D61D65}" type="sibTrans" cxnId="{C7DE4308-EA77-4B70-9FFC-796E94465C23}">
      <dgm:prSet/>
      <dgm:spPr/>
      <dgm:t>
        <a:bodyPr/>
        <a:lstStyle/>
        <a:p>
          <a:endParaRPr lang="en-US"/>
        </a:p>
      </dgm:t>
    </dgm:pt>
    <dgm:pt modelId="{EE9D981D-9086-4DC5-82EE-3660183E6AA9}">
      <dgm:prSet phldrT="[Text]"/>
      <dgm:spPr>
        <a:ln>
          <a:solidFill>
            <a:schemeClr val="accent3"/>
          </a:solidFill>
        </a:ln>
      </dgm:spPr>
      <dgm:t>
        <a:bodyPr/>
        <a:lstStyle/>
        <a:p>
          <a:pPr algn="r"/>
          <a:r>
            <a:rPr lang="en-US" dirty="0" smtClean="0"/>
            <a:t>Focus groups </a:t>
          </a:r>
          <a:endParaRPr lang="en-US" dirty="0"/>
        </a:p>
      </dgm:t>
    </dgm:pt>
    <dgm:pt modelId="{57E8CB7C-379E-4E38-82CA-7DA9E33B77A5}" type="parTrans" cxnId="{C4687D05-5051-4194-A89D-B710C04AAAFF}">
      <dgm:prSet/>
      <dgm:spPr/>
      <dgm:t>
        <a:bodyPr/>
        <a:lstStyle/>
        <a:p>
          <a:endParaRPr lang="en-US"/>
        </a:p>
      </dgm:t>
    </dgm:pt>
    <dgm:pt modelId="{5AE0EDA8-85B6-4B7B-8978-FDB98F062FE9}" type="sibTrans" cxnId="{C4687D05-5051-4194-A89D-B710C04AAAFF}">
      <dgm:prSet/>
      <dgm:spPr/>
      <dgm:t>
        <a:bodyPr/>
        <a:lstStyle/>
        <a:p>
          <a:endParaRPr lang="en-US"/>
        </a:p>
      </dgm:t>
    </dgm:pt>
    <dgm:pt modelId="{7E1E7F5A-C3E8-4AC7-861C-F3C411DCA765}" type="pres">
      <dgm:prSet presAssocID="{6DCF2C45-B763-4F2B-B98E-04A7A3DFBC1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A7E924-8687-4B45-A8F3-72A846557D1A}" type="pres">
      <dgm:prSet presAssocID="{6DCF2C45-B763-4F2B-B98E-04A7A3DFBC1B}" presName="children" presStyleCnt="0"/>
      <dgm:spPr/>
    </dgm:pt>
    <dgm:pt modelId="{AC7D5075-9D27-4F08-8108-40040CC8EE30}" type="pres">
      <dgm:prSet presAssocID="{6DCF2C45-B763-4F2B-B98E-04A7A3DFBC1B}" presName="child1group" presStyleCnt="0"/>
      <dgm:spPr/>
    </dgm:pt>
    <dgm:pt modelId="{64312D4B-C8C4-48E0-BB2A-ADDF1EEB8943}" type="pres">
      <dgm:prSet presAssocID="{6DCF2C45-B763-4F2B-B98E-04A7A3DFBC1B}" presName="child1" presStyleLbl="bgAcc1" presStyleIdx="0" presStyleCnt="4" custScaleX="126977" custLinFactNeighborX="-10224"/>
      <dgm:spPr/>
      <dgm:t>
        <a:bodyPr/>
        <a:lstStyle/>
        <a:p>
          <a:endParaRPr lang="en-US"/>
        </a:p>
      </dgm:t>
    </dgm:pt>
    <dgm:pt modelId="{D81DEAAB-B0AB-4D2A-A83B-2F770A49A02C}" type="pres">
      <dgm:prSet presAssocID="{6DCF2C45-B763-4F2B-B98E-04A7A3DFBC1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5BBC7-CA50-49ED-80EC-490EE459D32F}" type="pres">
      <dgm:prSet presAssocID="{6DCF2C45-B763-4F2B-B98E-04A7A3DFBC1B}" presName="child2group" presStyleCnt="0"/>
      <dgm:spPr/>
    </dgm:pt>
    <dgm:pt modelId="{33F3E523-24BD-4561-85B4-258A35096799}" type="pres">
      <dgm:prSet presAssocID="{6DCF2C45-B763-4F2B-B98E-04A7A3DFBC1B}" presName="child2" presStyleLbl="bgAcc1" presStyleIdx="1" presStyleCnt="4" custScaleX="136429" custLinFactNeighborX="10973" custLinFactNeighborY="-4664"/>
      <dgm:spPr/>
      <dgm:t>
        <a:bodyPr/>
        <a:lstStyle/>
        <a:p>
          <a:endParaRPr lang="en-US"/>
        </a:p>
      </dgm:t>
    </dgm:pt>
    <dgm:pt modelId="{477C7B3F-FB6A-4F69-855E-199A23BB81FE}" type="pres">
      <dgm:prSet presAssocID="{6DCF2C45-B763-4F2B-B98E-04A7A3DFBC1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28856-948E-44E4-9517-97CC7A0C8CB8}" type="pres">
      <dgm:prSet presAssocID="{6DCF2C45-B763-4F2B-B98E-04A7A3DFBC1B}" presName="child3group" presStyleCnt="0"/>
      <dgm:spPr/>
    </dgm:pt>
    <dgm:pt modelId="{BA52DB39-B0BE-4703-ACEC-BDBA5FA479DF}" type="pres">
      <dgm:prSet presAssocID="{6DCF2C45-B763-4F2B-B98E-04A7A3DFBC1B}" presName="child3" presStyleLbl="bgAcc1" presStyleIdx="2" presStyleCnt="4" custScaleX="144893" custScaleY="120734" custLinFactNeighborX="17442" custLinFactNeighborY="-7309"/>
      <dgm:spPr/>
      <dgm:t>
        <a:bodyPr/>
        <a:lstStyle/>
        <a:p>
          <a:endParaRPr lang="en-US"/>
        </a:p>
      </dgm:t>
    </dgm:pt>
    <dgm:pt modelId="{18D72DA3-E985-4BB4-B1CD-A4956624A7FB}" type="pres">
      <dgm:prSet presAssocID="{6DCF2C45-B763-4F2B-B98E-04A7A3DFBC1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B2782-319B-4211-A7DA-C2DE2C09EB0C}" type="pres">
      <dgm:prSet presAssocID="{6DCF2C45-B763-4F2B-B98E-04A7A3DFBC1B}" presName="child4group" presStyleCnt="0"/>
      <dgm:spPr/>
    </dgm:pt>
    <dgm:pt modelId="{6E63E323-89C3-4F2D-BFD4-0BADAD01508D}" type="pres">
      <dgm:prSet presAssocID="{6DCF2C45-B763-4F2B-B98E-04A7A3DFBC1B}" presName="child4" presStyleLbl="bgAcc1" presStyleIdx="3" presStyleCnt="4" custScaleX="123745" custLinFactNeighborX="-10559" custLinFactNeighborY="-2047"/>
      <dgm:spPr/>
      <dgm:t>
        <a:bodyPr/>
        <a:lstStyle/>
        <a:p>
          <a:endParaRPr lang="en-US"/>
        </a:p>
      </dgm:t>
    </dgm:pt>
    <dgm:pt modelId="{E1F57545-AA72-4638-AEB1-9F69BAB6F596}" type="pres">
      <dgm:prSet presAssocID="{6DCF2C45-B763-4F2B-B98E-04A7A3DFBC1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C0D39-1D18-444E-A58C-7F89FF33D38F}" type="pres">
      <dgm:prSet presAssocID="{6DCF2C45-B763-4F2B-B98E-04A7A3DFBC1B}" presName="childPlaceholder" presStyleCnt="0"/>
      <dgm:spPr/>
    </dgm:pt>
    <dgm:pt modelId="{31E2237A-FFE8-4C93-A129-E4E37F1D5F21}" type="pres">
      <dgm:prSet presAssocID="{6DCF2C45-B763-4F2B-B98E-04A7A3DFBC1B}" presName="circle" presStyleCnt="0"/>
      <dgm:spPr/>
    </dgm:pt>
    <dgm:pt modelId="{1A740923-9822-4429-A106-C97BF1881382}" type="pres">
      <dgm:prSet presAssocID="{6DCF2C45-B763-4F2B-B98E-04A7A3DFBC1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FC892-2694-4E25-B87E-735390E5979F}" type="pres">
      <dgm:prSet presAssocID="{6DCF2C45-B763-4F2B-B98E-04A7A3DFBC1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4A9F6-A707-4FAF-A8AB-4BE311096469}" type="pres">
      <dgm:prSet presAssocID="{6DCF2C45-B763-4F2B-B98E-04A7A3DFBC1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0490-0F5D-415F-9648-265CCBDE304C}" type="pres">
      <dgm:prSet presAssocID="{6DCF2C45-B763-4F2B-B98E-04A7A3DFBC1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EFA7E-97A3-483F-A567-88DAE633A7BE}" type="pres">
      <dgm:prSet presAssocID="{6DCF2C45-B763-4F2B-B98E-04A7A3DFBC1B}" presName="quadrantPlaceholder" presStyleCnt="0"/>
      <dgm:spPr/>
    </dgm:pt>
    <dgm:pt modelId="{642B3A76-1888-4D46-B032-F7040D963F8C}" type="pres">
      <dgm:prSet presAssocID="{6DCF2C45-B763-4F2B-B98E-04A7A3DFBC1B}" presName="center1" presStyleLbl="fgShp" presStyleIdx="0" presStyleCnt="2"/>
      <dgm:spPr/>
    </dgm:pt>
    <dgm:pt modelId="{3116EC57-D7DD-468F-959C-8B33C3F7DC7F}" type="pres">
      <dgm:prSet presAssocID="{6DCF2C45-B763-4F2B-B98E-04A7A3DFBC1B}" presName="center2" presStyleLbl="fgShp" presStyleIdx="1" presStyleCnt="2"/>
      <dgm:spPr/>
    </dgm:pt>
  </dgm:ptLst>
  <dgm:cxnLst>
    <dgm:cxn modelId="{4BF18590-8AC8-42A5-A58C-349DC02FEF32}" srcId="{0E3A3C5A-A8BF-4841-8538-C50145668EF1}" destId="{37245DFB-6C17-4766-9748-C072C39E9B91}" srcOrd="0" destOrd="0" parTransId="{06F5FDAE-D300-4D01-8908-44621E785679}" sibTransId="{DEB154C3-6F35-45C3-93D0-E9AD5B4305A0}"/>
    <dgm:cxn modelId="{6C14A2CE-0C2E-44A0-A9D6-126D011035B0}" type="presOf" srcId="{077C6545-2872-47E9-95DE-FEE532466FD5}" destId="{477C7B3F-FB6A-4F69-855E-199A23BB81FE}" srcOrd="1" destOrd="0" presId="urn:microsoft.com/office/officeart/2005/8/layout/cycle4"/>
    <dgm:cxn modelId="{662CD540-D9E1-484D-947A-473DE5C46620}" type="presOf" srcId="{AE44F4EC-2257-435A-BC3D-874C18A4CEEB}" destId="{6E63E323-89C3-4F2D-BFD4-0BADAD01508D}" srcOrd="0" destOrd="1" presId="urn:microsoft.com/office/officeart/2005/8/layout/cycle4"/>
    <dgm:cxn modelId="{FA5E1290-576D-4346-A4B3-1F292ECA3862}" type="presOf" srcId="{5B8834D9-D0A2-4B72-B39E-917E9592A910}" destId="{64312D4B-C8C4-48E0-BB2A-ADDF1EEB8943}" srcOrd="0" destOrd="0" presId="urn:microsoft.com/office/officeart/2005/8/layout/cycle4"/>
    <dgm:cxn modelId="{DB54ABDE-6F9A-4162-8D17-E91A1D20E6E1}" srcId="{6DCF2C45-B763-4F2B-B98E-04A7A3DFBC1B}" destId="{0E3A3C5A-A8BF-4841-8538-C50145668EF1}" srcOrd="3" destOrd="0" parTransId="{7BA6CD2E-137E-49C5-A1C5-38FD71224A59}" sibTransId="{B516ACDE-C966-4B0B-8705-7001AE462512}"/>
    <dgm:cxn modelId="{359CC80A-EE15-472E-A15B-2013A28F61C4}" type="presOf" srcId="{37245DFB-6C17-4766-9748-C072C39E9B91}" destId="{6E63E323-89C3-4F2D-BFD4-0BADAD01508D}" srcOrd="0" destOrd="0" presId="urn:microsoft.com/office/officeart/2005/8/layout/cycle4"/>
    <dgm:cxn modelId="{6C30E130-BA3F-42B6-B478-E9EA3ACBD29C}" srcId="{6DCF2C45-B763-4F2B-B98E-04A7A3DFBC1B}" destId="{047DDE01-4040-4063-8F94-5A153B4DE770}" srcOrd="0" destOrd="0" parTransId="{100D9EAD-95D9-4DBE-9995-0A42FB8B389F}" sibTransId="{004C219B-F3D4-41C7-A9D3-FE91D0237AB6}"/>
    <dgm:cxn modelId="{C4687D05-5051-4194-A89D-B710C04AAAFF}" srcId="{37E315A1-9E8F-46B4-A069-55E08A641BAB}" destId="{EE9D981D-9086-4DC5-82EE-3660183E6AA9}" srcOrd="2" destOrd="0" parTransId="{57E8CB7C-379E-4E38-82CA-7DA9E33B77A5}" sibTransId="{5AE0EDA8-85B6-4B7B-8978-FDB98F062FE9}"/>
    <dgm:cxn modelId="{A05C5510-4A21-4D54-AD1D-1CDC229732AA}" type="presOf" srcId="{8095684E-AA4D-478B-A07F-160D00709345}" destId="{33F3E523-24BD-4561-85B4-258A35096799}" srcOrd="0" destOrd="1" presId="urn:microsoft.com/office/officeart/2005/8/layout/cycle4"/>
    <dgm:cxn modelId="{09EBCBDE-EEE2-4127-85E9-356092537499}" type="presOf" srcId="{6DCF2C45-B763-4F2B-B98E-04A7A3DFBC1B}" destId="{7E1E7F5A-C3E8-4AC7-861C-F3C411DCA765}" srcOrd="0" destOrd="0" presId="urn:microsoft.com/office/officeart/2005/8/layout/cycle4"/>
    <dgm:cxn modelId="{A6457F43-D0C6-47DC-972B-596AF5710FCF}" type="presOf" srcId="{047DDE01-4040-4063-8F94-5A153B4DE770}" destId="{1A740923-9822-4429-A106-C97BF1881382}" srcOrd="0" destOrd="0" presId="urn:microsoft.com/office/officeart/2005/8/layout/cycle4"/>
    <dgm:cxn modelId="{BB0C66EE-A075-494C-9558-36A60DA99339}" srcId="{047DDE01-4040-4063-8F94-5A153B4DE770}" destId="{5B8834D9-D0A2-4B72-B39E-917E9592A910}" srcOrd="0" destOrd="0" parTransId="{7FDC6603-003C-411C-94CD-CABD37ECC880}" sibTransId="{62936FC6-1132-4DF5-9EAC-2B887FDA6D36}"/>
    <dgm:cxn modelId="{2BA49243-6F39-403F-AD2D-7D1AAC2337EF}" srcId="{6DCF2C45-B763-4F2B-B98E-04A7A3DFBC1B}" destId="{B393AEDC-F436-4802-B30A-E08B26E9B770}" srcOrd="1" destOrd="0" parTransId="{F7A2B0A4-C49D-4BBE-A27F-69E77B47C9E3}" sibTransId="{2FC12C04-DE1D-4B0C-904A-868617BE0E25}"/>
    <dgm:cxn modelId="{4A6076AE-6656-40CB-AD67-6CECC9671F0B}" type="presOf" srcId="{37E315A1-9E8F-46B4-A069-55E08A641BAB}" destId="{C904A9F6-A707-4FAF-A8AB-4BE311096469}" srcOrd="0" destOrd="0" presId="urn:microsoft.com/office/officeart/2005/8/layout/cycle4"/>
    <dgm:cxn modelId="{3F99535A-FAB4-411E-9934-D8FA255EDA9A}" srcId="{B393AEDC-F436-4802-B30A-E08B26E9B770}" destId="{8095684E-AA4D-478B-A07F-160D00709345}" srcOrd="1" destOrd="0" parTransId="{FC163F61-C2FD-43C0-8385-DB7742B389C7}" sibTransId="{0BD3C33B-204E-4BCA-9655-4CFA44996D06}"/>
    <dgm:cxn modelId="{E94EF495-1B84-46D9-8F94-97C71E00B813}" type="presOf" srcId="{B393AEDC-F436-4802-B30A-E08B26E9B770}" destId="{623FC892-2694-4E25-B87E-735390E5979F}" srcOrd="0" destOrd="0" presId="urn:microsoft.com/office/officeart/2005/8/layout/cycle4"/>
    <dgm:cxn modelId="{1B660700-19A5-4E7A-B383-33910F6A420D}" type="presOf" srcId="{077C6545-2872-47E9-95DE-FEE532466FD5}" destId="{33F3E523-24BD-4561-85B4-258A35096799}" srcOrd="0" destOrd="0" presId="urn:microsoft.com/office/officeart/2005/8/layout/cycle4"/>
    <dgm:cxn modelId="{834FE9E0-ADC9-4938-B871-AAE42612F9DA}" type="presOf" srcId="{1901E970-F011-42FC-A314-72619AD6CBED}" destId="{BA52DB39-B0BE-4703-ACEC-BDBA5FA479DF}" srcOrd="0" destOrd="1" presId="urn:microsoft.com/office/officeart/2005/8/layout/cycle4"/>
    <dgm:cxn modelId="{24AEA8DD-0C93-41C3-9957-D8B5391BE490}" type="presOf" srcId="{EE9D981D-9086-4DC5-82EE-3660183E6AA9}" destId="{BA52DB39-B0BE-4703-ACEC-BDBA5FA479DF}" srcOrd="0" destOrd="2" presId="urn:microsoft.com/office/officeart/2005/8/layout/cycle4"/>
    <dgm:cxn modelId="{C7DE4308-EA77-4B70-9FFC-796E94465C23}" srcId="{0E3A3C5A-A8BF-4841-8538-C50145668EF1}" destId="{AE44F4EC-2257-435A-BC3D-874C18A4CEEB}" srcOrd="1" destOrd="0" parTransId="{D67A71FF-4437-4C6A-AAA0-C3FF48ADCDD9}" sibTransId="{66D9A862-9963-4D0A-BABF-44B893D61D65}"/>
    <dgm:cxn modelId="{5ADB0585-0733-4469-A957-2DFDE75A8503}" type="presOf" srcId="{D683AC89-8D5F-496C-A5CE-2855273E6F45}" destId="{18D72DA3-E985-4BB4-B1CD-A4956624A7FB}" srcOrd="1" destOrd="0" presId="urn:microsoft.com/office/officeart/2005/8/layout/cycle4"/>
    <dgm:cxn modelId="{D4DD927C-DC37-41C2-A8E4-C032CD9A27B9}" type="presOf" srcId="{1901E970-F011-42FC-A314-72619AD6CBED}" destId="{18D72DA3-E985-4BB4-B1CD-A4956624A7FB}" srcOrd="1" destOrd="1" presId="urn:microsoft.com/office/officeart/2005/8/layout/cycle4"/>
    <dgm:cxn modelId="{FEE3AC66-376B-429C-9338-4A0B210A3405}" srcId="{37E315A1-9E8F-46B4-A069-55E08A641BAB}" destId="{D683AC89-8D5F-496C-A5CE-2855273E6F45}" srcOrd="0" destOrd="0" parTransId="{D39E315F-E70C-4945-B50A-8098A693320F}" sibTransId="{D004C385-2677-4385-8038-EF81E5B17743}"/>
    <dgm:cxn modelId="{59974D00-B859-4000-A392-5BFEE52FD47C}" srcId="{37E315A1-9E8F-46B4-A069-55E08A641BAB}" destId="{1901E970-F011-42FC-A314-72619AD6CBED}" srcOrd="1" destOrd="0" parTransId="{36E633D4-90CE-4EC7-AC0D-05C37A4B0A5E}" sibTransId="{C9DEEFA9-F8B0-48C7-9F0A-A2BC9188C5B9}"/>
    <dgm:cxn modelId="{6CA61653-53FE-4A95-94E5-ECB6D074DC8B}" type="presOf" srcId="{EE9D981D-9086-4DC5-82EE-3660183E6AA9}" destId="{18D72DA3-E985-4BB4-B1CD-A4956624A7FB}" srcOrd="1" destOrd="2" presId="urn:microsoft.com/office/officeart/2005/8/layout/cycle4"/>
    <dgm:cxn modelId="{131491FE-6B85-4F6E-A705-FC4EB6851398}" srcId="{6DCF2C45-B763-4F2B-B98E-04A7A3DFBC1B}" destId="{37E315A1-9E8F-46B4-A069-55E08A641BAB}" srcOrd="2" destOrd="0" parTransId="{D4766ACC-3D4C-47F5-8C52-27F3762B689A}" sibTransId="{D5FE783A-A0EA-43AC-9729-F5C7B3CD16B0}"/>
    <dgm:cxn modelId="{163A72A5-B790-443E-A6A1-E9B4A6B37A31}" type="presOf" srcId="{5B8834D9-D0A2-4B72-B39E-917E9592A910}" destId="{D81DEAAB-B0AB-4D2A-A83B-2F770A49A02C}" srcOrd="1" destOrd="0" presId="urn:microsoft.com/office/officeart/2005/8/layout/cycle4"/>
    <dgm:cxn modelId="{D6DC63C4-7439-41C6-9234-ABA45E4EE39F}" srcId="{B393AEDC-F436-4802-B30A-E08B26E9B770}" destId="{077C6545-2872-47E9-95DE-FEE532466FD5}" srcOrd="0" destOrd="0" parTransId="{C52579D8-9749-478C-BCAE-AE218CA981B6}" sibTransId="{C261C5CD-B1F3-40AE-8420-885631FDA358}"/>
    <dgm:cxn modelId="{78ED3341-26D2-47EE-B996-055DC25DDBD2}" type="presOf" srcId="{37245DFB-6C17-4766-9748-C072C39E9B91}" destId="{E1F57545-AA72-4638-AEB1-9F69BAB6F596}" srcOrd="1" destOrd="0" presId="urn:microsoft.com/office/officeart/2005/8/layout/cycle4"/>
    <dgm:cxn modelId="{CFA1CFBA-0A90-4006-A89F-A61B9CBD28DD}" type="presOf" srcId="{0E3A3C5A-A8BF-4841-8538-C50145668EF1}" destId="{A81D0490-0F5D-415F-9648-265CCBDE304C}" srcOrd="0" destOrd="0" presId="urn:microsoft.com/office/officeart/2005/8/layout/cycle4"/>
    <dgm:cxn modelId="{148CDC20-11FC-47F9-A377-4E88C11EC2E7}" type="presOf" srcId="{D683AC89-8D5F-496C-A5CE-2855273E6F45}" destId="{BA52DB39-B0BE-4703-ACEC-BDBA5FA479DF}" srcOrd="0" destOrd="0" presId="urn:microsoft.com/office/officeart/2005/8/layout/cycle4"/>
    <dgm:cxn modelId="{F36AA1F6-27A1-4050-990B-B77195EEF40B}" type="presOf" srcId="{8095684E-AA4D-478B-A07F-160D00709345}" destId="{477C7B3F-FB6A-4F69-855E-199A23BB81FE}" srcOrd="1" destOrd="1" presId="urn:microsoft.com/office/officeart/2005/8/layout/cycle4"/>
    <dgm:cxn modelId="{DB3ABA8C-19BD-4691-A32C-16B85ECFF856}" type="presOf" srcId="{AE44F4EC-2257-435A-BC3D-874C18A4CEEB}" destId="{E1F57545-AA72-4638-AEB1-9F69BAB6F596}" srcOrd="1" destOrd="1" presId="urn:microsoft.com/office/officeart/2005/8/layout/cycle4"/>
    <dgm:cxn modelId="{90D60E2E-35A3-4F9E-9C30-B2F278DE0DB0}" type="presParOf" srcId="{7E1E7F5A-C3E8-4AC7-861C-F3C411DCA765}" destId="{EFA7E924-8687-4B45-A8F3-72A846557D1A}" srcOrd="0" destOrd="0" presId="urn:microsoft.com/office/officeart/2005/8/layout/cycle4"/>
    <dgm:cxn modelId="{49972738-B4AB-4CFC-9CBF-DF091BEBEC42}" type="presParOf" srcId="{EFA7E924-8687-4B45-A8F3-72A846557D1A}" destId="{AC7D5075-9D27-4F08-8108-40040CC8EE30}" srcOrd="0" destOrd="0" presId="urn:microsoft.com/office/officeart/2005/8/layout/cycle4"/>
    <dgm:cxn modelId="{E73D78A1-D545-4C4A-B159-C56DF06C09BD}" type="presParOf" srcId="{AC7D5075-9D27-4F08-8108-40040CC8EE30}" destId="{64312D4B-C8C4-48E0-BB2A-ADDF1EEB8943}" srcOrd="0" destOrd="0" presId="urn:microsoft.com/office/officeart/2005/8/layout/cycle4"/>
    <dgm:cxn modelId="{06F03E90-8922-4565-B114-B09EFB7FBAC6}" type="presParOf" srcId="{AC7D5075-9D27-4F08-8108-40040CC8EE30}" destId="{D81DEAAB-B0AB-4D2A-A83B-2F770A49A02C}" srcOrd="1" destOrd="0" presId="urn:microsoft.com/office/officeart/2005/8/layout/cycle4"/>
    <dgm:cxn modelId="{3407676F-47FA-41D1-BCBC-9F6927EAF469}" type="presParOf" srcId="{EFA7E924-8687-4B45-A8F3-72A846557D1A}" destId="{CA75BBC7-CA50-49ED-80EC-490EE459D32F}" srcOrd="1" destOrd="0" presId="urn:microsoft.com/office/officeart/2005/8/layout/cycle4"/>
    <dgm:cxn modelId="{9D434C08-EDF5-44A2-BF70-23F6C540DE07}" type="presParOf" srcId="{CA75BBC7-CA50-49ED-80EC-490EE459D32F}" destId="{33F3E523-24BD-4561-85B4-258A35096799}" srcOrd="0" destOrd="0" presId="urn:microsoft.com/office/officeart/2005/8/layout/cycle4"/>
    <dgm:cxn modelId="{619EAA09-E2AA-4082-A843-C62A6EB24D54}" type="presParOf" srcId="{CA75BBC7-CA50-49ED-80EC-490EE459D32F}" destId="{477C7B3F-FB6A-4F69-855E-199A23BB81FE}" srcOrd="1" destOrd="0" presId="urn:microsoft.com/office/officeart/2005/8/layout/cycle4"/>
    <dgm:cxn modelId="{B174C7F8-E94A-4D01-8AFC-8FC8846DE4E8}" type="presParOf" srcId="{EFA7E924-8687-4B45-A8F3-72A846557D1A}" destId="{40828856-948E-44E4-9517-97CC7A0C8CB8}" srcOrd="2" destOrd="0" presId="urn:microsoft.com/office/officeart/2005/8/layout/cycle4"/>
    <dgm:cxn modelId="{82A90F56-76F1-41E5-8FAE-7D230DE651A9}" type="presParOf" srcId="{40828856-948E-44E4-9517-97CC7A0C8CB8}" destId="{BA52DB39-B0BE-4703-ACEC-BDBA5FA479DF}" srcOrd="0" destOrd="0" presId="urn:microsoft.com/office/officeart/2005/8/layout/cycle4"/>
    <dgm:cxn modelId="{C96C56A2-E0CA-4E4B-BAD6-667E82AEF9ED}" type="presParOf" srcId="{40828856-948E-44E4-9517-97CC7A0C8CB8}" destId="{18D72DA3-E985-4BB4-B1CD-A4956624A7FB}" srcOrd="1" destOrd="0" presId="urn:microsoft.com/office/officeart/2005/8/layout/cycle4"/>
    <dgm:cxn modelId="{DAD8152A-867A-428A-A12E-9B10144E4172}" type="presParOf" srcId="{EFA7E924-8687-4B45-A8F3-72A846557D1A}" destId="{55BB2782-319B-4211-A7DA-C2DE2C09EB0C}" srcOrd="3" destOrd="0" presId="urn:microsoft.com/office/officeart/2005/8/layout/cycle4"/>
    <dgm:cxn modelId="{05952CBB-3074-4AFF-B0C3-BF0F3D662D5E}" type="presParOf" srcId="{55BB2782-319B-4211-A7DA-C2DE2C09EB0C}" destId="{6E63E323-89C3-4F2D-BFD4-0BADAD01508D}" srcOrd="0" destOrd="0" presId="urn:microsoft.com/office/officeart/2005/8/layout/cycle4"/>
    <dgm:cxn modelId="{C84D9FD7-48E6-4430-9608-EB68637DA057}" type="presParOf" srcId="{55BB2782-319B-4211-A7DA-C2DE2C09EB0C}" destId="{E1F57545-AA72-4638-AEB1-9F69BAB6F596}" srcOrd="1" destOrd="0" presId="urn:microsoft.com/office/officeart/2005/8/layout/cycle4"/>
    <dgm:cxn modelId="{1F1BFB8F-C345-4C71-8BD7-5C471AC83FF2}" type="presParOf" srcId="{EFA7E924-8687-4B45-A8F3-72A846557D1A}" destId="{01EC0D39-1D18-444E-A58C-7F89FF33D38F}" srcOrd="4" destOrd="0" presId="urn:microsoft.com/office/officeart/2005/8/layout/cycle4"/>
    <dgm:cxn modelId="{B652881F-5515-4CA4-9540-B682CB2CF654}" type="presParOf" srcId="{7E1E7F5A-C3E8-4AC7-861C-F3C411DCA765}" destId="{31E2237A-FFE8-4C93-A129-E4E37F1D5F21}" srcOrd="1" destOrd="0" presId="urn:microsoft.com/office/officeart/2005/8/layout/cycle4"/>
    <dgm:cxn modelId="{9CABEA97-CE85-4652-8376-6E033F765CC4}" type="presParOf" srcId="{31E2237A-FFE8-4C93-A129-E4E37F1D5F21}" destId="{1A740923-9822-4429-A106-C97BF1881382}" srcOrd="0" destOrd="0" presId="urn:microsoft.com/office/officeart/2005/8/layout/cycle4"/>
    <dgm:cxn modelId="{376369F5-87BE-43DF-AE90-FA96C330BEAF}" type="presParOf" srcId="{31E2237A-FFE8-4C93-A129-E4E37F1D5F21}" destId="{623FC892-2694-4E25-B87E-735390E5979F}" srcOrd="1" destOrd="0" presId="urn:microsoft.com/office/officeart/2005/8/layout/cycle4"/>
    <dgm:cxn modelId="{0574B345-E4F2-4DCC-847D-EE2573B7D7B4}" type="presParOf" srcId="{31E2237A-FFE8-4C93-A129-E4E37F1D5F21}" destId="{C904A9F6-A707-4FAF-A8AB-4BE311096469}" srcOrd="2" destOrd="0" presId="urn:microsoft.com/office/officeart/2005/8/layout/cycle4"/>
    <dgm:cxn modelId="{CE3327CF-561F-4B25-A433-31CBC981F738}" type="presParOf" srcId="{31E2237A-FFE8-4C93-A129-E4E37F1D5F21}" destId="{A81D0490-0F5D-415F-9648-265CCBDE304C}" srcOrd="3" destOrd="0" presId="urn:microsoft.com/office/officeart/2005/8/layout/cycle4"/>
    <dgm:cxn modelId="{240AC726-98EF-42A8-A3EE-567270672B0E}" type="presParOf" srcId="{31E2237A-FFE8-4C93-A129-E4E37F1D5F21}" destId="{09BEFA7E-97A3-483F-A567-88DAE633A7BE}" srcOrd="4" destOrd="0" presId="urn:microsoft.com/office/officeart/2005/8/layout/cycle4"/>
    <dgm:cxn modelId="{E7CFF2C4-4675-400F-BA5F-FE2F3455FC3E}" type="presParOf" srcId="{7E1E7F5A-C3E8-4AC7-861C-F3C411DCA765}" destId="{642B3A76-1888-4D46-B032-F7040D963F8C}" srcOrd="2" destOrd="0" presId="urn:microsoft.com/office/officeart/2005/8/layout/cycle4"/>
    <dgm:cxn modelId="{A13FEC5E-796E-4080-BBBB-0264E119D566}" type="presParOf" srcId="{7E1E7F5A-C3E8-4AC7-861C-F3C411DCA765}" destId="{3116EC57-D7DD-468F-959C-8B33C3F7DC7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3CCF2-AC81-4BBE-9654-D0076CD75E4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27769-93F9-4D7B-BEEA-6AA55AA3195E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Culture of assessment</a:t>
          </a:r>
        </a:p>
        <a:p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Successful accreditation</a:t>
          </a:r>
          <a:endParaRPr lang="en-US" dirty="0">
            <a:solidFill>
              <a:schemeClr val="tx1"/>
            </a:solidFill>
          </a:endParaRPr>
        </a:p>
      </dgm:t>
    </dgm:pt>
    <dgm:pt modelId="{7CCCF998-16CF-422C-A772-329E7BB9F648}" type="parTrans" cxnId="{D07A37FF-8E00-48E6-BAFA-D7B7E2A8BAA0}">
      <dgm:prSet/>
      <dgm:spPr/>
      <dgm:t>
        <a:bodyPr/>
        <a:lstStyle/>
        <a:p>
          <a:endParaRPr lang="en-US"/>
        </a:p>
      </dgm:t>
    </dgm:pt>
    <dgm:pt modelId="{D56E3C08-A68B-482A-A96B-294344331983}" type="sibTrans" cxnId="{D07A37FF-8E00-48E6-BAFA-D7B7E2A8BAA0}">
      <dgm:prSet/>
      <dgm:spPr/>
      <dgm:t>
        <a:bodyPr/>
        <a:lstStyle/>
        <a:p>
          <a:endParaRPr lang="en-US"/>
        </a:p>
      </dgm:t>
    </dgm:pt>
    <dgm:pt modelId="{28D4B178-5BC5-4D42-82C8-2A5235F2BCBA}">
      <dgm:prSet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Trust</a:t>
          </a:r>
        </a:p>
        <a:p>
          <a:r>
            <a:rPr lang="en-US" dirty="0" smtClean="0"/>
            <a:t>It’s about trusting yourself to put yourself out there for people to trust you– this helps create effectiveness.</a:t>
          </a:r>
        </a:p>
      </dgm:t>
    </dgm:pt>
    <dgm:pt modelId="{185274DE-C600-4338-8067-A4A535244BCD}" type="parTrans" cxnId="{AFACF166-EFF0-4016-9342-F9FB04D86E1C}">
      <dgm:prSet/>
      <dgm:spPr/>
      <dgm:t>
        <a:bodyPr/>
        <a:lstStyle/>
        <a:p>
          <a:endParaRPr lang="en-US"/>
        </a:p>
      </dgm:t>
    </dgm:pt>
    <dgm:pt modelId="{0AF00107-58DF-4145-BC4A-6590BF84935F}" type="sibTrans" cxnId="{AFACF166-EFF0-4016-9342-F9FB04D86E1C}">
      <dgm:prSet/>
      <dgm:spPr/>
      <dgm:t>
        <a:bodyPr/>
        <a:lstStyle/>
        <a:p>
          <a:endParaRPr lang="en-US"/>
        </a:p>
      </dgm:t>
    </dgm:pt>
    <dgm:pt modelId="{F87C76C8-BDD0-450B-9A40-68CD97F8B36F}">
      <dgm:prSet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Knowledge</a:t>
          </a:r>
        </a:p>
        <a:p>
          <a:r>
            <a:rPr lang="en-US" dirty="0" smtClean="0"/>
            <a:t>Knowing the different roles that you can play, and how you can fill your role.</a:t>
          </a:r>
        </a:p>
      </dgm:t>
    </dgm:pt>
    <dgm:pt modelId="{5EADCC58-3F06-44E8-8206-FCD423D9C4DF}" type="parTrans" cxnId="{7D14DE36-34A1-4535-AC83-542E5B3BE19F}">
      <dgm:prSet/>
      <dgm:spPr/>
      <dgm:t>
        <a:bodyPr/>
        <a:lstStyle/>
        <a:p>
          <a:endParaRPr lang="en-US"/>
        </a:p>
      </dgm:t>
    </dgm:pt>
    <dgm:pt modelId="{B265C7E3-2C04-4B31-99BB-458F469D6B9B}" type="sibTrans" cxnId="{7D14DE36-34A1-4535-AC83-542E5B3BE19F}">
      <dgm:prSet/>
      <dgm:spPr/>
      <dgm:t>
        <a:bodyPr/>
        <a:lstStyle/>
        <a:p>
          <a:endParaRPr lang="en-US"/>
        </a:p>
      </dgm:t>
    </dgm:pt>
    <dgm:pt modelId="{992BFAF6-D2A6-465E-8CD6-A7C408874247}">
      <dgm:prSet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Awareness</a:t>
          </a:r>
        </a:p>
        <a:p>
          <a:r>
            <a:rPr lang="en-US" dirty="0" smtClean="0"/>
            <a:t>Being aware of what individuals and programs/colleges are doing. </a:t>
          </a:r>
        </a:p>
      </dgm:t>
    </dgm:pt>
    <dgm:pt modelId="{A2960425-45E6-46B2-B912-70B1C637338D}" type="parTrans" cxnId="{867A2BD3-5343-4B7C-B06F-75E12C0BF071}">
      <dgm:prSet/>
      <dgm:spPr/>
      <dgm:t>
        <a:bodyPr/>
        <a:lstStyle/>
        <a:p>
          <a:endParaRPr lang="en-US"/>
        </a:p>
      </dgm:t>
    </dgm:pt>
    <dgm:pt modelId="{21E0E07B-2955-4B52-825E-2B000FBD9B5C}" type="sibTrans" cxnId="{867A2BD3-5343-4B7C-B06F-75E12C0BF071}">
      <dgm:prSet/>
      <dgm:spPr/>
      <dgm:t>
        <a:bodyPr/>
        <a:lstStyle/>
        <a:p>
          <a:endParaRPr lang="en-US"/>
        </a:p>
      </dgm:t>
    </dgm:pt>
    <dgm:pt modelId="{00A20EC5-9E5B-4C33-874D-BDC7DF65E899}">
      <dgm:prSet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Communication</a:t>
          </a:r>
        </a:p>
        <a:p>
          <a:r>
            <a:rPr lang="en-US" dirty="0" smtClean="0"/>
            <a:t>Communication is a key for management. </a:t>
          </a:r>
          <a:endParaRPr lang="en-US" dirty="0"/>
        </a:p>
      </dgm:t>
    </dgm:pt>
    <dgm:pt modelId="{967EE795-D35E-4A57-B232-2853ECE12FCD}" type="parTrans" cxnId="{1C6C2E7A-04D8-4172-B278-FEFDD2B4F9C3}">
      <dgm:prSet/>
      <dgm:spPr/>
      <dgm:t>
        <a:bodyPr/>
        <a:lstStyle/>
        <a:p>
          <a:endParaRPr lang="en-US"/>
        </a:p>
      </dgm:t>
    </dgm:pt>
    <dgm:pt modelId="{7A25221B-39F1-4D2A-A751-2C2404946F75}" type="sibTrans" cxnId="{1C6C2E7A-04D8-4172-B278-FEFDD2B4F9C3}">
      <dgm:prSet/>
      <dgm:spPr/>
      <dgm:t>
        <a:bodyPr/>
        <a:lstStyle/>
        <a:p>
          <a:endParaRPr lang="en-US"/>
        </a:p>
      </dgm:t>
    </dgm:pt>
    <dgm:pt modelId="{B02E406D-0089-411C-A611-5390F723DA12}" type="pres">
      <dgm:prSet presAssocID="{6D93CCF2-AC81-4BBE-9654-D0076CD75E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44EBC-0902-45AB-92B5-A6C82848FCD1}" type="pres">
      <dgm:prSet presAssocID="{A2127769-93F9-4D7B-BEEA-6AA55AA3195E}" presName="centerShape" presStyleLbl="node0" presStyleIdx="0" presStyleCnt="1"/>
      <dgm:spPr/>
      <dgm:t>
        <a:bodyPr/>
        <a:lstStyle/>
        <a:p>
          <a:endParaRPr lang="en-US"/>
        </a:p>
      </dgm:t>
    </dgm:pt>
    <dgm:pt modelId="{104C79B8-3409-41AD-BE90-A39F913F9602}" type="pres">
      <dgm:prSet presAssocID="{185274DE-C600-4338-8067-A4A535244BCD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1CA219E-09C9-4678-A37A-3CA38F089518}" type="pres">
      <dgm:prSet presAssocID="{28D4B178-5BC5-4D42-82C8-2A5235F2BCBA}" presName="node" presStyleLbl="node1" presStyleIdx="0" presStyleCnt="4" custScaleY="12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A4621-60CD-4F87-B966-2A634E17ECC6}" type="pres">
      <dgm:prSet presAssocID="{5EADCC58-3F06-44E8-8206-FCD423D9C4DF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B4CC9B30-3BB9-4C25-9246-8185C11943D1}" type="pres">
      <dgm:prSet presAssocID="{F87C76C8-BDD0-450B-9A40-68CD97F8B36F}" presName="node" presStyleLbl="node1" presStyleIdx="1" presStyleCnt="4" custScaleY="116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87A0-A150-4B7E-97E8-E6EEF802664C}" type="pres">
      <dgm:prSet presAssocID="{A2960425-45E6-46B2-B912-70B1C637338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D6F56F0A-3247-4DAD-BB18-54F5E03856E7}" type="pres">
      <dgm:prSet presAssocID="{992BFAF6-D2A6-465E-8CD6-A7C408874247}" presName="node" presStyleLbl="node1" presStyleIdx="2" presStyleCnt="4" custScaleY="119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38014-99C1-4CBD-88D2-AC6E8B15E73C}" type="pres">
      <dgm:prSet presAssocID="{967EE795-D35E-4A57-B232-2853ECE12FCD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E3E774F0-617D-41E7-924D-A901AD256B94}" type="pres">
      <dgm:prSet presAssocID="{00A20EC5-9E5B-4C33-874D-BDC7DF65E899}" presName="node" presStyleLbl="node1" presStyleIdx="3" presStyleCnt="4" custScaleY="115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65876F-6062-4A84-B7B0-1F7998263FB8}" type="presOf" srcId="{A2960425-45E6-46B2-B912-70B1C637338D}" destId="{937F87A0-A150-4B7E-97E8-E6EEF802664C}" srcOrd="0" destOrd="0" presId="urn:microsoft.com/office/officeart/2005/8/layout/radial4"/>
    <dgm:cxn modelId="{D07A37FF-8E00-48E6-BAFA-D7B7E2A8BAA0}" srcId="{6D93CCF2-AC81-4BBE-9654-D0076CD75E46}" destId="{A2127769-93F9-4D7B-BEEA-6AA55AA3195E}" srcOrd="0" destOrd="0" parTransId="{7CCCF998-16CF-422C-A772-329E7BB9F648}" sibTransId="{D56E3C08-A68B-482A-A96B-294344331983}"/>
    <dgm:cxn modelId="{867A2BD3-5343-4B7C-B06F-75E12C0BF071}" srcId="{A2127769-93F9-4D7B-BEEA-6AA55AA3195E}" destId="{992BFAF6-D2A6-465E-8CD6-A7C408874247}" srcOrd="2" destOrd="0" parTransId="{A2960425-45E6-46B2-B912-70B1C637338D}" sibTransId="{21E0E07B-2955-4B52-825E-2B000FBD9B5C}"/>
    <dgm:cxn modelId="{9F6A63CA-7558-46CB-863B-87F319D43037}" type="presOf" srcId="{28D4B178-5BC5-4D42-82C8-2A5235F2BCBA}" destId="{61CA219E-09C9-4678-A37A-3CA38F089518}" srcOrd="0" destOrd="0" presId="urn:microsoft.com/office/officeart/2005/8/layout/radial4"/>
    <dgm:cxn modelId="{19700EE4-763A-44A0-B6B1-483721B8635D}" type="presOf" srcId="{F87C76C8-BDD0-450B-9A40-68CD97F8B36F}" destId="{B4CC9B30-3BB9-4C25-9246-8185C11943D1}" srcOrd="0" destOrd="0" presId="urn:microsoft.com/office/officeart/2005/8/layout/radial4"/>
    <dgm:cxn modelId="{0BE7BA1B-53BB-4AD2-AE14-951F6719C566}" type="presOf" srcId="{185274DE-C600-4338-8067-A4A535244BCD}" destId="{104C79B8-3409-41AD-BE90-A39F913F9602}" srcOrd="0" destOrd="0" presId="urn:microsoft.com/office/officeart/2005/8/layout/radial4"/>
    <dgm:cxn modelId="{7D14DE36-34A1-4535-AC83-542E5B3BE19F}" srcId="{A2127769-93F9-4D7B-BEEA-6AA55AA3195E}" destId="{F87C76C8-BDD0-450B-9A40-68CD97F8B36F}" srcOrd="1" destOrd="0" parTransId="{5EADCC58-3F06-44E8-8206-FCD423D9C4DF}" sibTransId="{B265C7E3-2C04-4B31-99BB-458F469D6B9B}"/>
    <dgm:cxn modelId="{1C6C2E7A-04D8-4172-B278-FEFDD2B4F9C3}" srcId="{A2127769-93F9-4D7B-BEEA-6AA55AA3195E}" destId="{00A20EC5-9E5B-4C33-874D-BDC7DF65E899}" srcOrd="3" destOrd="0" parTransId="{967EE795-D35E-4A57-B232-2853ECE12FCD}" sibTransId="{7A25221B-39F1-4D2A-A751-2C2404946F75}"/>
    <dgm:cxn modelId="{12EE23BC-152A-4A9C-BCD1-DBFF71DB9CE6}" type="presOf" srcId="{992BFAF6-D2A6-465E-8CD6-A7C408874247}" destId="{D6F56F0A-3247-4DAD-BB18-54F5E03856E7}" srcOrd="0" destOrd="0" presId="urn:microsoft.com/office/officeart/2005/8/layout/radial4"/>
    <dgm:cxn modelId="{6C1C39F7-72EE-49CD-9EDF-1CCAC52532BE}" type="presOf" srcId="{6D93CCF2-AC81-4BBE-9654-D0076CD75E46}" destId="{B02E406D-0089-411C-A611-5390F723DA12}" srcOrd="0" destOrd="0" presId="urn:microsoft.com/office/officeart/2005/8/layout/radial4"/>
    <dgm:cxn modelId="{AFACF166-EFF0-4016-9342-F9FB04D86E1C}" srcId="{A2127769-93F9-4D7B-BEEA-6AA55AA3195E}" destId="{28D4B178-5BC5-4D42-82C8-2A5235F2BCBA}" srcOrd="0" destOrd="0" parTransId="{185274DE-C600-4338-8067-A4A535244BCD}" sibTransId="{0AF00107-58DF-4145-BC4A-6590BF84935F}"/>
    <dgm:cxn modelId="{A2F99062-0E76-4A6F-8F87-EC9B647A9DAB}" type="presOf" srcId="{00A20EC5-9E5B-4C33-874D-BDC7DF65E899}" destId="{E3E774F0-617D-41E7-924D-A901AD256B94}" srcOrd="0" destOrd="0" presId="urn:microsoft.com/office/officeart/2005/8/layout/radial4"/>
    <dgm:cxn modelId="{12C6895A-35C8-4D06-B939-16D8F0FBDCD6}" type="presOf" srcId="{5EADCC58-3F06-44E8-8206-FCD423D9C4DF}" destId="{4B8A4621-60CD-4F87-B966-2A634E17ECC6}" srcOrd="0" destOrd="0" presId="urn:microsoft.com/office/officeart/2005/8/layout/radial4"/>
    <dgm:cxn modelId="{FE2649AA-B36F-44FA-9933-F2A7802DBEA8}" type="presOf" srcId="{967EE795-D35E-4A57-B232-2853ECE12FCD}" destId="{B2438014-99C1-4CBD-88D2-AC6E8B15E73C}" srcOrd="0" destOrd="0" presId="urn:microsoft.com/office/officeart/2005/8/layout/radial4"/>
    <dgm:cxn modelId="{5FF531D8-BCC1-4E10-A552-96416EBD08AF}" type="presOf" srcId="{A2127769-93F9-4D7B-BEEA-6AA55AA3195E}" destId="{25544EBC-0902-45AB-92B5-A6C82848FCD1}" srcOrd="0" destOrd="0" presId="urn:microsoft.com/office/officeart/2005/8/layout/radial4"/>
    <dgm:cxn modelId="{997C9594-8238-446D-B0FE-2CFFF296A4DE}" type="presParOf" srcId="{B02E406D-0089-411C-A611-5390F723DA12}" destId="{25544EBC-0902-45AB-92B5-A6C82848FCD1}" srcOrd="0" destOrd="0" presId="urn:microsoft.com/office/officeart/2005/8/layout/radial4"/>
    <dgm:cxn modelId="{1089C02A-BF6A-4821-B021-1B2A1B501A2B}" type="presParOf" srcId="{B02E406D-0089-411C-A611-5390F723DA12}" destId="{104C79B8-3409-41AD-BE90-A39F913F9602}" srcOrd="1" destOrd="0" presId="urn:microsoft.com/office/officeart/2005/8/layout/radial4"/>
    <dgm:cxn modelId="{D15A187D-E833-401D-B05E-E2D35692CC3B}" type="presParOf" srcId="{B02E406D-0089-411C-A611-5390F723DA12}" destId="{61CA219E-09C9-4678-A37A-3CA38F089518}" srcOrd="2" destOrd="0" presId="urn:microsoft.com/office/officeart/2005/8/layout/radial4"/>
    <dgm:cxn modelId="{C510998E-3322-4B60-86D3-59FEB38849C4}" type="presParOf" srcId="{B02E406D-0089-411C-A611-5390F723DA12}" destId="{4B8A4621-60CD-4F87-B966-2A634E17ECC6}" srcOrd="3" destOrd="0" presId="urn:microsoft.com/office/officeart/2005/8/layout/radial4"/>
    <dgm:cxn modelId="{F09108BF-8FB5-4A67-A9BE-984C13612D14}" type="presParOf" srcId="{B02E406D-0089-411C-A611-5390F723DA12}" destId="{B4CC9B30-3BB9-4C25-9246-8185C11943D1}" srcOrd="4" destOrd="0" presId="urn:microsoft.com/office/officeart/2005/8/layout/radial4"/>
    <dgm:cxn modelId="{2BFBCDBC-60A0-4B71-A122-B7DAB248FE13}" type="presParOf" srcId="{B02E406D-0089-411C-A611-5390F723DA12}" destId="{937F87A0-A150-4B7E-97E8-E6EEF802664C}" srcOrd="5" destOrd="0" presId="urn:microsoft.com/office/officeart/2005/8/layout/radial4"/>
    <dgm:cxn modelId="{CD5E2088-3290-4C4B-9B98-7AD6BC55A186}" type="presParOf" srcId="{B02E406D-0089-411C-A611-5390F723DA12}" destId="{D6F56F0A-3247-4DAD-BB18-54F5E03856E7}" srcOrd="6" destOrd="0" presId="urn:microsoft.com/office/officeart/2005/8/layout/radial4"/>
    <dgm:cxn modelId="{BC43E3B3-E861-4463-A353-B4388792FE7A}" type="presParOf" srcId="{B02E406D-0089-411C-A611-5390F723DA12}" destId="{B2438014-99C1-4CBD-88D2-AC6E8B15E73C}" srcOrd="7" destOrd="0" presId="urn:microsoft.com/office/officeart/2005/8/layout/radial4"/>
    <dgm:cxn modelId="{781D8341-BD03-44C2-B2B9-BF7709E3874D}" type="presParOf" srcId="{B02E406D-0089-411C-A611-5390F723DA12}" destId="{E3E774F0-617D-41E7-924D-A901AD256B9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2DB39-B0BE-4703-ACEC-BDBA5FA479DF}">
      <dsp:nvSpPr>
        <dsp:cNvPr id="0" name=""/>
        <dsp:cNvSpPr/>
      </dsp:nvSpPr>
      <dsp:spPr>
        <a:xfrm>
          <a:off x="4644114" y="2984260"/>
          <a:ext cx="3471030" cy="1873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Surveys</a:t>
          </a:r>
          <a:endParaRPr lang="en-US" sz="2300" kern="1200" dirty="0"/>
        </a:p>
        <a:p>
          <a:pPr marL="228600" lvl="1" indent="-228600" algn="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Reporting tool</a:t>
          </a:r>
          <a:endParaRPr lang="en-US" sz="2300" kern="1200" dirty="0"/>
        </a:p>
        <a:p>
          <a:pPr marL="228600" lvl="1" indent="-228600" algn="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Focus groups </a:t>
          </a:r>
          <a:endParaRPr lang="en-US" sz="2300" kern="1200" dirty="0"/>
        </a:p>
      </dsp:txBody>
      <dsp:txXfrm>
        <a:off x="5726579" y="3493802"/>
        <a:ext cx="2347409" cy="1322845"/>
      </dsp:txXfrm>
    </dsp:sp>
    <dsp:sp modelId="{6E63E323-89C3-4F2D-BFD4-0BADAD01508D}">
      <dsp:nvSpPr>
        <dsp:cNvPr id="0" name=""/>
        <dsp:cNvSpPr/>
      </dsp:nvSpPr>
      <dsp:spPr>
        <a:xfrm>
          <a:off x="318055" y="3226790"/>
          <a:ext cx="2964412" cy="155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Website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Intranet</a:t>
          </a:r>
          <a:endParaRPr lang="en-US" sz="2400" kern="1200" dirty="0"/>
        </a:p>
      </dsp:txBody>
      <dsp:txXfrm>
        <a:off x="352143" y="3648827"/>
        <a:ext cx="2006912" cy="1095669"/>
      </dsp:txXfrm>
    </dsp:sp>
    <dsp:sp modelId="{33F3E523-24BD-4561-85B4-258A35096799}">
      <dsp:nvSpPr>
        <dsp:cNvPr id="0" name=""/>
        <dsp:cNvSpPr/>
      </dsp:nvSpPr>
      <dsp:spPr>
        <a:xfrm>
          <a:off x="4590525" y="-39006"/>
          <a:ext cx="3268268" cy="155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Assessment</a:t>
          </a:r>
          <a:endParaRPr lang="en-US" sz="2400" kern="1200" dirty="0"/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Program review</a:t>
          </a:r>
          <a:endParaRPr lang="en-US" sz="2400" kern="1200" dirty="0"/>
        </a:p>
      </dsp:txBody>
      <dsp:txXfrm>
        <a:off x="5605093" y="-4918"/>
        <a:ext cx="2219611" cy="1095669"/>
      </dsp:txXfrm>
    </dsp:sp>
    <dsp:sp modelId="{64312D4B-C8C4-48E0-BB2A-ADDF1EEB8943}">
      <dsp:nvSpPr>
        <dsp:cNvPr id="0" name=""/>
        <dsp:cNvSpPr/>
      </dsp:nvSpPr>
      <dsp:spPr>
        <a:xfrm>
          <a:off x="287368" y="-39006"/>
          <a:ext cx="3041838" cy="155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Committees</a:t>
          </a:r>
          <a:endParaRPr lang="en-US" sz="2400" kern="1200" dirty="0"/>
        </a:p>
      </dsp:txBody>
      <dsp:txXfrm>
        <a:off x="321456" y="-4918"/>
        <a:ext cx="2061110" cy="1095669"/>
      </dsp:txXfrm>
    </dsp:sp>
    <dsp:sp modelId="{1A740923-9822-4429-A106-C97BF1881382}">
      <dsp:nvSpPr>
        <dsp:cNvPr id="0" name=""/>
        <dsp:cNvSpPr/>
      </dsp:nvSpPr>
      <dsp:spPr>
        <a:xfrm>
          <a:off x="1966535" y="317844"/>
          <a:ext cx="2099771" cy="20997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Accreditation</a:t>
          </a:r>
          <a:endParaRPr lang="en-US" sz="1600" kern="1200" dirty="0"/>
        </a:p>
      </dsp:txBody>
      <dsp:txXfrm>
        <a:off x="2581544" y="932853"/>
        <a:ext cx="1484762" cy="1484762"/>
      </dsp:txXfrm>
    </dsp:sp>
    <dsp:sp modelId="{623FC892-2694-4E25-B87E-735390E5979F}">
      <dsp:nvSpPr>
        <dsp:cNvPr id="0" name=""/>
        <dsp:cNvSpPr/>
      </dsp:nvSpPr>
      <dsp:spPr>
        <a:xfrm rot="5400000">
          <a:off x="4163293" y="317844"/>
          <a:ext cx="2099771" cy="2099771"/>
        </a:xfrm>
        <a:prstGeom prst="pieWedg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</a:t>
          </a:r>
          <a:endParaRPr lang="en-US" sz="1600" kern="1200" dirty="0"/>
        </a:p>
      </dsp:txBody>
      <dsp:txXfrm rot="-5400000">
        <a:off x="4163293" y="932853"/>
        <a:ext cx="1484762" cy="1484762"/>
      </dsp:txXfrm>
    </dsp:sp>
    <dsp:sp modelId="{C904A9F6-A707-4FAF-A8AB-4BE311096469}">
      <dsp:nvSpPr>
        <dsp:cNvPr id="0" name=""/>
        <dsp:cNvSpPr/>
      </dsp:nvSpPr>
      <dsp:spPr>
        <a:xfrm rot="10800000">
          <a:off x="4163293" y="2514602"/>
          <a:ext cx="2099771" cy="2099771"/>
        </a:xfrm>
        <a:prstGeom prst="pieWedg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</a:t>
          </a:r>
          <a:endParaRPr lang="en-US" sz="1600" kern="1200" dirty="0"/>
        </a:p>
      </dsp:txBody>
      <dsp:txXfrm rot="10800000">
        <a:off x="4163293" y="2514602"/>
        <a:ext cx="1484762" cy="1484762"/>
      </dsp:txXfrm>
    </dsp:sp>
    <dsp:sp modelId="{A81D0490-0F5D-415F-9648-265CCBDE304C}">
      <dsp:nvSpPr>
        <dsp:cNvPr id="0" name=""/>
        <dsp:cNvSpPr/>
      </dsp:nvSpPr>
      <dsp:spPr>
        <a:xfrm rot="16200000">
          <a:off x="1966535" y="2514602"/>
          <a:ext cx="2099771" cy="2099771"/>
        </a:xfrm>
        <a:prstGeom prst="pieWedge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Information</a:t>
          </a:r>
          <a:endParaRPr lang="en-US" sz="1600" kern="1200" dirty="0"/>
        </a:p>
      </dsp:txBody>
      <dsp:txXfrm rot="5400000">
        <a:off x="2581544" y="2514602"/>
        <a:ext cx="1484762" cy="1484762"/>
      </dsp:txXfrm>
    </dsp:sp>
    <dsp:sp modelId="{642B3A76-1888-4D46-B032-F7040D963F8C}">
      <dsp:nvSpPr>
        <dsp:cNvPr id="0" name=""/>
        <dsp:cNvSpPr/>
      </dsp:nvSpPr>
      <dsp:spPr>
        <a:xfrm>
          <a:off x="3752310" y="2029666"/>
          <a:ext cx="724978" cy="63041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6EC57-D7DD-468F-959C-8B33C3F7DC7F}">
      <dsp:nvSpPr>
        <dsp:cNvPr id="0" name=""/>
        <dsp:cNvSpPr/>
      </dsp:nvSpPr>
      <dsp:spPr>
        <a:xfrm rot="10800000">
          <a:off x="3752310" y="2272134"/>
          <a:ext cx="724978" cy="63041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44EBC-0902-45AB-92B5-A6C82848FCD1}">
      <dsp:nvSpPr>
        <dsp:cNvPr id="0" name=""/>
        <dsp:cNvSpPr/>
      </dsp:nvSpPr>
      <dsp:spPr>
        <a:xfrm>
          <a:off x="3003803" y="2764974"/>
          <a:ext cx="2221992" cy="2221992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Culture of assessment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Successful accreditation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329206" y="3090377"/>
        <a:ext cx="1571186" cy="1571186"/>
      </dsp:txXfrm>
    </dsp:sp>
    <dsp:sp modelId="{104C79B8-3409-41AD-BE90-A39F913F9602}">
      <dsp:nvSpPr>
        <dsp:cNvPr id="0" name=""/>
        <dsp:cNvSpPr/>
      </dsp:nvSpPr>
      <dsp:spPr>
        <a:xfrm rot="11700000">
          <a:off x="1023745" y="2991246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A219E-09C9-4678-A37A-3CA38F089518}">
      <dsp:nvSpPr>
        <dsp:cNvPr id="0" name=""/>
        <dsp:cNvSpPr/>
      </dsp:nvSpPr>
      <dsp:spPr>
        <a:xfrm>
          <a:off x="1382" y="2017523"/>
          <a:ext cx="2110892" cy="2078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Trust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It’s about trusting yourself to put yourself out there for people to trust you– this helps create effectiveness.</a:t>
          </a:r>
        </a:p>
      </dsp:txBody>
      <dsp:txXfrm>
        <a:off x="62248" y="2078389"/>
        <a:ext cx="1989160" cy="1956399"/>
      </dsp:txXfrm>
    </dsp:sp>
    <dsp:sp modelId="{4B8A4621-60CD-4F87-B966-2A634E17ECC6}">
      <dsp:nvSpPr>
        <dsp:cNvPr id="0" name=""/>
        <dsp:cNvSpPr/>
      </dsp:nvSpPr>
      <dsp:spPr>
        <a:xfrm rot="14700000">
          <a:off x="2216266" y="1570055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C9B30-3BB9-4C25-9246-8185C11943D1}">
      <dsp:nvSpPr>
        <dsp:cNvPr id="0" name=""/>
        <dsp:cNvSpPr/>
      </dsp:nvSpPr>
      <dsp:spPr>
        <a:xfrm>
          <a:off x="1721409" y="27184"/>
          <a:ext cx="2110892" cy="1959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Knowledge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Knowing the different roles that you can play, and how you can fill your role.</a:t>
          </a:r>
        </a:p>
      </dsp:txBody>
      <dsp:txXfrm>
        <a:off x="1778789" y="84564"/>
        <a:ext cx="1996132" cy="1844350"/>
      </dsp:txXfrm>
    </dsp:sp>
    <dsp:sp modelId="{937F87A0-A150-4B7E-97E8-E6EEF802664C}">
      <dsp:nvSpPr>
        <dsp:cNvPr id="0" name=""/>
        <dsp:cNvSpPr/>
      </dsp:nvSpPr>
      <dsp:spPr>
        <a:xfrm rot="17700000">
          <a:off x="4071500" y="1570055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56F0A-3247-4DAD-BB18-54F5E03856E7}">
      <dsp:nvSpPr>
        <dsp:cNvPr id="0" name=""/>
        <dsp:cNvSpPr/>
      </dsp:nvSpPr>
      <dsp:spPr>
        <a:xfrm>
          <a:off x="4397297" y="1262"/>
          <a:ext cx="2110892" cy="2010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Awareness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Being aware of what individuals and programs/colleges are doing. </a:t>
          </a:r>
        </a:p>
      </dsp:txBody>
      <dsp:txXfrm>
        <a:off x="4456196" y="60161"/>
        <a:ext cx="1993094" cy="1893156"/>
      </dsp:txXfrm>
    </dsp:sp>
    <dsp:sp modelId="{B2438014-99C1-4CBD-88D2-AC6E8B15E73C}">
      <dsp:nvSpPr>
        <dsp:cNvPr id="0" name=""/>
        <dsp:cNvSpPr/>
      </dsp:nvSpPr>
      <dsp:spPr>
        <a:xfrm rot="20700000">
          <a:off x="5264022" y="2991246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774F0-617D-41E7-924D-A901AD256B94}">
      <dsp:nvSpPr>
        <dsp:cNvPr id="0" name=""/>
        <dsp:cNvSpPr/>
      </dsp:nvSpPr>
      <dsp:spPr>
        <a:xfrm>
          <a:off x="6117325" y="2082378"/>
          <a:ext cx="2110892" cy="1948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Communication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Communication is a key for management. </a:t>
          </a:r>
          <a:endParaRPr lang="en-US" sz="1700" kern="1200" dirty="0"/>
        </a:p>
      </dsp:txBody>
      <dsp:txXfrm>
        <a:off x="6174392" y="2139445"/>
        <a:ext cx="1996758" cy="183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A23762-D750-454E-BDA3-287099DFF2AB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3C4570-F37E-45C0-B215-DB6C04EDF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1E3C76-9BD7-4085-98C8-F6035EC1724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B3AD6F-13E5-4A87-B731-3F304E6F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2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from</a:t>
            </a:r>
            <a:r>
              <a:rPr lang="en-US" baseline="0" dirty="0" smtClean="0"/>
              <a:t> Neil to Juan.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AD6F-13E5-4A87-B731-3F304E6FBD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AD6F-13E5-4A87-B731-3F304E6FBD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0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from Juan to Satoko</a:t>
            </a:r>
          </a:p>
          <a:p>
            <a:r>
              <a:rPr lang="en-US" dirty="0" smtClean="0"/>
              <a:t>Similar to how Juan describes our role within the organization, Satoko will describe how we manage the work flow within the organization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AD6F-13E5-4A87-B731-3F304E6FBD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Transition from Satoko to En-Hsien</a:t>
            </a:r>
          </a:p>
          <a:p>
            <a:r>
              <a:rPr lang="en-US" dirty="0" smtClean="0"/>
              <a:t>In addition to supporting program review, we also assist and help guide our University accreditation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AD6F-13E5-4A87-B731-3F304E6FBD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9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1C85132-DF4F-4D8B-ACE1-FBFEFB45004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630C28-9923-4DCB-9B8C-77FB97A3E1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731" y="96197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Institutional Research 101: Assessment, Accreditation and Roles in Institutional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2231" y="4181475"/>
            <a:ext cx="5437760" cy="24939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Western University of Health Sciences</a:t>
            </a:r>
          </a:p>
          <a:p>
            <a:pPr algn="ctr"/>
            <a:r>
              <a:rPr lang="en-US" dirty="0" smtClean="0"/>
              <a:t>Institutional Research and Effectiveness</a:t>
            </a:r>
          </a:p>
          <a:p>
            <a:pPr algn="ctr"/>
            <a:r>
              <a:rPr lang="en-US" dirty="0" smtClean="0"/>
              <a:t>Juan Ramirez, Ph.D.</a:t>
            </a:r>
          </a:p>
          <a:p>
            <a:pPr algn="ctr"/>
            <a:r>
              <a:rPr lang="en-US" dirty="0"/>
              <a:t>Satoko Siegel, Ph.D. </a:t>
            </a:r>
            <a:endParaRPr lang="en-US" dirty="0" smtClean="0"/>
          </a:p>
          <a:p>
            <a:pPr algn="ctr"/>
            <a:r>
              <a:rPr lang="en-US" dirty="0" smtClean="0"/>
              <a:t>En-Hsien Liu, </a:t>
            </a:r>
            <a:r>
              <a:rPr lang="en-US" dirty="0" err="1" smtClean="0"/>
              <a:t>Ed.D</a:t>
            </a:r>
            <a:r>
              <a:rPr lang="en-US" dirty="0" smtClean="0"/>
              <a:t>. </a:t>
            </a:r>
          </a:p>
          <a:p>
            <a:pPr algn="ctr"/>
            <a:r>
              <a:rPr lang="en-US" dirty="0"/>
              <a:t>Neil Patel, Ph.D</a:t>
            </a:r>
            <a:r>
              <a:rPr lang="en-US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0" y="4852683"/>
            <a:ext cx="3181457" cy="1872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5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49014"/>
            <a:ext cx="8229600" cy="1066800"/>
          </a:xfrm>
        </p:spPr>
        <p:txBody>
          <a:bodyPr/>
          <a:lstStyle/>
          <a:p>
            <a:r>
              <a:rPr lang="en-US" dirty="0" smtClean="0"/>
              <a:t>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5" y="1892073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Committees (and subcommittees)</a:t>
            </a:r>
          </a:p>
          <a:p>
            <a:pPr lvl="1"/>
            <a:r>
              <a:rPr lang="en-US" dirty="0" smtClean="0"/>
              <a:t>Reaffirmation Steering Committee (lead)</a:t>
            </a:r>
          </a:p>
          <a:p>
            <a:pPr lvl="1"/>
            <a:r>
              <a:rPr lang="en-US" dirty="0" smtClean="0"/>
              <a:t>Program Review Committee (lead, support)</a:t>
            </a:r>
          </a:p>
          <a:p>
            <a:pPr lvl="1"/>
            <a:r>
              <a:rPr lang="en-US" dirty="0" smtClean="0"/>
              <a:t>Assessment Committee (lead, support)</a:t>
            </a:r>
          </a:p>
          <a:p>
            <a:pPr lvl="1"/>
            <a:r>
              <a:rPr lang="en-US" dirty="0" smtClean="0"/>
              <a:t>Faculty Senate Committees (support)</a:t>
            </a:r>
          </a:p>
          <a:p>
            <a:pPr lvl="1"/>
            <a:r>
              <a:rPr lang="en-US" dirty="0" smtClean="0"/>
              <a:t>Subcommittees/Committee Taskforce (member)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8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49014"/>
            <a:ext cx="8229600" cy="1066800"/>
          </a:xfrm>
        </p:spPr>
        <p:txBody>
          <a:bodyPr/>
          <a:lstStyle/>
          <a:p>
            <a:r>
              <a:rPr lang="en-US" dirty="0" smtClean="0"/>
              <a:t>Getting Out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17" y="1902583"/>
            <a:ext cx="8229600" cy="4325112"/>
          </a:xfrm>
        </p:spPr>
        <p:txBody>
          <a:bodyPr/>
          <a:lstStyle/>
          <a:p>
            <a:r>
              <a:rPr lang="en-US" dirty="0" smtClean="0"/>
              <a:t>Assessment Workshops</a:t>
            </a:r>
          </a:p>
          <a:p>
            <a:r>
              <a:rPr lang="en-US" dirty="0" smtClean="0"/>
              <a:t>Faculty curriculum committees</a:t>
            </a:r>
          </a:p>
          <a:p>
            <a:r>
              <a:rPr lang="en-US" dirty="0" smtClean="0"/>
              <a:t>Assessment Learning Community</a:t>
            </a:r>
          </a:p>
          <a:p>
            <a:r>
              <a:rPr lang="en-US" dirty="0" smtClean="0"/>
              <a:t>Support Services Learning Community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2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932109"/>
              </p:ext>
            </p:extLst>
          </p:nvPr>
        </p:nvGraphicFramePr>
        <p:xfrm>
          <a:off x="2002220" y="1583887"/>
          <a:ext cx="5254613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9880"/>
                <a:gridCol w="4444733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Outline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Introduction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Political and Social Component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Management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Informational Component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Consultation and Expertise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Take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Home Messages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Question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and Answer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677918" y="2974427"/>
            <a:ext cx="1158765" cy="49398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6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637" y="549643"/>
            <a:ext cx="8229600" cy="1066800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671216"/>
              </p:ext>
            </p:extLst>
          </p:nvPr>
        </p:nvGraphicFramePr>
        <p:xfrm>
          <a:off x="457200" y="1468582"/>
          <a:ext cx="8229600" cy="493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648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41" y="2587628"/>
            <a:ext cx="7886700" cy="139054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IRE supports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WesternU</a:t>
            </a:r>
            <a:r>
              <a:rPr lang="en-US" dirty="0" smtClean="0"/>
              <a:t> </a:t>
            </a:r>
            <a:r>
              <a:rPr lang="en-US" dirty="0"/>
              <a:t>program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16273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1" y="630382"/>
            <a:ext cx="8229600" cy="1066800"/>
          </a:xfrm>
        </p:spPr>
        <p:txBody>
          <a:bodyPr/>
          <a:lstStyle/>
          <a:p>
            <a:r>
              <a:rPr lang="en-US" dirty="0" err="1" smtClean="0"/>
              <a:t>WesternU</a:t>
            </a:r>
            <a:r>
              <a:rPr lang="en-US" dirty="0" smtClean="0"/>
              <a:t>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10" y="1819933"/>
            <a:ext cx="8229600" cy="4325112"/>
          </a:xfrm>
        </p:spPr>
        <p:txBody>
          <a:bodyPr/>
          <a:lstStyle/>
          <a:p>
            <a:r>
              <a:rPr lang="en-US" dirty="0" smtClean="0"/>
              <a:t>Academic programs</a:t>
            </a:r>
          </a:p>
          <a:p>
            <a:pPr lvl="1"/>
            <a:r>
              <a:rPr lang="en-US" dirty="0" smtClean="0"/>
              <a:t>10 professional degrees</a:t>
            </a:r>
          </a:p>
          <a:p>
            <a:pPr lvl="1"/>
            <a:r>
              <a:rPr lang="en-US" dirty="0" smtClean="0"/>
              <a:t>4 research degrees</a:t>
            </a:r>
          </a:p>
          <a:p>
            <a:pPr lvl="1"/>
            <a:r>
              <a:rPr lang="en-US" dirty="0" err="1" smtClean="0"/>
              <a:t>Interprofessional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ducation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Co-curricular Programs</a:t>
            </a:r>
          </a:p>
          <a:p>
            <a:pPr lvl="1"/>
            <a:r>
              <a:rPr lang="en-US" dirty="0" smtClean="0"/>
              <a:t>8 programs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1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7191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WesternU</a:t>
            </a:r>
            <a:r>
              <a:rPr lang="en-US" dirty="0" smtClean="0"/>
              <a:t> Program Review Process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66481"/>
              </p:ext>
            </p:extLst>
          </p:nvPr>
        </p:nvGraphicFramePr>
        <p:xfrm>
          <a:off x="252920" y="1986069"/>
          <a:ext cx="8667344" cy="472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58"/>
                <a:gridCol w="8070586"/>
              </a:tblGrid>
              <a:tr h="416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71911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 and Preparation</a:t>
                      </a:r>
                      <a:endParaRPr lang="en-US" dirty="0"/>
                    </a:p>
                  </a:txBody>
                  <a:tcPr anchor="ctr"/>
                </a:tc>
              </a:tr>
              <a:tr h="68936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</a:p>
                  </a:txBody>
                  <a:tcPr anchor="ctr"/>
                </a:tc>
              </a:tr>
              <a:tr h="74338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Self-study</a:t>
                      </a:r>
                    </a:p>
                  </a:txBody>
                  <a:tcPr anchor="ctr"/>
                </a:tc>
              </a:tr>
              <a:tr h="71911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Review</a:t>
                      </a:r>
                      <a:endParaRPr lang="en-US" dirty="0"/>
                    </a:p>
                  </a:txBody>
                  <a:tcPr anchor="ctr"/>
                </a:tc>
              </a:tr>
              <a:tr h="71911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Review</a:t>
                      </a:r>
                      <a:endParaRPr lang="en-US" dirty="0"/>
                    </a:p>
                  </a:txBody>
                  <a:tcPr anchor="ctr"/>
                </a:tc>
              </a:tr>
              <a:tr h="71911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Follow-up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3106543" y="2347995"/>
            <a:ext cx="2133600" cy="283391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022142" y="2382982"/>
            <a:ext cx="2187103" cy="434277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198995" y="5233709"/>
            <a:ext cx="2133600" cy="1478192"/>
          </a:xfrm>
          <a:prstGeom prst="downArrow">
            <a:avLst>
              <a:gd name="adj1" fmla="val 50000"/>
              <a:gd name="adj2" fmla="val 492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345742" y="1787768"/>
            <a:ext cx="1676400" cy="5845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Professional degrees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63193" y="1784606"/>
            <a:ext cx="1905000" cy="5845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degrees, </a:t>
            </a:r>
            <a:r>
              <a:rPr lang="en-US" sz="2000" dirty="0" smtClean="0"/>
              <a:t>IPE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768852" y="5518285"/>
            <a:ext cx="99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WesternU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95263" y="3321462"/>
            <a:ext cx="104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WesternU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1916" y="2952130"/>
            <a:ext cx="128405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Professional Accreditation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9279" y="1804457"/>
            <a:ext cx="1554805" cy="5646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Co-curricular Programs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55877" y="2384783"/>
            <a:ext cx="1121611" cy="21713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923130" y="5308958"/>
            <a:ext cx="2187103" cy="141859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96251" y="3184731"/>
            <a:ext cx="104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WesternU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496251" y="4556169"/>
            <a:ext cx="1081237" cy="752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55877" y="4556169"/>
            <a:ext cx="1121611" cy="752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55877" y="4554368"/>
            <a:ext cx="20187" cy="754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557299" y="4554368"/>
            <a:ext cx="1" cy="754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299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64423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IRE Support for Program Review Process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72689"/>
              </p:ext>
            </p:extLst>
          </p:nvPr>
        </p:nvGraphicFramePr>
        <p:xfrm>
          <a:off x="426028" y="1662544"/>
          <a:ext cx="8382000" cy="503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1676400"/>
                <a:gridCol w="6400800"/>
              </a:tblGrid>
              <a:tr h="460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IRE</a:t>
                      </a:r>
                      <a:r>
                        <a:rPr lang="en-US" baseline="0" dirty="0" smtClean="0"/>
                        <a:t> Support</a:t>
                      </a:r>
                      <a:endParaRPr lang="en-US" dirty="0"/>
                    </a:p>
                  </a:txBody>
                  <a:tcPr/>
                </a:tc>
              </a:tr>
              <a:tr h="62384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 and Preparation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Kickoff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 review training workshop</a:t>
                      </a:r>
                      <a:endParaRPr lang="en-US" dirty="0"/>
                    </a:p>
                  </a:txBody>
                  <a:tcPr/>
                </a:tc>
              </a:tr>
              <a:tr h="62384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Standard data and reports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Potential external reviewers</a:t>
                      </a:r>
                    </a:p>
                  </a:txBody>
                  <a:tcPr/>
                </a:tc>
              </a:tr>
              <a:tr h="62384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Self-study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Phone conference with external reviewers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Self-study and supporting documents</a:t>
                      </a:r>
                    </a:p>
                  </a:txBody>
                  <a:tcPr/>
                </a:tc>
              </a:tr>
              <a:tr h="115856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External site visit</a:t>
                      </a:r>
                      <a:r>
                        <a:rPr lang="en-US" baseline="0" dirty="0" smtClean="0"/>
                        <a:t> (lodging support)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Draft  team report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team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honorarium, reimbursement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6880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Action plans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Academic</a:t>
                      </a:r>
                      <a:r>
                        <a:rPr lang="en-US" baseline="0" dirty="0" smtClean="0"/>
                        <a:t> Affairs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Academic Affairs recommendation to provost</a:t>
                      </a:r>
                      <a:endParaRPr lang="en-US" dirty="0"/>
                    </a:p>
                  </a:txBody>
                  <a:tcPr/>
                </a:tc>
              </a:tr>
              <a:tr h="79406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</a:t>
                      </a:r>
                    </a:p>
                    <a:p>
                      <a:r>
                        <a:rPr lang="en-US" dirty="0" smtClean="0"/>
                        <a:t>Follow-up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August</a:t>
                      </a:r>
                      <a:r>
                        <a:rPr lang="en-US" baseline="0" dirty="0" smtClean="0"/>
                        <a:t> Trustees Report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108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307021"/>
              </p:ext>
            </p:extLst>
          </p:nvPr>
        </p:nvGraphicFramePr>
        <p:xfrm>
          <a:off x="2002220" y="1583887"/>
          <a:ext cx="5254614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9880"/>
                <a:gridCol w="4444734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Outline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Introduction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Political and Social Component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Management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Informational Component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Consultation and Expertise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Take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Home Messages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Question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and Answer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677918" y="3342289"/>
            <a:ext cx="1158765" cy="49398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4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3" y="627993"/>
            <a:ext cx="8229600" cy="1066800"/>
          </a:xfrm>
        </p:spPr>
        <p:txBody>
          <a:bodyPr/>
          <a:lstStyle/>
          <a:p>
            <a:r>
              <a:rPr lang="en-US" dirty="0" smtClean="0"/>
              <a:t>Informational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48" y="1629314"/>
            <a:ext cx="8229600" cy="432511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5BD078"/>
              </a:buClr>
            </a:pPr>
            <a:r>
              <a:rPr lang="en-US" sz="2600" dirty="0">
                <a:solidFill>
                  <a:prstClr val="black"/>
                </a:solidFill>
              </a:rPr>
              <a:t>Data reporting</a:t>
            </a:r>
          </a:p>
          <a:p>
            <a:pPr lvl="1">
              <a:buClr>
                <a:srgbClr val="4584D3"/>
              </a:buClr>
            </a:pPr>
            <a:r>
              <a:rPr lang="en-US" sz="2400" dirty="0">
                <a:solidFill>
                  <a:srgbClr val="4584D3"/>
                </a:solidFill>
              </a:rPr>
              <a:t>External </a:t>
            </a:r>
          </a:p>
          <a:p>
            <a:pPr lvl="2">
              <a:buClr>
                <a:srgbClr val="31B6FD"/>
              </a:buClr>
            </a:pPr>
            <a:r>
              <a:rPr lang="en-US" sz="2200" dirty="0">
                <a:solidFill>
                  <a:srgbClr val="31B6FD"/>
                </a:solidFill>
              </a:rPr>
              <a:t>IPEDs</a:t>
            </a:r>
          </a:p>
          <a:p>
            <a:pPr lvl="2">
              <a:buClr>
                <a:srgbClr val="31B6FD"/>
              </a:buClr>
            </a:pPr>
            <a:r>
              <a:rPr lang="en-US" sz="2200" dirty="0">
                <a:solidFill>
                  <a:srgbClr val="31B6FD"/>
                </a:solidFill>
              </a:rPr>
              <a:t>WSCUC Reporting</a:t>
            </a:r>
          </a:p>
          <a:p>
            <a:pPr lvl="2">
              <a:buClr>
                <a:srgbClr val="31B6FD"/>
              </a:buClr>
            </a:pPr>
            <a:r>
              <a:rPr lang="en-US" sz="2200" dirty="0">
                <a:solidFill>
                  <a:srgbClr val="31B6FD"/>
                </a:solidFill>
              </a:rPr>
              <a:t>Guidebooks such as Petersons</a:t>
            </a:r>
          </a:p>
          <a:p>
            <a:pPr lvl="2">
              <a:buClr>
                <a:srgbClr val="31B6FD"/>
              </a:buClr>
            </a:pPr>
            <a:r>
              <a:rPr lang="en-US" sz="2200" dirty="0">
                <a:solidFill>
                  <a:srgbClr val="31B6FD"/>
                </a:solidFill>
              </a:rPr>
              <a:t>Dashboard – Academic Outcomes site</a:t>
            </a:r>
          </a:p>
          <a:p>
            <a:pPr lvl="1">
              <a:buClr>
                <a:srgbClr val="4584D3"/>
              </a:buClr>
            </a:pPr>
            <a:r>
              <a:rPr lang="en-US" sz="2400" dirty="0">
                <a:solidFill>
                  <a:srgbClr val="4584D3"/>
                </a:solidFill>
              </a:rPr>
              <a:t>Internal </a:t>
            </a:r>
          </a:p>
          <a:p>
            <a:pPr lvl="2">
              <a:buClr>
                <a:srgbClr val="31B6FD"/>
              </a:buClr>
            </a:pPr>
            <a:r>
              <a:rPr lang="en-US" sz="2200" dirty="0">
                <a:solidFill>
                  <a:srgbClr val="31B6FD"/>
                </a:solidFill>
              </a:rPr>
              <a:t>The Board of Trustee (BOT) reports</a:t>
            </a:r>
          </a:p>
          <a:p>
            <a:pPr lvl="2">
              <a:buClr>
                <a:srgbClr val="31B6FD"/>
              </a:buClr>
            </a:pPr>
            <a:r>
              <a:rPr lang="en-US" sz="2200" dirty="0">
                <a:solidFill>
                  <a:srgbClr val="31B6FD"/>
                </a:solidFill>
              </a:rPr>
              <a:t>Ad hoc survey/service requests.</a:t>
            </a:r>
          </a:p>
          <a:p>
            <a:pPr lvl="0">
              <a:buClr>
                <a:srgbClr val="5BD078"/>
              </a:buClr>
            </a:pPr>
            <a:r>
              <a:rPr lang="en-US" sz="2600" dirty="0">
                <a:solidFill>
                  <a:prstClr val="black"/>
                </a:solidFill>
              </a:rPr>
              <a:t>Data sources:</a:t>
            </a:r>
          </a:p>
          <a:p>
            <a:pPr lvl="1">
              <a:buClr>
                <a:srgbClr val="4584D3"/>
              </a:buClr>
            </a:pPr>
            <a:r>
              <a:rPr lang="en-US" sz="2400" dirty="0">
                <a:solidFill>
                  <a:srgbClr val="4584D3"/>
                </a:solidFill>
              </a:rPr>
              <a:t>Banner – institutional </a:t>
            </a:r>
            <a:r>
              <a:rPr lang="en-US" sz="2400" dirty="0" smtClean="0">
                <a:solidFill>
                  <a:srgbClr val="4584D3"/>
                </a:solidFill>
              </a:rPr>
              <a:t>database</a:t>
            </a:r>
            <a:endParaRPr lang="en-US" sz="2400" dirty="0">
              <a:solidFill>
                <a:srgbClr val="4584D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2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36439"/>
            <a:ext cx="8229600" cy="1066800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700237"/>
              </p:ext>
            </p:extLst>
          </p:nvPr>
        </p:nvGraphicFramePr>
        <p:xfrm>
          <a:off x="1954924" y="2049517"/>
          <a:ext cx="5652106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1144"/>
                <a:gridCol w="4780962"/>
              </a:tblGrid>
              <a:tr h="41198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Outline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Introduction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Political and Social Component</a:t>
                      </a:r>
                      <a:endParaRPr lang="en-US" sz="2400" dirty="0"/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Management</a:t>
                      </a:r>
                      <a:endParaRPr lang="en-US" sz="2400" dirty="0"/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Informational Component</a:t>
                      </a:r>
                      <a:endParaRPr lang="en-US" sz="2400" dirty="0"/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Consultation and Expertise</a:t>
                      </a:r>
                      <a:endParaRPr lang="en-US" sz="2400" dirty="0"/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Take</a:t>
                      </a:r>
                      <a:r>
                        <a:rPr lang="en-US" sz="2400" baseline="0" dirty="0" smtClean="0"/>
                        <a:t> Home Messages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Question</a:t>
                      </a:r>
                      <a:r>
                        <a:rPr lang="en-US" sz="2400" baseline="0" dirty="0" smtClean="0"/>
                        <a:t> and Answer</a:t>
                      </a:r>
                      <a:endParaRPr lang="en-US" sz="24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419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627993"/>
            <a:ext cx="8229600" cy="1066800"/>
          </a:xfrm>
        </p:spPr>
        <p:txBody>
          <a:bodyPr/>
          <a:lstStyle/>
          <a:p>
            <a:r>
              <a:rPr lang="en-US" dirty="0" smtClean="0"/>
              <a:t>Other Data Sources: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52" y="1597573"/>
            <a:ext cx="8229600" cy="4887311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5BD078"/>
              </a:buClr>
            </a:pPr>
            <a:r>
              <a:rPr lang="en-US" dirty="0">
                <a:solidFill>
                  <a:prstClr val="black"/>
                </a:solidFill>
              </a:rPr>
              <a:t>Examples of the surveys we do regularly:</a:t>
            </a:r>
          </a:p>
          <a:p>
            <a:pPr lvl="1">
              <a:buClr>
                <a:srgbClr val="4584D3"/>
              </a:buClr>
            </a:pPr>
            <a:r>
              <a:rPr lang="en-US" dirty="0">
                <a:solidFill>
                  <a:srgbClr val="4584D3"/>
                </a:solidFill>
              </a:rPr>
              <a:t>Administer 8 surveys to all </a:t>
            </a:r>
            <a:r>
              <a:rPr lang="en-US" dirty="0" err="1">
                <a:solidFill>
                  <a:srgbClr val="4584D3"/>
                </a:solidFill>
              </a:rPr>
              <a:t>WesternU</a:t>
            </a:r>
            <a:r>
              <a:rPr lang="en-US" dirty="0">
                <a:solidFill>
                  <a:srgbClr val="4584D3"/>
                </a:solidFill>
              </a:rPr>
              <a:t> students on an annual basis:</a:t>
            </a:r>
          </a:p>
          <a:p>
            <a:pPr lvl="3">
              <a:buClr>
                <a:srgbClr val="31B6FD"/>
              </a:buClr>
            </a:pPr>
            <a:r>
              <a:rPr lang="en-US" dirty="0">
                <a:solidFill>
                  <a:srgbClr val="31B6FD"/>
                </a:solidFill>
              </a:rPr>
              <a:t>Two major ones: First Year Student and Graduating Student surveys. Both surveys cover Program Learning Outcomes, Employment information, student climate. </a:t>
            </a:r>
          </a:p>
          <a:p>
            <a:pPr lvl="1">
              <a:buClr>
                <a:srgbClr val="4584D3"/>
              </a:buClr>
            </a:pPr>
            <a:r>
              <a:rPr lang="en-US" dirty="0">
                <a:solidFill>
                  <a:srgbClr val="4584D3"/>
                </a:solidFill>
              </a:rPr>
              <a:t>Alumni surveys</a:t>
            </a:r>
          </a:p>
          <a:p>
            <a:pPr lvl="1">
              <a:buClr>
                <a:srgbClr val="4584D3"/>
              </a:buClr>
            </a:pPr>
            <a:r>
              <a:rPr lang="en-US" dirty="0">
                <a:solidFill>
                  <a:srgbClr val="4584D3"/>
                </a:solidFill>
              </a:rPr>
              <a:t>Evaluations for faculty.</a:t>
            </a:r>
          </a:p>
          <a:p>
            <a:pPr lvl="1">
              <a:buClr>
                <a:srgbClr val="4584D3"/>
              </a:buClr>
            </a:pPr>
            <a:r>
              <a:rPr lang="en-US" dirty="0">
                <a:solidFill>
                  <a:srgbClr val="4584D3"/>
                </a:solidFill>
              </a:rPr>
              <a:t>Satisfaction surveys for academic and non-academic support units. </a:t>
            </a:r>
          </a:p>
          <a:p>
            <a:pPr lvl="2">
              <a:buClr>
                <a:srgbClr val="31B6FD"/>
              </a:buClr>
            </a:pPr>
            <a:r>
              <a:rPr lang="en-US" dirty="0">
                <a:solidFill>
                  <a:srgbClr val="31B6FD"/>
                </a:solidFill>
              </a:rPr>
              <a:t>IRE customer satisfaction survey; Financial Aid office satisfaction survey. </a:t>
            </a:r>
          </a:p>
          <a:p>
            <a:pPr lvl="1">
              <a:buClr>
                <a:srgbClr val="4584D3"/>
              </a:buClr>
            </a:pPr>
            <a:r>
              <a:rPr lang="en-US" dirty="0">
                <a:solidFill>
                  <a:srgbClr val="4584D3"/>
                </a:solidFill>
              </a:rPr>
              <a:t>Surveys to help with the program review and accreditation process.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2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86" y="58595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73E87"/>
                </a:solidFill>
              </a:rPr>
              <a:t>Example of how the IRE Office supports the accreditation process: Review under WSCUC Standards worksheet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96181"/>
            <a:ext cx="8229600" cy="4913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7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48" y="627993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73E87"/>
                </a:solidFill>
              </a:rPr>
              <a:t>Example:</a:t>
            </a:r>
            <a:br>
              <a:rPr lang="en-US" sz="3600" dirty="0">
                <a:solidFill>
                  <a:srgbClr val="073E87"/>
                </a:solidFill>
              </a:rPr>
            </a:br>
            <a:r>
              <a:rPr lang="en-US" sz="3600" dirty="0">
                <a:solidFill>
                  <a:srgbClr val="073E87"/>
                </a:solidFill>
              </a:rPr>
              <a:t>Review under WSCUC standards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4793"/>
            <a:ext cx="8229600" cy="4879743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5BD078"/>
              </a:buClr>
            </a:pPr>
            <a:r>
              <a:rPr lang="en-US" dirty="0">
                <a:solidFill>
                  <a:prstClr val="black"/>
                </a:solidFill>
              </a:rPr>
              <a:t>Collected evidence for the worksheet.</a:t>
            </a:r>
          </a:p>
          <a:p>
            <a:pPr lvl="0">
              <a:buClr>
                <a:srgbClr val="5BD078"/>
              </a:buClr>
            </a:pPr>
            <a:r>
              <a:rPr lang="en-US" dirty="0">
                <a:solidFill>
                  <a:prstClr val="black"/>
                </a:solidFill>
              </a:rPr>
              <a:t>Identified over 100 individuals which included the President, Provost,  students, personnel in academic and non-academic support units to help us to complete the self-assess worksheet. </a:t>
            </a:r>
          </a:p>
          <a:p>
            <a:pPr lvl="0">
              <a:buClr>
                <a:srgbClr val="5BD078"/>
              </a:buClr>
            </a:pPr>
            <a:r>
              <a:rPr lang="en-US" dirty="0">
                <a:solidFill>
                  <a:prstClr val="black"/>
                </a:solidFill>
              </a:rPr>
              <a:t>Created 21 surveys.</a:t>
            </a:r>
          </a:p>
          <a:p>
            <a:pPr lvl="0">
              <a:buClr>
                <a:srgbClr val="5BD078"/>
              </a:buClr>
            </a:pPr>
            <a:r>
              <a:rPr lang="en-US" dirty="0">
                <a:solidFill>
                  <a:prstClr val="black"/>
                </a:solidFill>
              </a:rPr>
              <a:t>Managed and administered the surveys.</a:t>
            </a:r>
          </a:p>
          <a:p>
            <a:pPr lvl="0">
              <a:buClr>
                <a:srgbClr val="5BD078"/>
              </a:buClr>
            </a:pPr>
            <a:r>
              <a:rPr lang="en-US" dirty="0">
                <a:solidFill>
                  <a:prstClr val="black"/>
                </a:solidFill>
              </a:rPr>
              <a:t>Collected, merged and analyzed the data.</a:t>
            </a:r>
          </a:p>
          <a:p>
            <a:pPr lvl="0">
              <a:buClr>
                <a:srgbClr val="5BD078"/>
              </a:buClr>
            </a:pPr>
            <a:r>
              <a:rPr lang="en-US" dirty="0">
                <a:solidFill>
                  <a:prstClr val="black"/>
                </a:solidFill>
              </a:rPr>
              <a:t>Created 4 reports by 4 standards. </a:t>
            </a:r>
          </a:p>
          <a:p>
            <a:pPr lvl="0">
              <a:buClr>
                <a:srgbClr val="5BD078"/>
              </a:buClr>
            </a:pPr>
            <a:r>
              <a:rPr lang="en-US" dirty="0">
                <a:solidFill>
                  <a:prstClr val="black"/>
                </a:solidFill>
              </a:rPr>
              <a:t>Reported the results back to the </a:t>
            </a:r>
            <a:r>
              <a:rPr lang="en-US" dirty="0" smtClean="0">
                <a:solidFill>
                  <a:prstClr val="black"/>
                </a:solidFill>
              </a:rPr>
              <a:t>WSCUC </a:t>
            </a:r>
            <a:r>
              <a:rPr lang="en-US" dirty="0">
                <a:solidFill>
                  <a:prstClr val="black"/>
                </a:solidFill>
              </a:rPr>
              <a:t>Steering committee which was chaired by our director to guide the conversation and planning.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6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168668"/>
              </p:ext>
            </p:extLst>
          </p:nvPr>
        </p:nvGraphicFramePr>
        <p:xfrm>
          <a:off x="2002220" y="1583887"/>
          <a:ext cx="5186519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9385"/>
                <a:gridCol w="4387134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Outline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Introduction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Political and Social Component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Management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Informational Component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Consultation and Expertise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Take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Home Messages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Question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and Answer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677918" y="3836275"/>
            <a:ext cx="1158765" cy="49398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5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Consultation/Expertise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Common questions people ask…</a:t>
            </a:r>
          </a:p>
          <a:p>
            <a:pPr lvl="1"/>
            <a:r>
              <a:rPr lang="en-US" sz="2400" dirty="0"/>
              <a:t>How do I </a:t>
            </a:r>
            <a:r>
              <a:rPr lang="en-US" sz="2400" dirty="0" smtClean="0"/>
              <a:t>ask this</a:t>
            </a:r>
            <a:r>
              <a:rPr lang="en-US" sz="2400" dirty="0"/>
              <a:t>?</a:t>
            </a:r>
          </a:p>
          <a:p>
            <a:pPr lvl="1"/>
            <a:r>
              <a:rPr lang="en-US" sz="2400" dirty="0"/>
              <a:t>What should I do?</a:t>
            </a:r>
          </a:p>
          <a:p>
            <a:pPr lvl="1"/>
            <a:r>
              <a:rPr lang="en-US" sz="2400" dirty="0"/>
              <a:t>What am I looking for?</a:t>
            </a:r>
          </a:p>
          <a:p>
            <a:pPr lvl="1"/>
            <a:r>
              <a:rPr lang="en-US" sz="2400" dirty="0"/>
              <a:t>Can you give me a p value?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Common services we </a:t>
            </a:r>
            <a:r>
              <a:rPr lang="en-US" sz="2800" dirty="0" smtClean="0"/>
              <a:t>provide…</a:t>
            </a:r>
          </a:p>
          <a:p>
            <a:pPr lvl="1"/>
            <a:r>
              <a:rPr lang="en-US" sz="2400" dirty="0" smtClean="0"/>
              <a:t>Survey </a:t>
            </a:r>
            <a:r>
              <a:rPr lang="en-US" sz="2400" dirty="0"/>
              <a:t>construction</a:t>
            </a:r>
          </a:p>
          <a:p>
            <a:pPr lvl="1"/>
            <a:r>
              <a:rPr lang="en-US" sz="2400" dirty="0"/>
              <a:t>Methods</a:t>
            </a:r>
          </a:p>
          <a:p>
            <a:pPr lvl="1"/>
            <a:r>
              <a:rPr lang="en-US" sz="2400" dirty="0"/>
              <a:t>Assessment</a:t>
            </a:r>
          </a:p>
          <a:p>
            <a:pPr lvl="1"/>
            <a:r>
              <a:rPr lang="en-US" sz="2400" dirty="0" smtClean="0"/>
              <a:t>Statistics</a:t>
            </a:r>
            <a:endParaRPr lang="en-US" sz="24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4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2" y="64901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Learning Community (ALC)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17" y="1692376"/>
            <a:ext cx="8229600" cy="43251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Vision: Help place a spotlight on faculty who strive to improve student success</a:t>
            </a:r>
          </a:p>
          <a:p>
            <a:r>
              <a:rPr lang="en-US" dirty="0" smtClean="0"/>
              <a:t>Goal: Help faculty pursue their ideas while they still meet their work load demands</a:t>
            </a:r>
          </a:p>
          <a:p>
            <a:r>
              <a:rPr lang="en-US" dirty="0" smtClean="0"/>
              <a:t>Methodology:</a:t>
            </a:r>
          </a:p>
          <a:p>
            <a:pPr lvl="1"/>
            <a:r>
              <a:rPr lang="en-US" dirty="0" smtClean="0"/>
              <a:t>Meet once a month for 2 hours (lunch provided!)</a:t>
            </a:r>
          </a:p>
          <a:p>
            <a:pPr lvl="1"/>
            <a:r>
              <a:rPr lang="en-US" dirty="0" smtClean="0"/>
              <a:t>Discuss ideas, methodologies, statistics, IRB, patent laws, publications</a:t>
            </a:r>
          </a:p>
          <a:p>
            <a:pPr lvl="1"/>
            <a:r>
              <a:rPr lang="en-US" dirty="0" smtClean="0"/>
              <a:t>Learning community participates as a mock participants</a:t>
            </a:r>
          </a:p>
          <a:p>
            <a:pPr lvl="1"/>
            <a:r>
              <a:rPr lang="en-US" dirty="0" smtClean="0"/>
              <a:t>Support one another </a:t>
            </a:r>
          </a:p>
          <a:p>
            <a:r>
              <a:rPr lang="en-US" dirty="0" smtClean="0"/>
              <a:t>Tangible goal: Poster presentation</a:t>
            </a:r>
          </a:p>
          <a:p>
            <a:r>
              <a:rPr lang="en-US" dirty="0" smtClean="0"/>
              <a:t>Nontangible goals: Faculty recognition and IRE visibility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1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Service </a:t>
            </a:r>
            <a:r>
              <a:rPr lang="en-US" smtClean="0"/>
              <a:t>Learning Community (SSLC)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Initial </a:t>
            </a:r>
            <a:r>
              <a:rPr lang="en-US" dirty="0"/>
              <a:t>vision: Help create a spotlight on </a:t>
            </a:r>
            <a:r>
              <a:rPr lang="en-US" dirty="0" smtClean="0"/>
              <a:t>staff </a:t>
            </a:r>
            <a:r>
              <a:rPr lang="en-US" dirty="0"/>
              <a:t>who strive to improve student success</a:t>
            </a:r>
          </a:p>
          <a:p>
            <a:r>
              <a:rPr lang="en-US" dirty="0" smtClean="0"/>
              <a:t>Additional vision: </a:t>
            </a:r>
          </a:p>
          <a:p>
            <a:pPr lvl="1"/>
            <a:r>
              <a:rPr lang="en-US" dirty="0" smtClean="0"/>
              <a:t>Create a vehicle of communication </a:t>
            </a:r>
          </a:p>
          <a:p>
            <a:r>
              <a:rPr lang="en-US" dirty="0"/>
              <a:t>Methodology</a:t>
            </a:r>
            <a:r>
              <a:rPr lang="en-US" dirty="0" smtClean="0"/>
              <a:t>: Same as before, but with one addition…</a:t>
            </a:r>
          </a:p>
          <a:p>
            <a:pPr lvl="1"/>
            <a:r>
              <a:rPr lang="en-US" dirty="0" smtClean="0"/>
              <a:t>Discussion of how their work can help support accreditation</a:t>
            </a:r>
            <a:endParaRPr lang="en-US" dirty="0"/>
          </a:p>
          <a:p>
            <a:r>
              <a:rPr lang="en-US" dirty="0" smtClean="0"/>
              <a:t>Tangible </a:t>
            </a:r>
            <a:r>
              <a:rPr lang="en-US" dirty="0"/>
              <a:t>goal: Poster </a:t>
            </a:r>
            <a:r>
              <a:rPr lang="en-US" dirty="0" smtClean="0"/>
              <a:t>presentation and useable data</a:t>
            </a:r>
            <a:endParaRPr lang="en-US" dirty="0"/>
          </a:p>
          <a:p>
            <a:r>
              <a:rPr lang="en-US" dirty="0"/>
              <a:t>Nontangible goals: </a:t>
            </a:r>
            <a:r>
              <a:rPr lang="en-US" dirty="0" smtClean="0"/>
              <a:t>Staff recognition, IRE visibility and…</a:t>
            </a:r>
          </a:p>
          <a:p>
            <a:pPr lvl="1"/>
            <a:r>
              <a:rPr lang="en-US" dirty="0" smtClean="0"/>
              <a:t>Increased University communication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1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185160"/>
              </p:ext>
            </p:extLst>
          </p:nvPr>
        </p:nvGraphicFramePr>
        <p:xfrm>
          <a:off x="2002221" y="1583887"/>
          <a:ext cx="5167064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6386"/>
                <a:gridCol w="4370678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Outline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Introduction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Political and Social Component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Management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Informational Component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Consultation and Expertise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Take</a:t>
                      </a:r>
                      <a:r>
                        <a:rPr lang="en-US" sz="2400" baseline="0" dirty="0" smtClean="0"/>
                        <a:t> Home Messages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Question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and Answer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677918" y="4330261"/>
            <a:ext cx="1158765" cy="49398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1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3" y="627993"/>
            <a:ext cx="8229600" cy="1066800"/>
          </a:xfrm>
        </p:spPr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63331"/>
              </p:ext>
            </p:extLst>
          </p:nvPr>
        </p:nvGraphicFramePr>
        <p:xfrm>
          <a:off x="457200" y="1585609"/>
          <a:ext cx="8229600" cy="498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01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17516"/>
              </p:ext>
            </p:extLst>
          </p:nvPr>
        </p:nvGraphicFramePr>
        <p:xfrm>
          <a:off x="2002220" y="1583887"/>
          <a:ext cx="5303252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7376"/>
                <a:gridCol w="4485876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Outline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40819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Introduction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Political and Social Component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Management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Informational Component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Consultation and Expertise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Take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Home Messages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Question</a:t>
                      </a:r>
                      <a:r>
                        <a:rPr lang="en-US" sz="2400" baseline="0" dirty="0" smtClean="0"/>
                        <a:t> and Answer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677918" y="4729654"/>
            <a:ext cx="1158765" cy="49398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40" y="6694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Western University of Health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64" y="1829010"/>
            <a:ext cx="8469102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9 Colleges</a:t>
            </a:r>
          </a:p>
          <a:p>
            <a:r>
              <a:rPr lang="en-US" dirty="0" smtClean="0"/>
              <a:t>18 Programs</a:t>
            </a:r>
          </a:p>
          <a:p>
            <a:r>
              <a:rPr lang="en-US" dirty="0" smtClean="0"/>
              <a:t>14 Degrees offered</a:t>
            </a:r>
          </a:p>
          <a:p>
            <a:r>
              <a:rPr lang="en-US" dirty="0" smtClean="0"/>
              <a:t>1 Post Masters 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certificate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49" y="1878374"/>
            <a:ext cx="2739173" cy="4243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66" y="2002249"/>
            <a:ext cx="2591583" cy="2342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3" y="4587252"/>
            <a:ext cx="5000625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8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55" y="2004848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86" y="3754877"/>
            <a:ext cx="2640052" cy="14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12" y="604157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Western University of Health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12" y="1595337"/>
            <a:ext cx="8229600" cy="50583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Accreditation</a:t>
            </a:r>
          </a:p>
          <a:p>
            <a:pPr lvl="1"/>
            <a:r>
              <a:rPr lang="en-US" dirty="0" smtClean="0"/>
              <a:t>WSCUC</a:t>
            </a:r>
            <a:endParaRPr lang="en-US" dirty="0" smtClean="0"/>
          </a:p>
          <a:p>
            <a:pPr lvl="1"/>
            <a:r>
              <a:rPr lang="en-US" dirty="0" smtClean="0"/>
              <a:t>Professional accreditors</a:t>
            </a:r>
          </a:p>
          <a:p>
            <a:r>
              <a:rPr lang="en-US" dirty="0" smtClean="0"/>
              <a:t>Our students</a:t>
            </a:r>
          </a:p>
          <a:p>
            <a:pPr lvl="1"/>
            <a:r>
              <a:rPr lang="en-US" dirty="0"/>
              <a:t>3,876 students.</a:t>
            </a:r>
          </a:p>
          <a:p>
            <a:pPr lvl="1"/>
            <a:r>
              <a:rPr lang="en-US" dirty="0"/>
              <a:t>13,376 alumni.</a:t>
            </a:r>
          </a:p>
          <a:p>
            <a:pPr lvl="1"/>
            <a:r>
              <a:rPr lang="en-US" dirty="0"/>
              <a:t>Average age: </a:t>
            </a:r>
            <a:r>
              <a:rPr lang="en-US" dirty="0" smtClean="0"/>
              <a:t>28</a:t>
            </a:r>
          </a:p>
          <a:p>
            <a:pPr lvl="1"/>
            <a:r>
              <a:rPr lang="en-US" dirty="0" smtClean="0"/>
              <a:t>60.3% Female</a:t>
            </a:r>
          </a:p>
          <a:p>
            <a:pPr lvl="1"/>
            <a:r>
              <a:rPr lang="en-US" dirty="0" smtClean="0"/>
              <a:t>Ethnicity/Race</a:t>
            </a:r>
          </a:p>
          <a:p>
            <a:pPr lvl="2"/>
            <a:r>
              <a:rPr lang="en-US" dirty="0" smtClean="0"/>
              <a:t>40.8% White</a:t>
            </a:r>
          </a:p>
          <a:p>
            <a:pPr lvl="2"/>
            <a:r>
              <a:rPr lang="en-US" dirty="0" smtClean="0"/>
              <a:t>33.4% Asian </a:t>
            </a:r>
          </a:p>
          <a:p>
            <a:pPr lvl="2"/>
            <a:r>
              <a:rPr lang="en-US" dirty="0" smtClean="0"/>
              <a:t>10.6% Hispanic/Latino</a:t>
            </a:r>
          </a:p>
          <a:p>
            <a:pPr lvl="2"/>
            <a:r>
              <a:rPr lang="en-US" dirty="0" smtClean="0"/>
              <a:t>2.5% African American </a:t>
            </a:r>
            <a:endParaRPr lang="en-US" dirty="0"/>
          </a:p>
          <a:p>
            <a:pPr lvl="1"/>
            <a:r>
              <a:rPr lang="en-US" dirty="0"/>
              <a:t>Student FTE to Faculty FTE Ratio: 12.8 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Humanism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3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94" y="359923"/>
            <a:ext cx="8929991" cy="1342417"/>
          </a:xfrm>
        </p:spPr>
        <p:txBody>
          <a:bodyPr>
            <a:normAutofit fontScale="90000"/>
          </a:bodyPr>
          <a:lstStyle/>
          <a:p>
            <a:r>
              <a:rPr lang="en-US" dirty="0"/>
              <a:t>Institutional Research and </a:t>
            </a:r>
            <a:r>
              <a:rPr lang="en-US" dirty="0" smtClean="0"/>
              <a:t>Effectiveness: </a:t>
            </a:r>
            <a:r>
              <a:rPr lang="en-US" sz="3100" i="1" dirty="0"/>
              <a:t>informs University decision-making by providing accurate, timely, and appropriate data and analysis.</a:t>
            </a:r>
            <a:r>
              <a:rPr lang="en-US" sz="3100" dirty="0"/>
              <a:t>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4038600" cy="4946589"/>
          </a:xfrm>
        </p:spPr>
        <p:txBody>
          <a:bodyPr/>
          <a:lstStyle/>
          <a:p>
            <a:r>
              <a:rPr lang="en-US" dirty="0" smtClean="0"/>
              <a:t>Director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Research Analysts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Senior Assessment Analyst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09345"/>
            <a:ext cx="4038600" cy="4966044"/>
          </a:xfrm>
        </p:spPr>
        <p:txBody>
          <a:bodyPr/>
          <a:lstStyle/>
          <a:p>
            <a:r>
              <a:rPr lang="en-US" dirty="0" smtClean="0"/>
              <a:t>Assessment Coordinator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Programmer Analyst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Operations Coordinator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50" y="2282547"/>
            <a:ext cx="855998" cy="11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1" y="3948231"/>
            <a:ext cx="850263" cy="124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10" y="3948231"/>
            <a:ext cx="851091" cy="124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98" y="5617013"/>
            <a:ext cx="838550" cy="124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59" y="2218720"/>
            <a:ext cx="849658" cy="124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52" y="3948231"/>
            <a:ext cx="842965" cy="124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52" y="5615018"/>
            <a:ext cx="849658" cy="124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7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138686"/>
              </p:ext>
            </p:extLst>
          </p:nvPr>
        </p:nvGraphicFramePr>
        <p:xfrm>
          <a:off x="2002221" y="1583887"/>
          <a:ext cx="5225430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5382"/>
                <a:gridCol w="4420048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Outline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Introduction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Political and Social Component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Management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Informational Component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Consultation and Expertise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Take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Home Messages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Question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and Answer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677918" y="2480441"/>
            <a:ext cx="1158765" cy="49398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8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013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What is your role?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34" y="2058042"/>
            <a:ext cx="3356139" cy="334089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9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17" y="627993"/>
            <a:ext cx="8229600" cy="1066800"/>
          </a:xfrm>
        </p:spPr>
        <p:txBody>
          <a:bodyPr/>
          <a:lstStyle/>
          <a:p>
            <a:r>
              <a:rPr lang="en-US" dirty="0" smtClean="0"/>
              <a:t>Defining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884" y="1681657"/>
            <a:ext cx="7868964" cy="457939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2600" dirty="0" smtClean="0"/>
              <a:t>Nope</a:t>
            </a:r>
            <a:r>
              <a:rPr lang="en-US" sz="2600" dirty="0"/>
              <a:t>, absolutely not </a:t>
            </a:r>
            <a:r>
              <a:rPr lang="en-US" sz="2600" dirty="0" smtClean="0"/>
              <a:t>me.</a:t>
            </a:r>
          </a:p>
          <a:p>
            <a:pPr marL="514350" indent="-51435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600" dirty="0" smtClean="0"/>
              <a:t>There </a:t>
            </a:r>
            <a:r>
              <a:rPr lang="en-US" sz="2600" dirty="0"/>
              <a:t>are those few fleeting moments when I think about </a:t>
            </a:r>
            <a:r>
              <a:rPr lang="en-US" sz="2600" dirty="0" smtClean="0"/>
              <a:t>it.</a:t>
            </a:r>
          </a:p>
          <a:p>
            <a:pPr marL="514350" indent="-514350"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2600" dirty="0" smtClean="0"/>
              <a:t>Somewhat </a:t>
            </a:r>
            <a:r>
              <a:rPr lang="en-US" sz="2600" dirty="0"/>
              <a:t>like </a:t>
            </a:r>
            <a:r>
              <a:rPr lang="en-US" sz="2600" dirty="0" smtClean="0"/>
              <a:t>me.</a:t>
            </a:r>
          </a:p>
          <a:p>
            <a:pPr marL="514350" indent="-514350"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2600" dirty="0" smtClean="0"/>
              <a:t>I </a:t>
            </a:r>
            <a:r>
              <a:rPr lang="en-US" sz="2600" dirty="0"/>
              <a:t>breath it, I live it, yep, definitely </a:t>
            </a:r>
            <a:r>
              <a:rPr lang="en-US" sz="2600" dirty="0" smtClean="0"/>
              <a:t>me.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2600" dirty="0" smtClean="0"/>
              <a:t>I strive to be the leader on accreditation at of my institution.</a:t>
            </a:r>
          </a:p>
          <a:p>
            <a:pPr lvl="1"/>
            <a:r>
              <a:rPr lang="en-US" sz="2600" dirty="0" smtClean="0"/>
              <a:t>I have access to the right people to get things done.</a:t>
            </a:r>
          </a:p>
          <a:p>
            <a:pPr lvl="1"/>
            <a:r>
              <a:rPr lang="en-US" sz="2600" dirty="0" smtClean="0"/>
              <a:t>I am prepared to lead important committees related to accreditation.</a:t>
            </a:r>
          </a:p>
          <a:p>
            <a:pPr lvl="1"/>
            <a:r>
              <a:rPr lang="en-US" sz="2600" dirty="0" smtClean="0"/>
              <a:t>I prefer to stay behind the scenes and out of the way.</a:t>
            </a:r>
          </a:p>
          <a:p>
            <a:pPr lvl="1"/>
            <a:r>
              <a:rPr lang="en-US" sz="2600" dirty="0" smtClean="0"/>
              <a:t>I have strong facilitation skills that I use often.</a:t>
            </a:r>
          </a:p>
          <a:p>
            <a:pPr lvl="1"/>
            <a:r>
              <a:rPr lang="en-US" sz="2600" dirty="0" smtClean="0"/>
              <a:t>I am an expert on student learning outcomes assessment.</a:t>
            </a:r>
          </a:p>
          <a:p>
            <a:pPr lvl="1"/>
            <a:r>
              <a:rPr lang="en-US" sz="2600" dirty="0" smtClean="0"/>
              <a:t>Customer support is extremely important to me.</a:t>
            </a:r>
          </a:p>
          <a:p>
            <a:pPr lvl="1"/>
            <a:r>
              <a:rPr lang="en-US" sz="2600" dirty="0"/>
              <a:t>I </a:t>
            </a:r>
            <a:r>
              <a:rPr lang="en-US" sz="2600" dirty="0" smtClean="0"/>
              <a:t>am technically proficient.</a:t>
            </a:r>
            <a:endParaRPr lang="en-US" sz="2600" dirty="0"/>
          </a:p>
          <a:p>
            <a:pPr lvl="1"/>
            <a:r>
              <a:rPr lang="en-US" sz="2600" dirty="0" smtClean="0"/>
              <a:t>I can play any role on a committee.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5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86" y="638503"/>
            <a:ext cx="8229600" cy="1066800"/>
          </a:xfrm>
        </p:spPr>
        <p:txBody>
          <a:bodyPr/>
          <a:lstStyle/>
          <a:p>
            <a:r>
              <a:rPr lang="en-US" dirty="0" smtClean="0"/>
              <a:t>Type of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52" y="1818500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Support</a:t>
            </a:r>
          </a:p>
          <a:p>
            <a:pPr lvl="1"/>
            <a:r>
              <a:rPr lang="en-US" dirty="0"/>
              <a:t>Providing data to decision makers </a:t>
            </a:r>
          </a:p>
          <a:p>
            <a:pPr lvl="1"/>
            <a:r>
              <a:rPr lang="en-US" dirty="0" smtClean="0"/>
              <a:t>Providing “technical” support</a:t>
            </a:r>
          </a:p>
          <a:p>
            <a:pPr lvl="1"/>
            <a:r>
              <a:rPr lang="en-US" dirty="0" smtClean="0"/>
              <a:t>Supporting committees</a:t>
            </a:r>
          </a:p>
          <a:p>
            <a:pPr lvl="1"/>
            <a:r>
              <a:rPr lang="en-US" dirty="0" smtClean="0"/>
              <a:t>Managing processes (e.g., program review)</a:t>
            </a:r>
          </a:p>
          <a:p>
            <a:r>
              <a:rPr lang="en-US" dirty="0" smtClean="0"/>
              <a:t>Member</a:t>
            </a:r>
          </a:p>
          <a:p>
            <a:pPr lvl="1"/>
            <a:r>
              <a:rPr lang="en-US" dirty="0" smtClean="0"/>
              <a:t>Help identify and define problem</a:t>
            </a:r>
          </a:p>
          <a:p>
            <a:pPr lvl="1"/>
            <a:r>
              <a:rPr lang="en-US" dirty="0" smtClean="0"/>
              <a:t>Research, analyze, and interpret data</a:t>
            </a:r>
          </a:p>
          <a:p>
            <a:pPr lvl="1"/>
            <a:r>
              <a:rPr lang="en-US" dirty="0" smtClean="0"/>
              <a:t>Help implement solution</a:t>
            </a:r>
          </a:p>
          <a:p>
            <a:r>
              <a:rPr lang="en-US" dirty="0" smtClean="0"/>
              <a:t>Lead</a:t>
            </a:r>
          </a:p>
          <a:p>
            <a:pPr lvl="1"/>
            <a:r>
              <a:rPr lang="en-US" dirty="0" smtClean="0"/>
              <a:t>Chair committee</a:t>
            </a:r>
          </a:p>
          <a:p>
            <a:pPr lvl="1"/>
            <a:r>
              <a:rPr lang="en-US" dirty="0" smtClean="0"/>
              <a:t>Lead a taskforce</a:t>
            </a:r>
          </a:p>
          <a:p>
            <a:pPr lvl="1"/>
            <a:r>
              <a:rPr lang="en-US" dirty="0" smtClean="0"/>
              <a:t>Lead on an issue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2755</TotalTime>
  <Words>1213</Words>
  <Application>Microsoft Office PowerPoint</Application>
  <PresentationFormat>On-screen Show (4:3)</PresentationFormat>
  <Paragraphs>358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Institutional Research 101: Assessment, Accreditation and Roles in Institutional Research</vt:lpstr>
      <vt:lpstr>Presentation Outline</vt:lpstr>
      <vt:lpstr>Western University of Health Sciences</vt:lpstr>
      <vt:lpstr>Western University of Health Sciences</vt:lpstr>
      <vt:lpstr>Institutional Research and Effectiveness: informs University decision-making by providing accurate, timely, and appropriate data and analysis. </vt:lpstr>
      <vt:lpstr>PowerPoint Presentation</vt:lpstr>
      <vt:lpstr>What is your role?</vt:lpstr>
      <vt:lpstr>Defining You</vt:lpstr>
      <vt:lpstr>Type of Roles</vt:lpstr>
      <vt:lpstr>Committees</vt:lpstr>
      <vt:lpstr>Getting Out There</vt:lpstr>
      <vt:lpstr>PowerPoint Presentation</vt:lpstr>
      <vt:lpstr>Management</vt:lpstr>
      <vt:lpstr>PowerPoint Presentation</vt:lpstr>
      <vt:lpstr>WesternU Program Review</vt:lpstr>
      <vt:lpstr>WesternU Program Review Process</vt:lpstr>
      <vt:lpstr>IRE Support for Program Review Process</vt:lpstr>
      <vt:lpstr>PowerPoint Presentation</vt:lpstr>
      <vt:lpstr>Informational</vt:lpstr>
      <vt:lpstr>Other Data Sources: Surveys</vt:lpstr>
      <vt:lpstr>Example of how the IRE Office supports the accreditation process: Review under WSCUC Standards worksheet</vt:lpstr>
      <vt:lpstr>Example: Review under WSCUC standards worksheet</vt:lpstr>
      <vt:lpstr>PowerPoint Presentation</vt:lpstr>
      <vt:lpstr>Consultation/Expertise</vt:lpstr>
      <vt:lpstr>Assessment Learning Community (ALC)</vt:lpstr>
      <vt:lpstr>Support Service Learning Community (SSLC)</vt:lpstr>
      <vt:lpstr>PowerPoint Presentation</vt:lpstr>
      <vt:lpstr>Take home message</vt:lpstr>
      <vt:lpstr>PowerPoint Presentation</vt:lpstr>
      <vt:lpstr>Thank you!</vt:lpstr>
    </vt:vector>
  </TitlesOfParts>
  <Company>Western University of Health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Research 101: Assessment, Accreditation and Roles in Institutional Research</dc:title>
  <dc:creator>Neil Patel</dc:creator>
  <cp:lastModifiedBy>IT</cp:lastModifiedBy>
  <cp:revision>59</cp:revision>
  <cp:lastPrinted>2016-11-14T23:34:50Z</cp:lastPrinted>
  <dcterms:created xsi:type="dcterms:W3CDTF">2016-11-02T17:12:48Z</dcterms:created>
  <dcterms:modified xsi:type="dcterms:W3CDTF">2016-11-16T23:40:44Z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CED196A7-90F8-4EC9-B457-96F46A4A3973</vt:lpwstr>
  </property>
  <property fmtid="{D5CDD505-2E9C-101B-9397-08002B2CF9AE}" pid="3" name="ArticulatePath">
    <vt:lpwstr>Institutional Research 101 111416draft</vt:lpwstr>
  </property>
</Properties>
</file>