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2" r:id="rId4"/>
    <p:sldId id="259" r:id="rId5"/>
    <p:sldId id="269" r:id="rId6"/>
    <p:sldId id="287" r:id="rId7"/>
    <p:sldId id="271" r:id="rId8"/>
    <p:sldId id="274" r:id="rId9"/>
    <p:sldId id="267" r:id="rId10"/>
    <p:sldId id="276" r:id="rId11"/>
    <p:sldId id="266" r:id="rId12"/>
    <p:sldId id="261" r:id="rId13"/>
    <p:sldId id="268" r:id="rId14"/>
    <p:sldId id="277" r:id="rId15"/>
    <p:sldId id="278" r:id="rId16"/>
    <p:sldId id="279" r:id="rId17"/>
    <p:sldId id="282" r:id="rId18"/>
    <p:sldId id="281" r:id="rId19"/>
    <p:sldId id="280" r:id="rId20"/>
    <p:sldId id="283" r:id="rId21"/>
    <p:sldId id="285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F5B3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18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ning_2\Box%20Sync\Predictability%20model\Retreat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ning_2\Box%20Sync\Predictability%20model\Retreat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Sheet1!$Q$14</c:f>
              <c:strCache>
                <c:ptCount val="1"/>
                <c:pt idx="0">
                  <c:v>non participants</c:v>
                </c:pt>
              </c:strCache>
            </c:strRef>
          </c:tx>
          <c:invertIfNegative val="0"/>
          <c:cat>
            <c:strRef>
              <c:f>Sheet1!$R$13:$X$13</c:f>
              <c:strCache>
                <c:ptCount val="7"/>
                <c:pt idx="0">
                  <c:v>high school GPA (mean)</c:v>
                </c:pt>
                <c:pt idx="1">
                  <c:v>SAT Total (mean/100)</c:v>
                </c:pt>
                <c:pt idx="2">
                  <c:v>Apcredit (mean)</c:v>
                </c:pt>
                <c:pt idx="3">
                  <c:v> First Generation (%)</c:v>
                </c:pt>
                <c:pt idx="4">
                  <c:v> Low Income (%)</c:v>
                </c:pt>
                <c:pt idx="5">
                  <c:v> URM (%)</c:v>
                </c:pt>
                <c:pt idx="6">
                  <c:v>STEM (%)</c:v>
                </c:pt>
              </c:strCache>
            </c:strRef>
          </c:cat>
          <c:val>
            <c:numRef>
              <c:f>Sheet1!$R$14:$X$14</c:f>
              <c:numCache>
                <c:formatCode>General</c:formatCode>
                <c:ptCount val="7"/>
                <c:pt idx="0">
                  <c:v>4.0199999999999996</c:v>
                </c:pt>
                <c:pt idx="1">
                  <c:v>18.3</c:v>
                </c:pt>
                <c:pt idx="2">
                  <c:v>19</c:v>
                </c:pt>
                <c:pt idx="3" formatCode="0">
                  <c:v>38</c:v>
                </c:pt>
                <c:pt idx="4" formatCode="0">
                  <c:v>25</c:v>
                </c:pt>
                <c:pt idx="5" formatCode="0">
                  <c:v>24</c:v>
                </c:pt>
                <c:pt idx="6" formatCode="0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Sheet1!$Q$15</c:f>
              <c:strCache>
                <c:ptCount val="1"/>
                <c:pt idx="0">
                  <c:v>participants</c:v>
                </c:pt>
              </c:strCache>
            </c:strRef>
          </c:tx>
          <c:invertIfNegative val="0"/>
          <c:cat>
            <c:strRef>
              <c:f>Sheet1!$R$13:$X$13</c:f>
              <c:strCache>
                <c:ptCount val="7"/>
                <c:pt idx="0">
                  <c:v>high school GPA (mean)</c:v>
                </c:pt>
                <c:pt idx="1">
                  <c:v>SAT Total (mean/100)</c:v>
                </c:pt>
                <c:pt idx="2">
                  <c:v>Apcredit (mean)</c:v>
                </c:pt>
                <c:pt idx="3">
                  <c:v> First Generation (%)</c:v>
                </c:pt>
                <c:pt idx="4">
                  <c:v> Low Income (%)</c:v>
                </c:pt>
                <c:pt idx="5">
                  <c:v> URM (%)</c:v>
                </c:pt>
                <c:pt idx="6">
                  <c:v>STEM (%)</c:v>
                </c:pt>
              </c:strCache>
            </c:strRef>
          </c:cat>
          <c:val>
            <c:numRef>
              <c:f>Sheet1!$R$15:$X$15</c:f>
              <c:numCache>
                <c:formatCode>General</c:formatCode>
                <c:ptCount val="7"/>
                <c:pt idx="0">
                  <c:v>3.93</c:v>
                </c:pt>
                <c:pt idx="1">
                  <c:v>16.7</c:v>
                </c:pt>
                <c:pt idx="2">
                  <c:v>10</c:v>
                </c:pt>
                <c:pt idx="3" formatCode="0">
                  <c:v>53</c:v>
                </c:pt>
                <c:pt idx="4" formatCode="0">
                  <c:v>43</c:v>
                </c:pt>
                <c:pt idx="5" formatCode="0">
                  <c:v>37</c:v>
                </c:pt>
                <c:pt idx="6" formatCode="0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09760"/>
        <c:axId val="225538816"/>
      </c:barChart>
      <c:catAx>
        <c:axId val="2131097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25538816"/>
        <c:crosses val="autoZero"/>
        <c:auto val="1"/>
        <c:lblAlgn val="ctr"/>
        <c:lblOffset val="100"/>
        <c:noMultiLvlLbl val="0"/>
      </c:catAx>
      <c:valAx>
        <c:axId val="2255388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1310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55768921741922"/>
          <c:y val="5.4179555680539934E-2"/>
          <c:w val="0.18374163051047188"/>
          <c:h val="0.16743438320209975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Sheet1!$Q$14</c:f>
              <c:strCache>
                <c:ptCount val="1"/>
                <c:pt idx="0">
                  <c:v>non participants</c:v>
                </c:pt>
              </c:strCache>
            </c:strRef>
          </c:tx>
          <c:invertIfNegative val="0"/>
          <c:cat>
            <c:strRef>
              <c:f>Sheet1!$R$13:$X$13</c:f>
              <c:strCache>
                <c:ptCount val="7"/>
                <c:pt idx="0">
                  <c:v>high school GPA (mean)</c:v>
                </c:pt>
                <c:pt idx="1">
                  <c:v>SAT Total (mean/100)</c:v>
                </c:pt>
                <c:pt idx="2">
                  <c:v>Apcredit (mean)</c:v>
                </c:pt>
                <c:pt idx="3">
                  <c:v> First Generation (%)</c:v>
                </c:pt>
                <c:pt idx="4">
                  <c:v> Low Income (%)</c:v>
                </c:pt>
                <c:pt idx="5">
                  <c:v> URM (%)</c:v>
                </c:pt>
                <c:pt idx="6">
                  <c:v>STEM (%)</c:v>
                </c:pt>
              </c:strCache>
            </c:strRef>
          </c:cat>
          <c:val>
            <c:numRef>
              <c:f>Sheet1!$R$14:$X$14</c:f>
              <c:numCache>
                <c:formatCode>General</c:formatCode>
                <c:ptCount val="7"/>
                <c:pt idx="0">
                  <c:v>4.0199999999999996</c:v>
                </c:pt>
                <c:pt idx="1">
                  <c:v>18.3</c:v>
                </c:pt>
                <c:pt idx="2">
                  <c:v>19</c:v>
                </c:pt>
                <c:pt idx="3" formatCode="0">
                  <c:v>38</c:v>
                </c:pt>
                <c:pt idx="4" formatCode="0">
                  <c:v>25</c:v>
                </c:pt>
                <c:pt idx="5" formatCode="0">
                  <c:v>24</c:v>
                </c:pt>
                <c:pt idx="6" formatCode="0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Sheet1!$Q$15</c:f>
              <c:strCache>
                <c:ptCount val="1"/>
                <c:pt idx="0">
                  <c:v>participants</c:v>
                </c:pt>
              </c:strCache>
            </c:strRef>
          </c:tx>
          <c:invertIfNegative val="0"/>
          <c:cat>
            <c:strRef>
              <c:f>Sheet1!$R$13:$X$13</c:f>
              <c:strCache>
                <c:ptCount val="7"/>
                <c:pt idx="0">
                  <c:v>high school GPA (mean)</c:v>
                </c:pt>
                <c:pt idx="1">
                  <c:v>SAT Total (mean/100)</c:v>
                </c:pt>
                <c:pt idx="2">
                  <c:v>Apcredit (mean)</c:v>
                </c:pt>
                <c:pt idx="3">
                  <c:v> First Generation (%)</c:v>
                </c:pt>
                <c:pt idx="4">
                  <c:v> Low Income (%)</c:v>
                </c:pt>
                <c:pt idx="5">
                  <c:v> URM (%)</c:v>
                </c:pt>
                <c:pt idx="6">
                  <c:v>STEM (%)</c:v>
                </c:pt>
              </c:strCache>
            </c:strRef>
          </c:cat>
          <c:val>
            <c:numRef>
              <c:f>Sheet1!$R$15:$X$15</c:f>
              <c:numCache>
                <c:formatCode>General</c:formatCode>
                <c:ptCount val="7"/>
                <c:pt idx="0">
                  <c:v>3.93</c:v>
                </c:pt>
                <c:pt idx="1">
                  <c:v>16.7</c:v>
                </c:pt>
                <c:pt idx="2">
                  <c:v>10</c:v>
                </c:pt>
                <c:pt idx="3" formatCode="0">
                  <c:v>53</c:v>
                </c:pt>
                <c:pt idx="4" formatCode="0">
                  <c:v>43</c:v>
                </c:pt>
                <c:pt idx="5" formatCode="0">
                  <c:v>37</c:v>
                </c:pt>
                <c:pt idx="6" formatCode="0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644608"/>
        <c:axId val="280679168"/>
      </c:barChart>
      <c:catAx>
        <c:axId val="280644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80679168"/>
        <c:crosses val="autoZero"/>
        <c:auto val="1"/>
        <c:lblAlgn val="ctr"/>
        <c:lblOffset val="100"/>
        <c:noMultiLvlLbl val="0"/>
      </c:catAx>
      <c:valAx>
        <c:axId val="280679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80644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55768921741922"/>
          <c:y val="5.4179555680539934E-2"/>
          <c:w val="0.18374163051047188"/>
          <c:h val="0.16743438320209975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5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6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9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5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5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6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4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4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7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0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98DF-9980-4298-9E81-899CADD14CE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536F3-E7D5-4AEC-8BA8-2B2DDACEE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0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csaa.ucdavis.edu/contac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6200" y="76200"/>
            <a:ext cx="8991600" cy="3505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n w="3175" cmpd="dbl">
                  <a:solidFill>
                    <a:schemeClr val="tx1"/>
                  </a:solidFill>
                </a:ln>
              </a:rPr>
              <a:t>Estimation of Causal Effects using Propensity Score Weighting in Institutional Research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3657600"/>
            <a:ext cx="518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Ling </a:t>
            </a:r>
            <a:r>
              <a:rPr lang="en-US" sz="2400" dirty="0" err="1" smtClean="0"/>
              <a:t>Ning</a:t>
            </a:r>
            <a:r>
              <a:rPr lang="en-US" sz="2400" dirty="0"/>
              <a:t> &amp;</a:t>
            </a:r>
            <a:r>
              <a:rPr lang="en-US" sz="2400" dirty="0" smtClean="0"/>
              <a:t> </a:t>
            </a:r>
            <a:r>
              <a:rPr lang="en-US" sz="2400" dirty="0" err="1" smtClean="0"/>
              <a:t>Mayte</a:t>
            </a:r>
            <a:r>
              <a:rPr lang="en-US" sz="2400" dirty="0" smtClean="0"/>
              <a:t> </a:t>
            </a:r>
            <a:r>
              <a:rPr lang="en-US" sz="2400" dirty="0" err="1" smtClean="0"/>
              <a:t>Frias</a:t>
            </a:r>
            <a:r>
              <a:rPr lang="en-US" sz="2400" dirty="0" smtClean="0"/>
              <a:t> </a:t>
            </a:r>
          </a:p>
          <a:p>
            <a:pPr algn="r"/>
            <a:r>
              <a:rPr lang="en-US" sz="2000" i="1" dirty="0" smtClean="0"/>
              <a:t>Senior Research Associates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Neil </a:t>
            </a:r>
            <a:r>
              <a:rPr lang="en-US" sz="2400" dirty="0" err="1" smtClean="0"/>
              <a:t>Huefner</a:t>
            </a:r>
            <a:r>
              <a:rPr lang="en-US" sz="2400" dirty="0" smtClean="0"/>
              <a:t> </a:t>
            </a:r>
          </a:p>
          <a:p>
            <a:pPr algn="r"/>
            <a:r>
              <a:rPr lang="en-US" sz="2000" i="1" dirty="0" smtClean="0"/>
              <a:t>Associate Director</a:t>
            </a:r>
            <a:endParaRPr lang="en-US" sz="2000" i="1" dirty="0"/>
          </a:p>
          <a:p>
            <a:pPr algn="r"/>
            <a:endParaRPr lang="en-US" sz="2400" dirty="0" smtClean="0"/>
          </a:p>
          <a:p>
            <a:pPr algn="r"/>
            <a:r>
              <a:rPr lang="en-US" sz="2400" dirty="0" err="1" smtClean="0"/>
              <a:t>Timo</a:t>
            </a:r>
            <a:r>
              <a:rPr lang="en-US" sz="2400" dirty="0" smtClean="0"/>
              <a:t> Rico</a:t>
            </a:r>
          </a:p>
          <a:p>
            <a:pPr algn="r"/>
            <a:r>
              <a:rPr lang="en-US" sz="2000" i="1" dirty="0" smtClean="0"/>
              <a:t>Executive Director</a:t>
            </a:r>
          </a:p>
          <a:p>
            <a:pPr algn="r"/>
            <a:endParaRPr lang="en-US" sz="2000" dirty="0" smtClean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4" y="3926548"/>
            <a:ext cx="4769205" cy="178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99616"/>
            <a:ext cx="8964488" cy="516974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653063"/>
            <a:ext cx="8731696" cy="49552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Benefits to the outcome analysis:</a:t>
            </a:r>
          </a:p>
          <a:p>
            <a:endParaRPr lang="en-US" sz="2400" dirty="0" smtClean="0"/>
          </a:p>
          <a:p>
            <a:pPr marL="342900" indent="-342900">
              <a:buFont typeface="Calibri" pitchFamily="34" charset="0"/>
              <a:buChar char="‒"/>
            </a:pPr>
            <a:r>
              <a:rPr lang="en-US" sz="2200" dirty="0" smtClean="0"/>
              <a:t>Better </a:t>
            </a:r>
            <a:r>
              <a:rPr lang="en-US" sz="2200" dirty="0"/>
              <a:t>balance between treatment and comparison group on pretreatment </a:t>
            </a:r>
            <a:r>
              <a:rPr lang="en-US" sz="2200" dirty="0" smtClean="0"/>
              <a:t>covariates</a:t>
            </a:r>
          </a:p>
          <a:p>
            <a:pPr marL="342900" indent="-342900">
              <a:buFont typeface="Calibri" pitchFamily="34" charset="0"/>
              <a:buChar char="‒"/>
            </a:pPr>
            <a:r>
              <a:rPr lang="en-US" sz="2200" dirty="0" smtClean="0"/>
              <a:t>Reduce bias in treatment effect estimates</a:t>
            </a:r>
          </a:p>
          <a:p>
            <a:pPr marL="342900" indent="-342900">
              <a:buFont typeface="Calibri" pitchFamily="34" charset="0"/>
              <a:buChar char="‒"/>
            </a:pPr>
            <a:r>
              <a:rPr lang="en-US" sz="2200" dirty="0" smtClean="0"/>
              <a:t>Produce more stable propensity score weights and thus improve precision</a:t>
            </a:r>
          </a:p>
          <a:p>
            <a:pPr marL="342900" indent="-342900">
              <a:buFont typeface="Calibri" pitchFamily="34" charset="0"/>
              <a:buChar char="‒"/>
            </a:pPr>
            <a:endParaRPr lang="en-US" dirty="0" smtClean="0"/>
          </a:p>
          <a:p>
            <a:r>
              <a:rPr lang="en-US" dirty="0"/>
              <a:t>The ‘Generalized Boosted Model’ (GBM) is one such machine learning method. </a:t>
            </a:r>
          </a:p>
          <a:p>
            <a:endParaRPr lang="en-US" dirty="0"/>
          </a:p>
          <a:p>
            <a:r>
              <a:rPr lang="en-US" dirty="0"/>
              <a:t>TWANG* (Toolkit for Weighting and Analysis of Nonequivalent Groups)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 </a:t>
            </a:r>
            <a:r>
              <a:rPr lang="en-US" sz="1400" dirty="0" smtClean="0"/>
              <a:t>Ridgeway, G., McCaffrey, D., </a:t>
            </a:r>
            <a:r>
              <a:rPr lang="en-US" sz="1400" dirty="0" err="1" smtClean="0"/>
              <a:t>Morral</a:t>
            </a:r>
            <a:r>
              <a:rPr lang="en-US" sz="1400" dirty="0" smtClean="0"/>
              <a:t>, A., </a:t>
            </a:r>
            <a:r>
              <a:rPr lang="en-US" sz="1400" dirty="0" err="1" smtClean="0"/>
              <a:t>Burgette</a:t>
            </a:r>
            <a:r>
              <a:rPr lang="en-US" sz="1400" dirty="0" smtClean="0"/>
              <a:t>, L., &amp; Griffin, B. A. (2015). Toolkit for Weighting and Analysis of Nonequivalent Groups: A tutorial for the twang package. </a:t>
            </a:r>
            <a:r>
              <a:rPr lang="en-US" sz="1400" i="1" dirty="0" smtClean="0"/>
              <a:t>R vignette. RAND</a:t>
            </a:r>
            <a:r>
              <a:rPr lang="en-US" sz="1400" dirty="0" smtClean="0"/>
              <a:t>.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Machine Learning Methods   </a:t>
            </a:r>
            <a:r>
              <a:rPr lang="en-US" sz="3300" dirty="0" smtClean="0"/>
              <a:t>PS Estimation</a:t>
            </a:r>
            <a:endParaRPr lang="en-US" sz="33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477000" y="381000"/>
            <a:ext cx="0" cy="685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31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Example:  Evaluating </a:t>
            </a:r>
            <a:r>
              <a:rPr lang="en-US" dirty="0"/>
              <a:t>the causal impact of a campus-wide writing tutoring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95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impact does participation in the ‘Writing </a:t>
            </a:r>
            <a:r>
              <a:rPr lang="en-US" dirty="0"/>
              <a:t>T</a:t>
            </a:r>
            <a:r>
              <a:rPr lang="en-US" dirty="0" smtClean="0"/>
              <a:t>utoring Program’ have on students’ cumulative GPA, retention, and unit progress?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4563" y="4026936"/>
            <a:ext cx="3733800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 students in 2015 freshmen cohort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Longitudinal, observational data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2644" y="4026936"/>
            <a:ext cx="373380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Non-Participants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3189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in 2015 freshmen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Longitudinal, observational data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695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Selection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Selection bias occurs when the participants in the writing tutoring program compared with non participants differ.</a:t>
            </a:r>
          </a:p>
          <a:p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737574"/>
              </p:ext>
            </p:extLst>
          </p:nvPr>
        </p:nvGraphicFramePr>
        <p:xfrm>
          <a:off x="990600" y="23622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310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igh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school academic performance </a:t>
            </a:r>
            <a:r>
              <a:rPr lang="en-US" sz="1600" dirty="0"/>
              <a:t>(e.g., high school “a-g” courses,  high school honor courses, units of advanced placement courses taken, units of advanced placement courses completed, ACT test scores/SAT test scores, high school transferred units,  high school GPA); </a:t>
            </a:r>
          </a:p>
          <a:p>
            <a:pPr lvl="0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igh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school background </a:t>
            </a:r>
            <a:r>
              <a:rPr lang="en-US" sz="1800" dirty="0"/>
              <a:t>(e.g., last high school type, location); </a:t>
            </a:r>
          </a:p>
          <a:p>
            <a:pPr lvl="0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ocial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economic status </a:t>
            </a:r>
            <a:r>
              <a:rPr lang="en-US" sz="1600" dirty="0"/>
              <a:t>(e.g</a:t>
            </a:r>
            <a:r>
              <a:rPr lang="en-US" sz="1600" dirty="0" smtClean="0"/>
              <a:t>., URM, low-income, </a:t>
            </a:r>
            <a:r>
              <a:rPr lang="en-US" sz="1600" dirty="0"/>
              <a:t>first generation, parents’ education, parents’ income, and family size); </a:t>
            </a:r>
          </a:p>
          <a:p>
            <a:pPr lvl="0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ndividual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characteristics </a:t>
            </a:r>
            <a:r>
              <a:rPr lang="en-US" sz="1800" dirty="0"/>
              <a:t>(e.g., sex, age, ethnicity, residential </a:t>
            </a:r>
            <a:r>
              <a:rPr lang="en-US" sz="1800" dirty="0" smtClean="0"/>
              <a:t>status, international); </a:t>
            </a:r>
            <a:endParaRPr lang="en-US" sz="1800" dirty="0"/>
          </a:p>
          <a:p>
            <a:pPr lvl="0"/>
            <a:r>
              <a:rPr lang="en-US" dirty="0"/>
              <a:t>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Major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characteristics </a:t>
            </a:r>
            <a:r>
              <a:rPr lang="en-US" sz="2000" dirty="0"/>
              <a:t>(e.g., major, STEM).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1008" y="5637060"/>
            <a:ext cx="83820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total of 41 variables were used in generating propensity score.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Pretreatment covariates   </a:t>
            </a:r>
            <a:r>
              <a:rPr lang="en-US" sz="2500" dirty="0" smtClean="0"/>
              <a:t>PS Estimation</a:t>
            </a:r>
            <a:endParaRPr lang="en-US" sz="25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00800" y="304800"/>
            <a:ext cx="0" cy="685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7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4572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Install.packages</a:t>
            </a:r>
            <a:r>
              <a:rPr lang="en-US" sz="2400" dirty="0" smtClean="0"/>
              <a:t>(“twang”)</a:t>
            </a:r>
            <a:endParaRPr lang="en-US" sz="2400" dirty="0"/>
          </a:p>
          <a:p>
            <a:r>
              <a:rPr lang="en-US" sz="2400" dirty="0" smtClean="0"/>
              <a:t>library(twang)</a:t>
            </a:r>
          </a:p>
          <a:p>
            <a:endParaRPr lang="en-US" sz="2400" dirty="0" smtClean="0"/>
          </a:p>
          <a:p>
            <a:r>
              <a:rPr lang="en-US" sz="2000" dirty="0" err="1" smtClean="0"/>
              <a:t>ps.write_tutoring</a:t>
            </a:r>
            <a:r>
              <a:rPr lang="en-US" sz="2000" dirty="0" smtClean="0"/>
              <a:t>&lt;- </a:t>
            </a:r>
            <a:r>
              <a:rPr lang="en-US" sz="2000" b="1" dirty="0" err="1" smtClean="0"/>
              <a:t>ps</a:t>
            </a:r>
            <a:r>
              <a:rPr lang="en-US" sz="2000" dirty="0" smtClean="0"/>
              <a:t>(</a:t>
            </a:r>
            <a:r>
              <a:rPr lang="en-US" sz="2000" b="1" dirty="0" smtClean="0"/>
              <a:t>group </a:t>
            </a:r>
            <a:r>
              <a:rPr lang="en-US" sz="2000" dirty="0" smtClean="0"/>
              <a:t>~  </a:t>
            </a:r>
            <a:r>
              <a:rPr lang="en-US" sz="2000" dirty="0" err="1"/>
              <a:t>lstype</a:t>
            </a:r>
            <a:r>
              <a:rPr lang="en-US" sz="2000" dirty="0"/>
              <a:t> + </a:t>
            </a:r>
            <a:r>
              <a:rPr lang="en-US" sz="2000" dirty="0" err="1"/>
              <a:t>atog</a:t>
            </a:r>
            <a:r>
              <a:rPr lang="en-US" sz="2000" dirty="0"/>
              <a:t> + </a:t>
            </a:r>
            <a:r>
              <a:rPr lang="en-US" sz="2000" dirty="0" err="1"/>
              <a:t>atoga</a:t>
            </a:r>
            <a:r>
              <a:rPr lang="en-US" sz="2000" dirty="0"/>
              <a:t> + </a:t>
            </a:r>
            <a:r>
              <a:rPr lang="en-US" sz="2000" dirty="0" err="1"/>
              <a:t>atogb</a:t>
            </a:r>
            <a:r>
              <a:rPr lang="en-US" sz="2000" dirty="0"/>
              <a:t> + </a:t>
            </a:r>
            <a:r>
              <a:rPr lang="en-US" sz="2000" dirty="0" err="1"/>
              <a:t>atogc</a:t>
            </a:r>
            <a:r>
              <a:rPr lang="en-US" sz="2000" dirty="0"/>
              <a:t>  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en-US" sz="2000" dirty="0" err="1"/>
              <a:t>atogd</a:t>
            </a:r>
            <a:r>
              <a:rPr lang="en-US" sz="2000" dirty="0"/>
              <a:t> + </a:t>
            </a:r>
            <a:r>
              <a:rPr lang="en-US" sz="2000" dirty="0" err="1"/>
              <a:t>atoge</a:t>
            </a:r>
            <a:r>
              <a:rPr lang="en-US" sz="2000" dirty="0"/>
              <a:t> +</a:t>
            </a:r>
            <a:r>
              <a:rPr lang="en-US" sz="2000" dirty="0" err="1"/>
              <a:t>atogf</a:t>
            </a:r>
            <a:r>
              <a:rPr lang="en-US" sz="2000" dirty="0"/>
              <a:t> +</a:t>
            </a:r>
            <a:r>
              <a:rPr lang="en-US" sz="2000" dirty="0" err="1"/>
              <a:t>atogg</a:t>
            </a:r>
            <a:r>
              <a:rPr lang="en-US" sz="2000" dirty="0"/>
              <a:t> +hon10+hon11+hon12+eth_1 + </a:t>
            </a:r>
            <a:r>
              <a:rPr lang="en-US" sz="2000" dirty="0" err="1"/>
              <a:t>urm</a:t>
            </a:r>
            <a:r>
              <a:rPr lang="en-US" sz="2000" dirty="0"/>
              <a:t>+ sex+ </a:t>
            </a:r>
            <a:r>
              <a:rPr lang="en-US" sz="2000" dirty="0" err="1"/>
              <a:t>incomep</a:t>
            </a:r>
            <a:r>
              <a:rPr lang="en-US" sz="2000" dirty="0"/>
              <a:t>+ </a:t>
            </a:r>
            <a:r>
              <a:rPr lang="en-US" sz="2000" dirty="0" err="1"/>
              <a:t>famsizep</a:t>
            </a:r>
            <a:r>
              <a:rPr lang="en-US" sz="2000" dirty="0"/>
              <a:t>+ </a:t>
            </a:r>
            <a:r>
              <a:rPr lang="en-US" sz="2000" dirty="0" err="1"/>
              <a:t>edfather</a:t>
            </a:r>
            <a:r>
              <a:rPr lang="en-US" sz="2000" dirty="0"/>
              <a:t>+ </a:t>
            </a:r>
            <a:r>
              <a:rPr lang="en-US" sz="2000" dirty="0" err="1"/>
              <a:t>edmother+satrt</a:t>
            </a:r>
            <a:r>
              <a:rPr lang="en-US" sz="2000" dirty="0"/>
              <a:t> + </a:t>
            </a:r>
            <a:r>
              <a:rPr lang="en-US" sz="2000" dirty="0" err="1"/>
              <a:t>satrm</a:t>
            </a:r>
            <a:r>
              <a:rPr lang="en-US" sz="2000" dirty="0"/>
              <a:t> + </a:t>
            </a:r>
            <a:r>
              <a:rPr lang="en-US" sz="2000" dirty="0" err="1" smtClean="0"/>
              <a:t>satrw</a:t>
            </a:r>
            <a:r>
              <a:rPr lang="en-US" sz="2000" dirty="0" smtClean="0"/>
              <a:t>  </a:t>
            </a:r>
            <a:r>
              <a:rPr lang="en-US" sz="2000" dirty="0"/>
              <a:t>+ </a:t>
            </a:r>
            <a:r>
              <a:rPr lang="en-US" sz="2000" dirty="0" err="1"/>
              <a:t>satrr</a:t>
            </a:r>
            <a:r>
              <a:rPr lang="en-US" sz="2000" dirty="0"/>
              <a:t> + </a:t>
            </a:r>
            <a:r>
              <a:rPr lang="en-US" sz="2000" dirty="0" err="1"/>
              <a:t>eop</a:t>
            </a:r>
            <a:r>
              <a:rPr lang="en-US" sz="2000" dirty="0"/>
              <a:t>+ </a:t>
            </a:r>
            <a:r>
              <a:rPr lang="en-US" sz="2000" dirty="0" err="1" smtClean="0"/>
              <a:t>gpa+xhrs</a:t>
            </a:r>
            <a:r>
              <a:rPr lang="en-US" sz="2000" dirty="0" smtClean="0"/>
              <a:t>+ lowincome1+fg+lang+sats1+sats2+actcon+acte+actm+actr+acts+actw+aptaken+appassed+ + </a:t>
            </a:r>
            <a:r>
              <a:rPr lang="en-US" sz="2000" dirty="0" err="1"/>
              <a:t>uccorescore+testindex</a:t>
            </a:r>
            <a:r>
              <a:rPr lang="en-US" sz="2000" dirty="0"/>
              <a:t>+ </a:t>
            </a:r>
            <a:r>
              <a:rPr lang="en-US" sz="2000" dirty="0" err="1"/>
              <a:t>schindex</a:t>
            </a:r>
            <a:r>
              <a:rPr lang="en-US" sz="2000" dirty="0"/>
              <a:t>+ </a:t>
            </a:r>
            <a:r>
              <a:rPr lang="en-US" sz="2000" dirty="0" err="1"/>
              <a:t>countypr</a:t>
            </a:r>
            <a:r>
              <a:rPr lang="en-US" sz="2000" dirty="0"/>
              <a:t>+ res+ </a:t>
            </a:r>
            <a:r>
              <a:rPr lang="en-US" sz="2000" b="1" dirty="0"/>
              <a:t>major</a:t>
            </a:r>
            <a:r>
              <a:rPr lang="en-US" sz="2000" dirty="0"/>
              <a:t>, </a:t>
            </a:r>
          </a:p>
          <a:p>
            <a:r>
              <a:rPr lang="en-US" sz="2000" dirty="0"/>
              <a:t>                data = </a:t>
            </a:r>
            <a:r>
              <a:rPr lang="en-US" sz="2000" dirty="0" err="1" smtClean="0"/>
              <a:t>write_tutoring</a:t>
            </a:r>
            <a:r>
              <a:rPr lang="en-US" sz="2000" dirty="0" smtClean="0"/>
              <a:t>,</a:t>
            </a:r>
            <a:endParaRPr lang="en-US" sz="2000" dirty="0"/>
          </a:p>
          <a:p>
            <a:r>
              <a:rPr lang="en-US" sz="2000" dirty="0"/>
              <a:t>                </a:t>
            </a:r>
            <a:r>
              <a:rPr lang="en-US" sz="2000" dirty="0" err="1"/>
              <a:t>estimand</a:t>
            </a:r>
            <a:r>
              <a:rPr lang="en-US" sz="2000" dirty="0"/>
              <a:t> = "ATT",</a:t>
            </a:r>
          </a:p>
          <a:p>
            <a:r>
              <a:rPr lang="en-US" sz="2000" dirty="0" smtClean="0"/>
              <a:t>                </a:t>
            </a:r>
            <a:r>
              <a:rPr lang="en-US" sz="2000" dirty="0" err="1" smtClean="0"/>
              <a:t>stop.method</a:t>
            </a:r>
            <a:r>
              <a:rPr lang="en-US" sz="2000" dirty="0" smtClean="0"/>
              <a:t> </a:t>
            </a:r>
            <a:r>
              <a:rPr lang="en-US" sz="2000" dirty="0"/>
              <a:t>= c("</a:t>
            </a:r>
            <a:r>
              <a:rPr lang="en-US" sz="2000" dirty="0" err="1"/>
              <a:t>es.mean</a:t>
            </a:r>
            <a:r>
              <a:rPr lang="en-US" sz="2000" dirty="0"/>
              <a:t>", "ks.mean","es.max","</a:t>
            </a:r>
            <a:r>
              <a:rPr lang="en-US" sz="2000" dirty="0" err="1"/>
              <a:t>ks.max</a:t>
            </a:r>
            <a:r>
              <a:rPr lang="en-US" sz="2000" dirty="0"/>
              <a:t>"),</a:t>
            </a:r>
          </a:p>
          <a:p>
            <a:r>
              <a:rPr lang="en-US" sz="2000" dirty="0"/>
              <a:t>                </a:t>
            </a:r>
            <a:r>
              <a:rPr lang="en-US" sz="2000" dirty="0" err="1"/>
              <a:t>n.trees</a:t>
            </a:r>
            <a:r>
              <a:rPr lang="en-US" sz="2000" dirty="0"/>
              <a:t> = 6</a:t>
            </a:r>
            <a:r>
              <a:rPr lang="en-US" sz="2000" dirty="0" smtClean="0"/>
              <a:t>0000</a:t>
            </a:r>
            <a:r>
              <a:rPr lang="en-US" sz="2000" dirty="0"/>
              <a:t>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 code example for generating PS weighting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85436" y="6096000"/>
            <a:ext cx="8839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Ridgeway</a:t>
            </a:r>
            <a:r>
              <a:rPr lang="en-US" sz="1600" dirty="0"/>
              <a:t>, G., McCaffrey, D., </a:t>
            </a:r>
            <a:r>
              <a:rPr lang="en-US" sz="1600" dirty="0" err="1"/>
              <a:t>Morral</a:t>
            </a:r>
            <a:r>
              <a:rPr lang="en-US" sz="1600" dirty="0"/>
              <a:t>, A., </a:t>
            </a:r>
            <a:r>
              <a:rPr lang="en-US" sz="1600" dirty="0" err="1"/>
              <a:t>Burgette</a:t>
            </a:r>
            <a:r>
              <a:rPr lang="en-US" sz="1600" dirty="0"/>
              <a:t>, L., &amp; Griffin, B. A. (2016). Toolkit for Weighting and Analysis of Nonequivalent Groups: A tutorial for the twang package. </a:t>
            </a:r>
            <a:r>
              <a:rPr lang="en-US" sz="1600" i="1" dirty="0"/>
              <a:t>R vignette. RAND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90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718" y="1295400"/>
            <a:ext cx="4435114" cy="55626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32" y="1219200"/>
            <a:ext cx="4430486" cy="5638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Diagnostic check for convergence 1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7936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4114800" cy="473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88700" y="2220686"/>
            <a:ext cx="461665" cy="1295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participants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88699" y="3886200"/>
            <a:ext cx="461665" cy="188239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Non-participants</a:t>
            </a:r>
            <a:endParaRPr lang="en-US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Diagnostic check for balance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09505"/>
            <a:ext cx="3886200" cy="544369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205345"/>
            <a:ext cx="4038600" cy="5638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6200" y="76715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Diagnostic check for </a:t>
            </a:r>
            <a:r>
              <a:rPr lang="en-US" dirty="0" smtClean="0"/>
              <a:t>balance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2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18698"/>
              </p:ext>
            </p:extLst>
          </p:nvPr>
        </p:nvGraphicFramePr>
        <p:xfrm>
          <a:off x="228600" y="1789331"/>
          <a:ext cx="8686800" cy="5235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46"/>
                <a:gridCol w="568374"/>
                <a:gridCol w="542924"/>
                <a:gridCol w="924667"/>
                <a:gridCol w="551409"/>
                <a:gridCol w="780454"/>
                <a:gridCol w="805905"/>
                <a:gridCol w="805905"/>
                <a:gridCol w="848321"/>
                <a:gridCol w="695623"/>
                <a:gridCol w="670172"/>
              </a:tblGrid>
              <a:tr h="546019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Some Covariates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err="1">
                          <a:effectLst/>
                        </a:rPr>
                        <a:t>Unweighted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Propensity </a:t>
                      </a:r>
                      <a:r>
                        <a:rPr lang="en-US" sz="1600" b="1" u="none" strike="noStrike" dirty="0">
                          <a:effectLst/>
                        </a:rPr>
                        <a:t>Score Weighted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effectLst/>
                        </a:rPr>
                        <a:t>Participants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 smtClean="0">
                          <a:effectLst/>
                        </a:rPr>
                        <a:t>Non-Participants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effectLst/>
                        </a:rPr>
                        <a:t>Participants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 smtClean="0">
                          <a:effectLst/>
                        </a:rPr>
                        <a:t>Non-Participants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81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Effect </a:t>
                      </a:r>
                      <a:r>
                        <a:rPr lang="en-US" sz="1100" b="1" u="none" strike="noStrike" dirty="0" smtClean="0">
                          <a:effectLst/>
                        </a:rPr>
                        <a:t>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Effect </a:t>
                      </a:r>
                      <a:r>
                        <a:rPr lang="en-US" sz="1100" b="1" u="none" strike="noStrike" dirty="0" smtClean="0">
                          <a:effectLst/>
                        </a:rPr>
                        <a:t>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fg</a:t>
                      </a:r>
                      <a:r>
                        <a:rPr lang="en-US" sz="1200" u="none" strike="noStrike" dirty="0">
                          <a:effectLst/>
                        </a:rPr>
                        <a:t>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0.31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0.07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lowincome</a:t>
                      </a:r>
                      <a:r>
                        <a:rPr lang="en-US" sz="1200" u="none" strike="noStrike" dirty="0">
                          <a:effectLst/>
                        </a:rPr>
                        <a:t> 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0.34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0.11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eop</a:t>
                      </a:r>
                      <a:r>
                        <a:rPr lang="en-US" sz="1200" u="none" strike="noStrike" dirty="0">
                          <a:effectLst/>
                        </a:rPr>
                        <a:t>(%)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-0.33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satrt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1672.85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262.99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1830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229.23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</a:t>
                      </a:r>
                      <a:r>
                        <a:rPr lang="en-US" sz="1100" b="1" u="none" strike="noStrike" dirty="0" smtClean="0">
                          <a:effectLst/>
                        </a:rPr>
                        <a:t>0.60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1672.85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262.99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1707.1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257.37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satrm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597.65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131.46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625.65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96.37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-0.21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597.65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131.46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608.04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120.07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-0.08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satrw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536.34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94.85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593.25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89.27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</a:t>
                      </a:r>
                      <a:r>
                        <a:rPr lang="en-US" sz="1100" b="1" u="none" strike="noStrike" dirty="0" smtClean="0">
                          <a:effectLst/>
                        </a:rPr>
                        <a:t>0.60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536.34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94.85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551.53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96.62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2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satrr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509.7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86.27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581.41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88.89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-0.83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509.7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86.27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522.79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91.27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-0.15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gpa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-0.37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3.93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3.95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-0.05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xhrs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21.58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14.45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27.96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16.55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-0.44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21.58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14.45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15.92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-0.11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aptaken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-0.59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1.81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3.06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-0.15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appassed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-0.59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1.81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3.06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-0.15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1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schindex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5604.25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366.42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5846.83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355.05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-0.66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5604.25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366.42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5650.8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368.05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-0.13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5161" marR="5161" marT="5161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76200" y="76200"/>
            <a:ext cx="89916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Magnitude of group differences pre and post PS weighting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94673" y="1143000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Group Difference Effect Sizes </a:t>
            </a:r>
            <a:r>
              <a:rPr lang="en-US" b="1" dirty="0" smtClean="0"/>
              <a:t>among </a:t>
            </a:r>
            <a:r>
              <a:rPr lang="en-US" b="1" i="1" dirty="0" smtClean="0"/>
              <a:t>Participants</a:t>
            </a:r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en-US" b="1" i="1" dirty="0"/>
              <a:t>Non-Participants</a:t>
            </a:r>
            <a:r>
              <a:rPr lang="en-US" b="1" dirty="0"/>
              <a:t> </a:t>
            </a:r>
            <a:r>
              <a:rPr lang="en-US" b="1" dirty="0" smtClean="0"/>
              <a:t>for select baseline covariates before and after propensity score weighting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1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7902"/>
            <a:ext cx="6978417" cy="46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6400" y="63351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Propensity Weights for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Non-Participants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7017" y="1905000"/>
            <a:ext cx="1860783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Non-Participants:</a:t>
            </a:r>
          </a:p>
          <a:p>
            <a:endParaRPr lang="en-US" dirty="0"/>
          </a:p>
          <a:p>
            <a:r>
              <a:rPr lang="en-US" dirty="0" smtClean="0"/>
              <a:t>Before Weighting (N=3189)</a:t>
            </a:r>
          </a:p>
          <a:p>
            <a:endParaRPr lang="en-US" dirty="0"/>
          </a:p>
          <a:p>
            <a:r>
              <a:rPr lang="en-US" dirty="0" smtClean="0"/>
              <a:t>After Weighting</a:t>
            </a:r>
          </a:p>
          <a:p>
            <a:r>
              <a:rPr lang="en-US" dirty="0" smtClean="0"/>
              <a:t>(N=1132)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GBM PS weight distribution for the comparison group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7194317" y="4648200"/>
            <a:ext cx="1873483" cy="1447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580" y="4755357"/>
            <a:ext cx="1791656" cy="123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3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Understanding causal effects</a:t>
            </a:r>
          </a:p>
          <a:p>
            <a:r>
              <a:rPr lang="en-US" dirty="0" smtClean="0"/>
              <a:t>Methods for estimating causal effects</a:t>
            </a:r>
          </a:p>
          <a:p>
            <a:r>
              <a:rPr lang="en-US" dirty="0" smtClean="0"/>
              <a:t>Overview of Propensity Scoring methods</a:t>
            </a:r>
          </a:p>
          <a:p>
            <a:r>
              <a:rPr lang="en-US" dirty="0" smtClean="0"/>
              <a:t>Example: Estimating the causal impact of a writing program</a:t>
            </a:r>
          </a:p>
          <a:p>
            <a:r>
              <a:rPr lang="en-US" dirty="0" smtClean="0"/>
              <a:t>Limitations and </a:t>
            </a:r>
            <a:r>
              <a:rPr lang="en-US" dirty="0"/>
              <a:t>c</a:t>
            </a:r>
            <a:r>
              <a:rPr lang="en-US" dirty="0" smtClean="0"/>
              <a:t>onclusion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61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Two-level random intercept model estimated using </a:t>
            </a:r>
            <a:r>
              <a:rPr lang="en-US" dirty="0" err="1" smtClean="0"/>
              <a:t>Mplus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58953"/>
              </p:ext>
            </p:extLst>
          </p:nvPr>
        </p:nvGraphicFramePr>
        <p:xfrm>
          <a:off x="304799" y="2819400"/>
          <a:ext cx="8534400" cy="2491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801"/>
                <a:gridCol w="990600"/>
                <a:gridCol w="847898"/>
                <a:gridCol w="752302"/>
                <a:gridCol w="865908"/>
                <a:gridCol w="1363287"/>
                <a:gridCol w="742604"/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effectLst/>
                        </a:rPr>
                        <a:t>Estimates of Treatment </a:t>
                      </a:r>
                      <a:r>
                        <a:rPr lang="en-US" sz="2800" b="1" u="none" strike="noStrike" dirty="0" smtClean="0">
                          <a:effectLst/>
                        </a:rPr>
                        <a:t>Effect on </a:t>
                      </a:r>
                      <a:r>
                        <a:rPr lang="en-US" sz="2800" b="1" u="none" strike="noStrike" dirty="0">
                          <a:effectLst/>
                        </a:rPr>
                        <a:t>Cumulative GPA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effectLst/>
                        </a:rPr>
                        <a:t>Weighted </a:t>
                      </a:r>
                      <a:r>
                        <a:rPr lang="en-US" sz="1600" b="1" i="1" u="none" strike="noStrike" dirty="0" smtClean="0">
                          <a:effectLst/>
                        </a:rPr>
                        <a:t>Two-level Random Intercept Model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Estimate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S.E.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Est./S.E.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P-Value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confidence interval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Effect Size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White Participants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4.348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[0.102,   0.399]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0.386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Chicana(o)/Latino Participants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0.220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4.773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[0.101,   0.339]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0.338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  <a:tr h="406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Asian Participants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0.264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4.283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[0.105,   0.422]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0.406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54102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Covariates include SAT total score, high-school GPA, Advanced Placement Credit, Gender, low-income status, first-generation status, STEM designation of declared major, and participation in other academic support programs and services</a:t>
            </a:r>
          </a:p>
          <a:p>
            <a:endParaRPr lang="en-US" sz="1600" dirty="0"/>
          </a:p>
          <a:p>
            <a:r>
              <a:rPr lang="en-US" sz="1600" dirty="0" smtClean="0"/>
              <a:t>Assumptions of non-normality, </a:t>
            </a:r>
            <a:r>
              <a:rPr lang="en-US" sz="1600" dirty="0" err="1" smtClean="0"/>
              <a:t>multicollinearity</a:t>
            </a:r>
            <a:r>
              <a:rPr lang="en-US" sz="1600" dirty="0" smtClean="0"/>
              <a:t>, and non-independent observations addressed</a:t>
            </a:r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67491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Treatment Effect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6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 of  the GBM method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Unobserved covariates influencing treatment assignment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Final Remarks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63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610600" cy="5638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dirty="0" smtClean="0"/>
              <a:t>Questions?</a:t>
            </a:r>
          </a:p>
          <a:p>
            <a:r>
              <a:rPr lang="en-US" sz="6000" dirty="0" smtClean="0"/>
              <a:t>Contact us </a:t>
            </a:r>
          </a:p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csaa.ucdavis.edu/contact.html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4800" b="1" dirty="0" smtClean="0"/>
              <a:t>             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Thank you!!!</a:t>
            </a:r>
            <a:endParaRPr lang="en-US" sz="66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76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Causation versus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interested in </a:t>
            </a:r>
            <a:r>
              <a:rPr lang="en-US" dirty="0" smtClean="0">
                <a:solidFill>
                  <a:srgbClr val="0070C0"/>
                </a:solidFill>
              </a:rPr>
              <a:t>causal effects</a:t>
            </a:r>
            <a:r>
              <a:rPr lang="en-US" dirty="0" smtClean="0"/>
              <a:t>, not </a:t>
            </a:r>
            <a:r>
              <a:rPr lang="en-US" dirty="0" smtClean="0">
                <a:solidFill>
                  <a:srgbClr val="0070C0"/>
                </a:solidFill>
              </a:rPr>
              <a:t>association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70C0"/>
                </a:solidFill>
              </a:rPr>
              <a:t> correlation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‘Casual effect’ describes </a:t>
            </a:r>
            <a:r>
              <a:rPr lang="en-US" dirty="0" smtClean="0">
                <a:solidFill>
                  <a:srgbClr val="0070C0"/>
                </a:solidFill>
              </a:rPr>
              <a:t>how an outcome changes </a:t>
            </a:r>
            <a:r>
              <a:rPr lang="en-US" dirty="0" smtClean="0"/>
              <a:t>(e.g., retention</a:t>
            </a:r>
            <a:r>
              <a:rPr lang="en-US" dirty="0"/>
              <a:t>, time to degree, </a:t>
            </a:r>
            <a:r>
              <a:rPr lang="en-US" dirty="0" smtClean="0"/>
              <a:t>term/cumulative GPA) as a </a:t>
            </a:r>
            <a:r>
              <a:rPr lang="en-US" u="sng" dirty="0" smtClean="0"/>
              <a:t>direct result</a:t>
            </a:r>
            <a:r>
              <a:rPr lang="en-US" dirty="0" smtClean="0"/>
              <a:t> of some treatment (e.g., participation in student support services or academic development programs).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31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23408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Example:  How can we estimate the causal effect of a writing tutoring program?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1905000"/>
            <a:ext cx="0" cy="358140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585" y="3690730"/>
            <a:ext cx="304800" cy="72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Straight Connector 28"/>
          <p:cNvCxnSpPr/>
          <p:nvPr/>
        </p:nvCxnSpPr>
        <p:spPr>
          <a:xfrm flipV="1">
            <a:off x="2502034" y="2667001"/>
            <a:ext cx="3814459" cy="1447799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493" y="2209800"/>
            <a:ext cx="304800" cy="70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781800" y="2590800"/>
            <a:ext cx="1795568" cy="1294547"/>
            <a:chOff x="6781800" y="2590800"/>
            <a:chExt cx="1795568" cy="1294547"/>
          </a:xfrm>
        </p:grpSpPr>
        <p:sp>
          <p:nvSpPr>
            <p:cNvPr id="33" name="Right Brace 32"/>
            <p:cNvSpPr/>
            <p:nvPr/>
          </p:nvSpPr>
          <p:spPr>
            <a:xfrm>
              <a:off x="6781800" y="2590800"/>
              <a:ext cx="218062" cy="1294547"/>
            </a:xfrm>
            <a:prstGeom prst="rightBrac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99862" y="3066439"/>
              <a:ext cx="15775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</a:rPr>
                <a:t>False</a:t>
              </a:r>
              <a:r>
                <a:rPr lang="en-US" sz="2000" b="1" dirty="0" smtClean="0"/>
                <a:t>   Effect</a:t>
              </a:r>
              <a:endParaRPr lang="en-US" sz="2000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82244" y="1764268"/>
            <a:ext cx="6609156" cy="4581168"/>
            <a:chOff x="782244" y="1764268"/>
            <a:chExt cx="6609156" cy="458116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524000" y="5486400"/>
              <a:ext cx="5867400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 rot="16200000">
              <a:off x="158570" y="3347418"/>
              <a:ext cx="192445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Cumulative GPA</a:t>
              </a:r>
            </a:p>
            <a:p>
              <a:pPr algn="ctr"/>
              <a:r>
                <a:rPr lang="en-US" b="1" dirty="0"/>
                <a:t> </a:t>
              </a:r>
              <a:r>
                <a:rPr lang="en-US" b="1" dirty="0" smtClean="0"/>
                <a:t>               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2747" y="5303647"/>
              <a:ext cx="5411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95400" y="5635663"/>
              <a:ext cx="19984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Before Participation</a:t>
              </a:r>
              <a:endParaRPr lang="en-US" sz="20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15000" y="5637550"/>
              <a:ext cx="1676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After Participation</a:t>
              </a:r>
              <a:endParaRPr lang="en-US" sz="2000" b="1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062747" y="1764268"/>
              <a:ext cx="683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4.0</a:t>
              </a:r>
              <a:endParaRPr 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495800" y="2096869"/>
            <a:ext cx="1827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participating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502034" y="3600176"/>
            <a:ext cx="3814459" cy="514624"/>
          </a:xfrm>
          <a:prstGeom prst="line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493" y="3115781"/>
            <a:ext cx="304800" cy="70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6792686" y="2591654"/>
            <a:ext cx="1795568" cy="1008522"/>
            <a:chOff x="6792686" y="2591654"/>
            <a:chExt cx="1795568" cy="1008522"/>
          </a:xfrm>
        </p:grpSpPr>
        <p:sp>
          <p:nvSpPr>
            <p:cNvPr id="26" name="Right Brace 25"/>
            <p:cNvSpPr/>
            <p:nvPr/>
          </p:nvSpPr>
          <p:spPr>
            <a:xfrm>
              <a:off x="6792686" y="2591654"/>
              <a:ext cx="218062" cy="1008522"/>
            </a:xfrm>
            <a:prstGeom prst="rightBrac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10748" y="2876490"/>
              <a:ext cx="15775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Causal Effect</a:t>
              </a:r>
              <a:endParaRPr lang="en-US" sz="20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477570" y="3657600"/>
            <a:ext cx="1838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2"/>
                </a:solidFill>
              </a:rPr>
              <a:t>when NOT participating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10400" y="3059243"/>
            <a:ext cx="7984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FALSE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" y="6371458"/>
            <a:ext cx="89916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problem for causal effect: We only observe ONE of the two potential outcomes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91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0" grpId="0"/>
      <p:bldP spid="22" grpId="0"/>
      <p:bldP spid="22" grpId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 smtClean="0"/>
              <a:t>Random Assignment   </a:t>
            </a:r>
            <a:r>
              <a:rPr lang="en-US" sz="2900" dirty="0" smtClean="0"/>
              <a:t>Estimating Causal Effect</a:t>
            </a:r>
            <a:endParaRPr lang="en-US" sz="25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01050"/>
            <a:ext cx="4654134" cy="225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3886200"/>
            <a:ext cx="1981200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Treatment Group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3876097"/>
            <a:ext cx="2123552" cy="3693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Control Group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029200" y="282864"/>
            <a:ext cx="0" cy="685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" y="4495800"/>
            <a:ext cx="8991600" cy="22159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 standard for estimating causal effects:</a:t>
            </a:r>
          </a:p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Randomization (if true) creates groups being compared balanced on baseline characteristics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 assignment is unrelated to potential outcomes (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Unconfoundedness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assumption satisfied)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28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Selection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When selection bias occurs, the characteristics of participants do not match those of non participants.</a:t>
            </a:r>
          </a:p>
          <a:p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990600" y="23622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6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99616"/>
            <a:ext cx="9144000" cy="516974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012723" y="3124200"/>
            <a:ext cx="692877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057400" y="3657600"/>
            <a:ext cx="1752600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Selection Bias?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1939141"/>
            <a:ext cx="3869765" cy="621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Mimic Random Assignment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590" y="1905000"/>
            <a:ext cx="3810210" cy="676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Propensity Score Matching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rot="5400000">
            <a:off x="1800474" y="1163313"/>
            <a:ext cx="2522613" cy="5666361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886201" y="2735187"/>
            <a:ext cx="5029200" cy="25226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641125" y="527726"/>
            <a:ext cx="0" cy="685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dirty="0" smtClean="0"/>
              <a:t>Propensity Score Matching   </a:t>
            </a:r>
            <a:r>
              <a:rPr lang="en-US" sz="2500" dirty="0" smtClean="0"/>
              <a:t>Estimating Causal Effect</a:t>
            </a:r>
            <a:endParaRPr lang="en-US" sz="25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867400" y="242289"/>
            <a:ext cx="0" cy="685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04800" y="2986710"/>
            <a:ext cx="1692515" cy="203132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/>
              <a:t>Low-income</a:t>
            </a:r>
          </a:p>
          <a:p>
            <a:r>
              <a:rPr lang="en-US" dirty="0" smtClean="0"/>
              <a:t>First Generation</a:t>
            </a:r>
          </a:p>
          <a:p>
            <a:r>
              <a:rPr lang="en-US" dirty="0" smtClean="0"/>
              <a:t>SAT Score</a:t>
            </a:r>
          </a:p>
          <a:p>
            <a:r>
              <a:rPr lang="en-US" dirty="0" smtClean="0"/>
              <a:t>URM</a:t>
            </a:r>
          </a:p>
          <a:p>
            <a:r>
              <a:rPr lang="en-US" dirty="0" smtClean="0"/>
              <a:t>Ethnicity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Confidence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267200" y="3087469"/>
            <a:ext cx="1288494" cy="6463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 smtClean="0"/>
              <a:t>Participants</a:t>
            </a:r>
          </a:p>
          <a:p>
            <a:pPr algn="ctr"/>
            <a:r>
              <a:rPr lang="en-US" dirty="0" smtClean="0"/>
              <a:t>(Treatment)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45677" y="4230469"/>
            <a:ext cx="1745523" cy="6463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smtClean="0"/>
              <a:t>Non-Participants</a:t>
            </a:r>
          </a:p>
          <a:p>
            <a:pPr algn="ctr"/>
            <a:r>
              <a:rPr lang="en-US" dirty="0" smtClean="0"/>
              <a:t>(Non-Treatment)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136810" y="4419232"/>
            <a:ext cx="1620252" cy="6463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 smtClean="0"/>
              <a:t>Non-Treatment</a:t>
            </a:r>
          </a:p>
          <a:p>
            <a:pPr algn="ctr"/>
            <a:r>
              <a:rPr lang="en-US" dirty="0" smtClean="0"/>
              <a:t>Outcomes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368444" y="2935069"/>
            <a:ext cx="1156983" cy="6463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 smtClean="0"/>
              <a:t>Treatment</a:t>
            </a:r>
          </a:p>
          <a:p>
            <a:pPr algn="ctr"/>
            <a:r>
              <a:rPr lang="en-US" dirty="0" smtClean="0"/>
              <a:t>Outcomes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6019800" y="4267200"/>
            <a:ext cx="692877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7280639" y="3590399"/>
            <a:ext cx="533400" cy="819834"/>
          </a:xfrm>
          <a:prstGeom prst="up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"/>
          </a:scene3d>
          <a:sp3d>
            <a:bevelT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90240" y="3821668"/>
            <a:ext cx="71282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 smtClean="0"/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200397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3" grpId="0"/>
      <p:bldP spid="22" grpId="0"/>
      <p:bldP spid="23" grpId="0" animBg="1"/>
      <p:bldP spid="24" grpId="0" animBg="1"/>
      <p:bldP spid="26" grpId="0" animBg="1"/>
      <p:bldP spid="27" grpId="0" animBg="1"/>
      <p:bldP spid="28" grpId="0" animBg="1"/>
      <p:bldP spid="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is PS   </a:t>
            </a:r>
            <a:r>
              <a:rPr lang="en-US" sz="2900" dirty="0" err="1" smtClean="0"/>
              <a:t>PS</a:t>
            </a:r>
            <a:r>
              <a:rPr lang="en-US" sz="2900" dirty="0" smtClean="0"/>
              <a:t> Estimation</a:t>
            </a:r>
            <a:endParaRPr lang="en-US" sz="29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99616"/>
            <a:ext cx="8964488" cy="5169744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194911"/>
            <a:ext cx="9067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Logistic regression </a:t>
            </a:r>
            <a:endParaRPr lang="en-US" sz="2400" b="1" dirty="0"/>
          </a:p>
          <a:p>
            <a:r>
              <a:rPr lang="en-US" sz="2400" dirty="0" smtClean="0"/>
              <a:t>   Estimating </a:t>
            </a:r>
            <a:r>
              <a:rPr lang="en-US" sz="2400" dirty="0"/>
              <a:t>the conditional probability of assignment to treatment </a:t>
            </a:r>
          </a:p>
          <a:p>
            <a:pPr>
              <a:buNone/>
            </a:pPr>
            <a:r>
              <a:rPr lang="en-US" sz="2400" dirty="0"/>
              <a:t>   </a:t>
            </a:r>
            <a:r>
              <a:rPr lang="en-US" sz="2400" dirty="0" smtClean="0"/>
              <a:t>group </a:t>
            </a:r>
            <a:r>
              <a:rPr lang="en-US" sz="2400" dirty="0"/>
              <a:t>given observed covariates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000" dirty="0" smtClean="0"/>
              <a:t>where </a:t>
            </a:r>
            <a:r>
              <a:rPr lang="en-US" sz="2000" dirty="0"/>
              <a:t>k is the number of </a:t>
            </a:r>
            <a:r>
              <a:rPr lang="en-US" sz="2000" dirty="0" smtClean="0"/>
              <a:t>covariates; </a:t>
            </a:r>
            <a:r>
              <a:rPr lang="en-US" sz="2000" dirty="0"/>
              <a:t>w denotes the binary treatment conditions</a:t>
            </a:r>
          </a:p>
          <a:p>
            <a:pPr>
              <a:buNone/>
            </a:pPr>
            <a:endParaRPr lang="en-US" sz="2000" dirty="0"/>
          </a:p>
          <a:p>
            <a:r>
              <a:rPr lang="en-US" sz="2400" dirty="0"/>
              <a:t>Main applications of propensity </a:t>
            </a:r>
            <a:r>
              <a:rPr lang="en-US" sz="2400" dirty="0" smtClean="0"/>
              <a:t>scores*: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    </a:t>
            </a:r>
            <a:r>
              <a:rPr lang="en-US" sz="2400" dirty="0" smtClean="0"/>
              <a:t>Matching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    Stratification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    Regression adjustment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     W</a:t>
            </a:r>
            <a:r>
              <a:rPr lang="en-US" sz="2400" dirty="0" smtClean="0"/>
              <a:t>eighting</a:t>
            </a:r>
          </a:p>
          <a:p>
            <a:endParaRPr lang="en-US" sz="1600" dirty="0" smtClean="0"/>
          </a:p>
          <a:p>
            <a:r>
              <a:rPr lang="en-US" sz="1600" dirty="0" smtClean="0"/>
              <a:t>* </a:t>
            </a:r>
            <a:r>
              <a:rPr lang="en-US" sz="1600" dirty="0" err="1" smtClean="0"/>
              <a:t>Thoemmes</a:t>
            </a:r>
            <a:r>
              <a:rPr lang="en-US" sz="1600" dirty="0"/>
              <a:t>, F. J., &amp; Kim, E. S. (2011). A systematic review of propensity score methods in the social sciences. </a:t>
            </a:r>
            <a:r>
              <a:rPr lang="en-US" sz="1600" i="1" dirty="0"/>
              <a:t>Multivariate Behavioral Research</a:t>
            </a:r>
            <a:r>
              <a:rPr lang="en-US" sz="1600" dirty="0"/>
              <a:t>, </a:t>
            </a:r>
            <a:r>
              <a:rPr lang="en-US" sz="1600" i="1" dirty="0"/>
              <a:t>46</a:t>
            </a:r>
            <a:r>
              <a:rPr lang="en-US" sz="1600" dirty="0"/>
              <a:t>(1), 90-118.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483131"/>
              </p:ext>
            </p:extLst>
          </p:nvPr>
        </p:nvGraphicFramePr>
        <p:xfrm>
          <a:off x="990600" y="2438400"/>
          <a:ext cx="61214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3" imgW="2641600" imgH="444500" progId="Equation.3">
                  <p:embed/>
                </p:oleObj>
              </mc:Choice>
              <mc:Fallback>
                <p:oleObj name="Equation" r:id="rId3" imgW="26416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8400"/>
                        <a:ext cx="61214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724400" y="350342"/>
            <a:ext cx="0" cy="685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9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Machine learning </a:t>
            </a:r>
            <a:r>
              <a:rPr lang="en-US" sz="2800" dirty="0"/>
              <a:t>m</a:t>
            </a:r>
            <a:r>
              <a:rPr lang="en-US" sz="2800" dirty="0" smtClean="0"/>
              <a:t>ethods are state of the art techniques for propensity score analysis that allow researchers to: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/>
              <a:t>Readily include many covariates</a:t>
            </a:r>
          </a:p>
          <a:p>
            <a:r>
              <a:rPr lang="en-US" sz="2400" b="1" dirty="0"/>
              <a:t>Easier to incorporate multiple different types of covariates in analyses (e.g., binary, ordinal, continuous, skewed variables). </a:t>
            </a:r>
          </a:p>
          <a:p>
            <a:r>
              <a:rPr lang="en-US" sz="2400" b="1" dirty="0" smtClean="0"/>
              <a:t>Inspect </a:t>
            </a:r>
            <a:r>
              <a:rPr lang="en-US" sz="2400" b="1" dirty="0"/>
              <a:t>all possible power and interaction terms</a:t>
            </a:r>
          </a:p>
          <a:p>
            <a:r>
              <a:rPr lang="en-US" sz="2400" b="1" dirty="0"/>
              <a:t>Avoid issues of model </a:t>
            </a:r>
            <a:r>
              <a:rPr lang="en-US" sz="2400" b="1" dirty="0" smtClean="0"/>
              <a:t>misspecification</a:t>
            </a:r>
          </a:p>
          <a:p>
            <a:r>
              <a:rPr lang="en-US" sz="2400" b="1" dirty="0"/>
              <a:t>Easily handle missing data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endParaRPr lang="en-US" sz="2800" b="1" dirty="0"/>
          </a:p>
          <a:p>
            <a:pPr marL="0" indent="0">
              <a:buNone/>
            </a:pPr>
            <a:endParaRPr lang="en-US" sz="28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1430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76200" y="76200"/>
            <a:ext cx="8991600" cy="12340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Machine Learning </a:t>
            </a:r>
            <a:r>
              <a:rPr lang="en-US" dirty="0"/>
              <a:t>M</a:t>
            </a:r>
            <a:r>
              <a:rPr lang="en-US" dirty="0" smtClean="0"/>
              <a:t>ethods   </a:t>
            </a:r>
            <a:r>
              <a:rPr lang="en-US" sz="3300" dirty="0" smtClean="0"/>
              <a:t>PS Estimation</a:t>
            </a:r>
            <a:endParaRPr lang="en-US" sz="25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00800" y="381000"/>
            <a:ext cx="0" cy="68580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1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3926</TotalTime>
  <Words>1249</Words>
  <Application>Microsoft Office PowerPoint</Application>
  <PresentationFormat>On-screen Show (4:3)</PresentationFormat>
  <Paragraphs>343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PowerPoint Presentation</vt:lpstr>
      <vt:lpstr>PowerPoint Presentation</vt:lpstr>
      <vt:lpstr>PowerPoint Presentation</vt:lpstr>
      <vt:lpstr>Example:  How can we estimate the causal effect of a writing tutoring program?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lning</dc:creator>
  <cp:lastModifiedBy>lning</cp:lastModifiedBy>
  <cp:revision>194</cp:revision>
  <dcterms:created xsi:type="dcterms:W3CDTF">2016-06-24T22:09:14Z</dcterms:created>
  <dcterms:modified xsi:type="dcterms:W3CDTF">2016-12-02T17:44:40Z</dcterms:modified>
</cp:coreProperties>
</file>