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59" r:id="rId4"/>
    <p:sldId id="260" r:id="rId5"/>
    <p:sldId id="262" r:id="rId6"/>
    <p:sldId id="261" r:id="rId7"/>
    <p:sldId id="263" r:id="rId8"/>
    <p:sldId id="264" r:id="rId9"/>
    <p:sldId id="267" r:id="rId10"/>
    <p:sldId id="266" r:id="rId11"/>
    <p:sldId id="25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11/21/2017</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11/21/2017</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11/21/2017</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11/21/2017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11/21/2017</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49655-5C71-4E45-B530-46528F89D95A}"/>
              </a:ext>
            </a:extLst>
          </p:cNvPr>
          <p:cNvSpPr>
            <a:spLocks noGrp="1"/>
          </p:cNvSpPr>
          <p:nvPr>
            <p:ph type="ctrTitle"/>
          </p:nvPr>
        </p:nvSpPr>
        <p:spPr>
          <a:xfrm>
            <a:off x="1958915" y="2524664"/>
            <a:ext cx="7127575" cy="2385998"/>
          </a:xfrm>
        </p:spPr>
        <p:txBody>
          <a:bodyPr/>
          <a:lstStyle/>
          <a:p>
            <a:r>
              <a:rPr lang="en-US" sz="3200" b="1" dirty="0"/>
              <a:t>Implementing a sustainable student success initiative</a:t>
            </a:r>
            <a:br>
              <a:rPr lang="en-US" sz="3200" b="1" dirty="0"/>
            </a:br>
            <a:br>
              <a:rPr lang="en-US" sz="3200" b="1" dirty="0"/>
            </a:br>
            <a:r>
              <a:rPr lang="en-US" sz="3200" b="1" dirty="0"/>
              <a:t>California State university Bakersfield</a:t>
            </a:r>
            <a:br>
              <a:rPr lang="en-US" dirty="0"/>
            </a:br>
            <a:endParaRPr lang="en-US" dirty="0"/>
          </a:p>
        </p:txBody>
      </p:sp>
      <p:sp>
        <p:nvSpPr>
          <p:cNvPr id="3" name="Subtitle 2">
            <a:extLst>
              <a:ext uri="{FF2B5EF4-FFF2-40B4-BE49-F238E27FC236}">
                <a16:creationId xmlns:a16="http://schemas.microsoft.com/office/drawing/2014/main" id="{0C7AC57B-499B-47FB-BEF3-961DB373ACAF}"/>
              </a:ext>
            </a:extLst>
          </p:cNvPr>
          <p:cNvSpPr>
            <a:spLocks noGrp="1"/>
          </p:cNvSpPr>
          <p:nvPr>
            <p:ph type="subTitle" idx="1"/>
          </p:nvPr>
        </p:nvSpPr>
        <p:spPr/>
        <p:txBody>
          <a:bodyPr/>
          <a:lstStyle/>
          <a:p>
            <a:r>
              <a:rPr lang="en-US" dirty="0"/>
              <a:t>November 9, 2017</a:t>
            </a:r>
          </a:p>
        </p:txBody>
      </p:sp>
    </p:spTree>
    <p:extLst>
      <p:ext uri="{BB962C8B-B14F-4D97-AF65-F5344CB8AC3E}">
        <p14:creationId xmlns:p14="http://schemas.microsoft.com/office/powerpoint/2010/main" val="3226642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0338-9EB4-4F48-935F-0DE5C0A25A84}"/>
              </a:ext>
            </a:extLst>
          </p:cNvPr>
          <p:cNvSpPr>
            <a:spLocks noGrp="1"/>
          </p:cNvSpPr>
          <p:nvPr>
            <p:ph type="title"/>
          </p:nvPr>
        </p:nvSpPr>
        <p:spPr/>
        <p:txBody>
          <a:bodyPr>
            <a:normAutofit/>
          </a:bodyPr>
          <a:lstStyle/>
          <a:p>
            <a:r>
              <a:rPr lang="en-US" sz="4000" dirty="0"/>
              <a:t>Q&amp;A</a:t>
            </a:r>
          </a:p>
        </p:txBody>
      </p:sp>
      <p:sp>
        <p:nvSpPr>
          <p:cNvPr id="3" name="Content Placeholder 2">
            <a:extLst>
              <a:ext uri="{FF2B5EF4-FFF2-40B4-BE49-F238E27FC236}">
                <a16:creationId xmlns:a16="http://schemas.microsoft.com/office/drawing/2014/main" id="{40B39033-9DA7-4583-820A-CC04A552302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30366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54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69A5-EEB5-4993-A129-A17998D7402F}"/>
              </a:ext>
            </a:extLst>
          </p:cNvPr>
          <p:cNvSpPr>
            <a:spLocks noGrp="1"/>
          </p:cNvSpPr>
          <p:nvPr>
            <p:ph type="title"/>
          </p:nvPr>
        </p:nvSpPr>
        <p:spPr/>
        <p:txBody>
          <a:bodyPr/>
          <a:lstStyle/>
          <a:p>
            <a:r>
              <a:rPr lang="en-US" dirty="0"/>
              <a:t>Panel</a:t>
            </a:r>
          </a:p>
        </p:txBody>
      </p:sp>
      <p:sp>
        <p:nvSpPr>
          <p:cNvPr id="3" name="Content Placeholder 2">
            <a:extLst>
              <a:ext uri="{FF2B5EF4-FFF2-40B4-BE49-F238E27FC236}">
                <a16:creationId xmlns:a16="http://schemas.microsoft.com/office/drawing/2014/main" id="{31EE6BCE-888F-4A99-AAF3-782329F28D49}"/>
              </a:ext>
            </a:extLst>
          </p:cNvPr>
          <p:cNvSpPr>
            <a:spLocks noGrp="1"/>
          </p:cNvSpPr>
          <p:nvPr>
            <p:ph idx="1"/>
          </p:nvPr>
        </p:nvSpPr>
        <p:spPr/>
        <p:txBody>
          <a:bodyPr>
            <a:normAutofit/>
          </a:bodyPr>
          <a:lstStyle/>
          <a:p>
            <a:r>
              <a:rPr lang="en-US" sz="2800" dirty="0"/>
              <a:t>John Tarjan PhD, Management and Marketing, Academic Senate</a:t>
            </a:r>
          </a:p>
          <a:p>
            <a:r>
              <a:rPr lang="en-US" sz="2800" dirty="0"/>
              <a:t>Lori Paris PhD,  Chair of Management and Marketing</a:t>
            </a:r>
          </a:p>
          <a:p>
            <a:r>
              <a:rPr lang="en-US" sz="2800" dirty="0"/>
              <a:t>Vikash Lakhani, Assistant Vice President of Student Success</a:t>
            </a:r>
          </a:p>
          <a:p>
            <a:r>
              <a:rPr lang="en-US" sz="2800" dirty="0"/>
              <a:t>Kris Krishnan EdD, Assistant Vice President for Institutional Research Planning &amp; Assessment, Moderator</a:t>
            </a:r>
          </a:p>
        </p:txBody>
      </p:sp>
    </p:spTree>
    <p:extLst>
      <p:ext uri="{BB962C8B-B14F-4D97-AF65-F5344CB8AC3E}">
        <p14:creationId xmlns:p14="http://schemas.microsoft.com/office/powerpoint/2010/main" val="46719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0338-9EB4-4F48-935F-0DE5C0A25A84}"/>
              </a:ext>
            </a:extLst>
          </p:cNvPr>
          <p:cNvSpPr>
            <a:spLocks noGrp="1"/>
          </p:cNvSpPr>
          <p:nvPr>
            <p:ph type="title"/>
          </p:nvPr>
        </p:nvSpPr>
        <p:spPr/>
        <p:txBody>
          <a:bodyPr>
            <a:normAutofit fontScale="90000"/>
          </a:bodyPr>
          <a:lstStyle/>
          <a:p>
            <a:r>
              <a:rPr lang="en-US" sz="4000" dirty="0"/>
              <a:t>Strategies CSUB is Pursuing in Developing a Sustainable Graduation Initiative for Student Success</a:t>
            </a:r>
          </a:p>
        </p:txBody>
      </p:sp>
      <p:sp>
        <p:nvSpPr>
          <p:cNvPr id="3" name="Content Placeholder 2">
            <a:extLst>
              <a:ext uri="{FF2B5EF4-FFF2-40B4-BE49-F238E27FC236}">
                <a16:creationId xmlns:a16="http://schemas.microsoft.com/office/drawing/2014/main" id="{40B39033-9DA7-4583-820A-CC04A552302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989372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0338-9EB4-4F48-935F-0DE5C0A25A84}"/>
              </a:ext>
            </a:extLst>
          </p:cNvPr>
          <p:cNvSpPr>
            <a:spLocks noGrp="1"/>
          </p:cNvSpPr>
          <p:nvPr>
            <p:ph type="title"/>
          </p:nvPr>
        </p:nvSpPr>
        <p:spPr/>
        <p:txBody>
          <a:bodyPr>
            <a:normAutofit/>
          </a:bodyPr>
          <a:lstStyle/>
          <a:p>
            <a:r>
              <a:rPr lang="en-US" sz="4000" dirty="0"/>
              <a:t>Question# 1</a:t>
            </a:r>
          </a:p>
        </p:txBody>
      </p:sp>
      <p:sp>
        <p:nvSpPr>
          <p:cNvPr id="3" name="Content Placeholder 2">
            <a:extLst>
              <a:ext uri="{FF2B5EF4-FFF2-40B4-BE49-F238E27FC236}">
                <a16:creationId xmlns:a16="http://schemas.microsoft.com/office/drawing/2014/main" id="{40B39033-9DA7-4583-820A-CC04A5523023}"/>
              </a:ext>
            </a:extLst>
          </p:cNvPr>
          <p:cNvSpPr>
            <a:spLocks noGrp="1"/>
          </p:cNvSpPr>
          <p:nvPr>
            <p:ph idx="1"/>
          </p:nvPr>
        </p:nvSpPr>
        <p:spPr/>
        <p:txBody>
          <a:bodyPr>
            <a:normAutofit/>
          </a:bodyPr>
          <a:lstStyle/>
          <a:p>
            <a:pPr marL="0" indent="0">
              <a:buNone/>
            </a:pPr>
            <a:r>
              <a:rPr lang="en-US" sz="2400" dirty="0"/>
              <a:t>From a faculty perspective, what could the IR office do to support this initiative - enhance accountability and support student learning and completion?</a:t>
            </a:r>
          </a:p>
        </p:txBody>
      </p:sp>
    </p:spTree>
    <p:extLst>
      <p:ext uri="{BB962C8B-B14F-4D97-AF65-F5344CB8AC3E}">
        <p14:creationId xmlns:p14="http://schemas.microsoft.com/office/powerpoint/2010/main" val="1640467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0338-9EB4-4F48-935F-0DE5C0A25A84}"/>
              </a:ext>
            </a:extLst>
          </p:cNvPr>
          <p:cNvSpPr>
            <a:spLocks noGrp="1"/>
          </p:cNvSpPr>
          <p:nvPr>
            <p:ph type="title"/>
          </p:nvPr>
        </p:nvSpPr>
        <p:spPr/>
        <p:txBody>
          <a:bodyPr>
            <a:normAutofit/>
          </a:bodyPr>
          <a:lstStyle/>
          <a:p>
            <a:r>
              <a:rPr lang="en-US" sz="4000" dirty="0"/>
              <a:t>Question# 2</a:t>
            </a:r>
          </a:p>
        </p:txBody>
      </p:sp>
      <p:sp>
        <p:nvSpPr>
          <p:cNvPr id="3" name="Content Placeholder 2">
            <a:extLst>
              <a:ext uri="{FF2B5EF4-FFF2-40B4-BE49-F238E27FC236}">
                <a16:creationId xmlns:a16="http://schemas.microsoft.com/office/drawing/2014/main" id="{40B39033-9DA7-4583-820A-CC04A5523023}"/>
              </a:ext>
            </a:extLst>
          </p:cNvPr>
          <p:cNvSpPr>
            <a:spLocks noGrp="1"/>
          </p:cNvSpPr>
          <p:nvPr>
            <p:ph idx="1"/>
          </p:nvPr>
        </p:nvSpPr>
        <p:spPr/>
        <p:txBody>
          <a:bodyPr>
            <a:normAutofit/>
          </a:bodyPr>
          <a:lstStyle/>
          <a:p>
            <a:pPr marL="0" indent="0">
              <a:buNone/>
            </a:pPr>
            <a:r>
              <a:rPr lang="en-US" sz="2400" dirty="0"/>
              <a:t>In order to succeed, students need to be supported both academically and socially. And we have made progress in both areas. We know that early academic achievement is a predictor of future success. With that in mind, we have created first-year seminars, developed writing centers and established academic support and advising centers at the schools. However, we still have not moved the needle in a substantial way. </a:t>
            </a:r>
          </a:p>
          <a:p>
            <a:pPr marL="0" indent="0">
              <a:buNone/>
            </a:pPr>
            <a:r>
              <a:rPr lang="en-US" sz="2400" b="1" dirty="0"/>
              <a:t>What can we do to move the needle?</a:t>
            </a:r>
          </a:p>
        </p:txBody>
      </p:sp>
    </p:spTree>
    <p:extLst>
      <p:ext uri="{BB962C8B-B14F-4D97-AF65-F5344CB8AC3E}">
        <p14:creationId xmlns:p14="http://schemas.microsoft.com/office/powerpoint/2010/main" val="3673820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0338-9EB4-4F48-935F-0DE5C0A25A84}"/>
              </a:ext>
            </a:extLst>
          </p:cNvPr>
          <p:cNvSpPr>
            <a:spLocks noGrp="1"/>
          </p:cNvSpPr>
          <p:nvPr>
            <p:ph type="title"/>
          </p:nvPr>
        </p:nvSpPr>
        <p:spPr/>
        <p:txBody>
          <a:bodyPr>
            <a:normAutofit/>
          </a:bodyPr>
          <a:lstStyle/>
          <a:p>
            <a:r>
              <a:rPr lang="en-US" sz="4000" dirty="0"/>
              <a:t>Question# 3</a:t>
            </a:r>
          </a:p>
        </p:txBody>
      </p:sp>
      <p:sp>
        <p:nvSpPr>
          <p:cNvPr id="3" name="Content Placeholder 2">
            <a:extLst>
              <a:ext uri="{FF2B5EF4-FFF2-40B4-BE49-F238E27FC236}">
                <a16:creationId xmlns:a16="http://schemas.microsoft.com/office/drawing/2014/main" id="{40B39033-9DA7-4583-820A-CC04A5523023}"/>
              </a:ext>
            </a:extLst>
          </p:cNvPr>
          <p:cNvSpPr>
            <a:spLocks noGrp="1"/>
          </p:cNvSpPr>
          <p:nvPr>
            <p:ph idx="1"/>
          </p:nvPr>
        </p:nvSpPr>
        <p:spPr/>
        <p:txBody>
          <a:bodyPr>
            <a:normAutofit/>
          </a:bodyPr>
          <a:lstStyle/>
          <a:p>
            <a:pPr marL="0" indent="0">
              <a:buNone/>
            </a:pPr>
            <a:r>
              <a:rPr lang="en-US" sz="2800" dirty="0"/>
              <a:t>Establishing a shared vision of student success and communicating that vision across your campus means you can more effectively align resources to support initiatives. </a:t>
            </a:r>
          </a:p>
          <a:p>
            <a:pPr marL="0" indent="0">
              <a:buNone/>
            </a:pPr>
            <a:endParaRPr lang="en-US" sz="2800" dirty="0"/>
          </a:p>
          <a:p>
            <a:pPr marL="0" indent="0">
              <a:buNone/>
            </a:pPr>
            <a:r>
              <a:rPr lang="en-US" sz="2800" b="1" dirty="0"/>
              <a:t>What are you doing in this respect?</a:t>
            </a:r>
          </a:p>
        </p:txBody>
      </p:sp>
    </p:spTree>
    <p:extLst>
      <p:ext uri="{BB962C8B-B14F-4D97-AF65-F5344CB8AC3E}">
        <p14:creationId xmlns:p14="http://schemas.microsoft.com/office/powerpoint/2010/main" val="97078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0338-9EB4-4F48-935F-0DE5C0A25A84}"/>
              </a:ext>
            </a:extLst>
          </p:cNvPr>
          <p:cNvSpPr>
            <a:spLocks noGrp="1"/>
          </p:cNvSpPr>
          <p:nvPr>
            <p:ph type="title"/>
          </p:nvPr>
        </p:nvSpPr>
        <p:spPr/>
        <p:txBody>
          <a:bodyPr>
            <a:normAutofit/>
          </a:bodyPr>
          <a:lstStyle/>
          <a:p>
            <a:r>
              <a:rPr lang="en-US" sz="4000" dirty="0"/>
              <a:t>Question# 4</a:t>
            </a:r>
          </a:p>
        </p:txBody>
      </p:sp>
      <p:sp>
        <p:nvSpPr>
          <p:cNvPr id="3" name="Content Placeholder 2">
            <a:extLst>
              <a:ext uri="{FF2B5EF4-FFF2-40B4-BE49-F238E27FC236}">
                <a16:creationId xmlns:a16="http://schemas.microsoft.com/office/drawing/2014/main" id="{40B39033-9DA7-4583-820A-CC04A5523023}"/>
              </a:ext>
            </a:extLst>
          </p:cNvPr>
          <p:cNvSpPr>
            <a:spLocks noGrp="1"/>
          </p:cNvSpPr>
          <p:nvPr>
            <p:ph idx="1"/>
          </p:nvPr>
        </p:nvSpPr>
        <p:spPr/>
        <p:txBody>
          <a:bodyPr>
            <a:normAutofit lnSpcReduction="10000"/>
          </a:bodyPr>
          <a:lstStyle/>
          <a:p>
            <a:pPr marL="0" indent="0">
              <a:buNone/>
            </a:pPr>
            <a:r>
              <a:rPr lang="en-US" sz="2800" dirty="0"/>
              <a:t>Clearly, our efforts to support students to graduation can be improved. As policy makers at the system level continue to shift their focus from access—as important as that has been to the equitable delivery of education services—to completion, the failure of these efforts is likely to come under increasing scrutiny. CSUB is committed to access. </a:t>
            </a:r>
          </a:p>
          <a:p>
            <a:pPr marL="0" indent="0">
              <a:buNone/>
            </a:pPr>
            <a:r>
              <a:rPr lang="en-US" sz="2800" b="1" dirty="0"/>
              <a:t>How can we accomplish these goals? Potential roadblocks?</a:t>
            </a:r>
          </a:p>
        </p:txBody>
      </p:sp>
    </p:spTree>
    <p:extLst>
      <p:ext uri="{BB962C8B-B14F-4D97-AF65-F5344CB8AC3E}">
        <p14:creationId xmlns:p14="http://schemas.microsoft.com/office/powerpoint/2010/main" val="1226855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0338-9EB4-4F48-935F-0DE5C0A25A84}"/>
              </a:ext>
            </a:extLst>
          </p:cNvPr>
          <p:cNvSpPr>
            <a:spLocks noGrp="1"/>
          </p:cNvSpPr>
          <p:nvPr>
            <p:ph type="title"/>
          </p:nvPr>
        </p:nvSpPr>
        <p:spPr/>
        <p:txBody>
          <a:bodyPr>
            <a:normAutofit/>
          </a:bodyPr>
          <a:lstStyle/>
          <a:p>
            <a:r>
              <a:rPr lang="en-US" sz="4000" dirty="0"/>
              <a:t>Question# 5 </a:t>
            </a:r>
          </a:p>
        </p:txBody>
      </p:sp>
      <p:sp>
        <p:nvSpPr>
          <p:cNvPr id="3" name="Content Placeholder 2">
            <a:extLst>
              <a:ext uri="{FF2B5EF4-FFF2-40B4-BE49-F238E27FC236}">
                <a16:creationId xmlns:a16="http://schemas.microsoft.com/office/drawing/2014/main" id="{40B39033-9DA7-4583-820A-CC04A5523023}"/>
              </a:ext>
            </a:extLst>
          </p:cNvPr>
          <p:cNvSpPr>
            <a:spLocks noGrp="1"/>
          </p:cNvSpPr>
          <p:nvPr>
            <p:ph idx="1"/>
          </p:nvPr>
        </p:nvSpPr>
        <p:spPr/>
        <p:txBody>
          <a:bodyPr>
            <a:normAutofit/>
          </a:bodyPr>
          <a:lstStyle/>
          <a:p>
            <a:pPr marL="0" indent="0">
              <a:buNone/>
            </a:pPr>
            <a:r>
              <a:rPr lang="en-US" sz="2800" dirty="0"/>
              <a:t>How can we discover the factors contributing to better retention and graduation?</a:t>
            </a:r>
          </a:p>
        </p:txBody>
      </p:sp>
    </p:spTree>
    <p:extLst>
      <p:ext uri="{BB962C8B-B14F-4D97-AF65-F5344CB8AC3E}">
        <p14:creationId xmlns:p14="http://schemas.microsoft.com/office/powerpoint/2010/main" val="65735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0338-9EB4-4F48-935F-0DE5C0A25A84}"/>
              </a:ext>
            </a:extLst>
          </p:cNvPr>
          <p:cNvSpPr>
            <a:spLocks noGrp="1"/>
          </p:cNvSpPr>
          <p:nvPr>
            <p:ph type="title"/>
          </p:nvPr>
        </p:nvSpPr>
        <p:spPr/>
        <p:txBody>
          <a:bodyPr>
            <a:normAutofit/>
          </a:bodyPr>
          <a:lstStyle/>
          <a:p>
            <a:r>
              <a:rPr lang="en-US" sz="4000" dirty="0"/>
              <a:t>Question# 6 </a:t>
            </a:r>
          </a:p>
        </p:txBody>
      </p:sp>
      <p:sp>
        <p:nvSpPr>
          <p:cNvPr id="3" name="Content Placeholder 2">
            <a:extLst>
              <a:ext uri="{FF2B5EF4-FFF2-40B4-BE49-F238E27FC236}">
                <a16:creationId xmlns:a16="http://schemas.microsoft.com/office/drawing/2014/main" id="{40B39033-9DA7-4583-820A-CC04A5523023}"/>
              </a:ext>
            </a:extLst>
          </p:cNvPr>
          <p:cNvSpPr>
            <a:spLocks noGrp="1"/>
          </p:cNvSpPr>
          <p:nvPr>
            <p:ph idx="1"/>
          </p:nvPr>
        </p:nvSpPr>
        <p:spPr/>
        <p:txBody>
          <a:bodyPr>
            <a:normAutofit/>
          </a:bodyPr>
          <a:lstStyle/>
          <a:p>
            <a:pPr marL="0" indent="0">
              <a:buNone/>
            </a:pPr>
            <a:r>
              <a:rPr lang="en-US" sz="2800" dirty="0"/>
              <a:t>How can we better engage faculty, administrators, and students alike in achieving our goals?</a:t>
            </a:r>
          </a:p>
        </p:txBody>
      </p:sp>
    </p:spTree>
    <p:extLst>
      <p:ext uri="{BB962C8B-B14F-4D97-AF65-F5344CB8AC3E}">
        <p14:creationId xmlns:p14="http://schemas.microsoft.com/office/powerpoint/2010/main" val="3118716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72</TotalTime>
  <Words>335</Words>
  <Application>Microsoft Office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Garamond</vt:lpstr>
      <vt:lpstr>Savon</vt:lpstr>
      <vt:lpstr>Implementing a sustainable student success initiative  California State university Bakersfield </vt:lpstr>
      <vt:lpstr>Panel</vt:lpstr>
      <vt:lpstr>Strategies CSUB is Pursuing in Developing a Sustainable Graduation Initiative for Student Success</vt:lpstr>
      <vt:lpstr>Question# 1</vt:lpstr>
      <vt:lpstr>Question# 2</vt:lpstr>
      <vt:lpstr>Question# 3</vt:lpstr>
      <vt:lpstr>Question# 4</vt:lpstr>
      <vt:lpstr>Question# 5 </vt:lpstr>
      <vt:lpstr>Question# 6 </vt:lpstr>
      <vt:lpstr>Q&amp;A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Implenting a sustainable student success initiative</dc:title>
  <dc:creator>Kris Krishnan</dc:creator>
  <cp:lastModifiedBy>Kris Krishnan</cp:lastModifiedBy>
  <cp:revision>12</cp:revision>
  <dcterms:created xsi:type="dcterms:W3CDTF">2017-11-09T16:50:53Z</dcterms:created>
  <dcterms:modified xsi:type="dcterms:W3CDTF">2017-11-21T17:37:45Z</dcterms:modified>
</cp:coreProperties>
</file>