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317" r:id="rId2"/>
    <p:sldId id="311" r:id="rId3"/>
    <p:sldId id="269" r:id="rId4"/>
    <p:sldId id="265" r:id="rId5"/>
    <p:sldId id="266" r:id="rId6"/>
    <p:sldId id="271" r:id="rId7"/>
    <p:sldId id="272" r:id="rId8"/>
    <p:sldId id="273" r:id="rId9"/>
    <p:sldId id="274" r:id="rId10"/>
    <p:sldId id="275" r:id="rId11"/>
    <p:sldId id="276" r:id="rId12"/>
    <p:sldId id="278" r:id="rId13"/>
    <p:sldId id="279" r:id="rId14"/>
    <p:sldId id="280" r:id="rId15"/>
    <p:sldId id="281" r:id="rId16"/>
    <p:sldId id="282" r:id="rId17"/>
    <p:sldId id="283" r:id="rId18"/>
    <p:sldId id="285" r:id="rId19"/>
    <p:sldId id="286" r:id="rId20"/>
    <p:sldId id="287" r:id="rId21"/>
    <p:sldId id="288" r:id="rId22"/>
    <p:sldId id="289" r:id="rId23"/>
    <p:sldId id="291" r:id="rId24"/>
    <p:sldId id="321" r:id="rId25"/>
    <p:sldId id="293" r:id="rId26"/>
    <p:sldId id="294" r:id="rId27"/>
    <p:sldId id="295" r:id="rId28"/>
    <p:sldId id="296" r:id="rId29"/>
    <p:sldId id="297" r:id="rId30"/>
    <p:sldId id="316" r:id="rId31"/>
    <p:sldId id="315" r:id="rId32"/>
    <p:sldId id="299" r:id="rId33"/>
    <p:sldId id="263" r:id="rId34"/>
    <p:sldId id="312" r:id="rId35"/>
    <p:sldId id="313" r:id="rId36"/>
    <p:sldId id="259" r:id="rId37"/>
    <p:sldId id="306" r:id="rId38"/>
    <p:sldId id="308" r:id="rId39"/>
    <p:sldId id="30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3DFD"/>
    <a:srgbClr val="FFA60A"/>
    <a:srgbClr val="035AFF"/>
    <a:srgbClr val="0939FE"/>
    <a:srgbClr val="283583"/>
    <a:srgbClr val="36F2FE"/>
    <a:srgbClr val="EDDA24"/>
    <a:srgbClr val="FFE298"/>
    <a:srgbClr val="6FB1FF"/>
    <a:srgbClr val="B3E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4"/>
    <p:restoredTop sz="80691"/>
  </p:normalViewPr>
  <p:slideViewPr>
    <p:cSldViewPr snapToGrid="0" snapToObjects="1">
      <p:cViewPr>
        <p:scale>
          <a:sx n="120" d="100"/>
          <a:sy n="120" d="100"/>
        </p:scale>
        <p:origin x="184" y="-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98975-F01B-AC41-9E88-EC233D580A8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5A61F-0C02-7747-B9DA-614D53D9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00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3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2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71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78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11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84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99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5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01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61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6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91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3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7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70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06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50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35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52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137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29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6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3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0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5A61F-0C02-7747-B9DA-614D53D9BA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0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AABC356A-F207-424C-A69B-D58059AB0642}" type="datetimeFigureOut">
              <a:rPr lang="en-US" smtClean="0"/>
              <a:pPr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CCFB2F02-5732-3C4B-B6EB-B1397FC60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6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356A-F207-424C-A69B-D58059AB064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F02-5732-3C4B-B6EB-B1397FC6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356A-F207-424C-A69B-D58059AB064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F02-5732-3C4B-B6EB-B1397FC6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38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22576" y="4407408"/>
            <a:ext cx="9052560" cy="20482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baseline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63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2"/>
          <a:stretch/>
        </p:blipFill>
        <p:spPr>
          <a:xfrm>
            <a:off x="6841067" y="-84667"/>
            <a:ext cx="5903567" cy="700064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15140" y="4466930"/>
            <a:ext cx="9082250" cy="2271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baseline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GB" dirty="0" smtClean="0"/>
              <a:t>Heading Helvetica Bold 28pt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3081" b="67346"/>
          <a:stretch/>
        </p:blipFill>
        <p:spPr>
          <a:xfrm>
            <a:off x="59" y="-84667"/>
            <a:ext cx="3623674" cy="2286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6620927"/>
            <a:ext cx="12744635" cy="287867"/>
          </a:xfrm>
          <a:prstGeom prst="rect">
            <a:avLst/>
          </a:prstGeom>
          <a:solidFill>
            <a:srgbClr val="A600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265333" y="3064933"/>
            <a:ext cx="1354667" cy="609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7484533" y="3200397"/>
            <a:ext cx="372533" cy="609600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5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356A-F207-424C-A69B-D58059AB064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F02-5732-3C4B-B6EB-B1397FC6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17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356A-F207-424C-A69B-D58059AB064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F02-5732-3C4B-B6EB-B1397FC6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9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356A-F207-424C-A69B-D58059AB064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F02-5732-3C4B-B6EB-B1397FC6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8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356A-F207-424C-A69B-D58059AB064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F02-5732-3C4B-B6EB-B1397FC6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0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356A-F207-424C-A69B-D58059AB064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F02-5732-3C4B-B6EB-B1397FC6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356A-F207-424C-A69B-D58059AB064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F02-5732-3C4B-B6EB-B1397FC6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7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356A-F207-424C-A69B-D58059AB064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F02-5732-3C4B-B6EB-B1397FC6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6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356A-F207-424C-A69B-D58059AB064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2F02-5732-3C4B-B6EB-B1397FC6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28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1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08386"/>
            <a:ext cx="10515600" cy="476857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C356A-F207-424C-A69B-D58059AB0642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B2F02-5732-3C4B-B6EB-B1397FC6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7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hyperlink" Target="mailto:usrankings@timeshighereducation.com" TargetMode="Externa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42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046832"/>
            <a:ext cx="6516113" cy="1811168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GB" sz="2600" b="1" dirty="0" smtClean="0">
                <a:solidFill>
                  <a:schemeClr val="bg2"/>
                </a:solidFill>
              </a:rPr>
              <a:t>Emma Deraze, Data Scientist </a:t>
            </a:r>
          </a:p>
          <a:p>
            <a:r>
              <a:rPr lang="en-GB" sz="2600" b="1" dirty="0" smtClean="0">
                <a:solidFill>
                  <a:schemeClr val="bg2"/>
                </a:solidFill>
              </a:rPr>
              <a:t>Times Higher Education</a:t>
            </a:r>
          </a:p>
          <a:p>
            <a:endParaRPr lang="en-GB" sz="2600" b="1" dirty="0" smtClean="0">
              <a:solidFill>
                <a:schemeClr val="bg2"/>
              </a:solidFill>
            </a:endParaRPr>
          </a:p>
          <a:p>
            <a:r>
              <a:rPr lang="en-GB" sz="2600" b="1" dirty="0" smtClean="0">
                <a:solidFill>
                  <a:schemeClr val="bg2"/>
                </a:solidFill>
              </a:rPr>
              <a:t>CAIR 2017 – Thursday Nov 9</a:t>
            </a:r>
            <a:r>
              <a:rPr lang="en-GB" sz="2600" b="1" baseline="30000" dirty="0" smtClean="0">
                <a:solidFill>
                  <a:schemeClr val="bg2"/>
                </a:solidFill>
              </a:rPr>
              <a:t>th</a:t>
            </a:r>
            <a:endParaRPr lang="en-GB" sz="2600" b="1" dirty="0" smtClean="0">
              <a:solidFill>
                <a:schemeClr val="bg2"/>
              </a:solidFill>
            </a:endParaRPr>
          </a:p>
          <a:p>
            <a:endParaRPr lang="en-US" sz="2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9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344283"/>
            <a:ext cx="10515600" cy="185679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>
                <a:cs typeface="Arial Black"/>
              </a:rPr>
              <a:t>Overlap between the </a:t>
            </a:r>
            <a:r>
              <a:rPr lang="en-US" dirty="0" smtClean="0">
                <a:cs typeface="Arial Black"/>
              </a:rPr>
              <a:t/>
            </a:r>
            <a:br>
              <a:rPr lang="en-US" dirty="0" smtClean="0">
                <a:cs typeface="Arial Black"/>
              </a:rPr>
            </a:br>
            <a:r>
              <a:rPr lang="en-US" dirty="0" smtClean="0">
                <a:cs typeface="Arial Black"/>
              </a:rPr>
              <a:t/>
            </a:r>
            <a:br>
              <a:rPr lang="en-US" dirty="0" smtClean="0">
                <a:cs typeface="Arial Black"/>
              </a:rPr>
            </a:br>
            <a:r>
              <a:rPr lang="en-US" dirty="0" smtClean="0">
                <a:solidFill>
                  <a:srgbClr val="7E3FDA"/>
                </a:solidFill>
                <a:cs typeface="Arial Black"/>
              </a:rPr>
              <a:t>World </a:t>
            </a:r>
            <a:r>
              <a:rPr lang="en-US" dirty="0">
                <a:solidFill>
                  <a:srgbClr val="7E3FDA"/>
                </a:solidFill>
                <a:cs typeface="Arial Black"/>
              </a:rPr>
              <a:t>University Rankings </a:t>
            </a:r>
            <a:r>
              <a:rPr lang="en-US" dirty="0" smtClean="0">
                <a:cs typeface="Arial Black"/>
              </a:rPr>
              <a:t/>
            </a:r>
            <a:br>
              <a:rPr lang="en-US" dirty="0" smtClean="0">
                <a:cs typeface="Arial Black"/>
              </a:rPr>
            </a:br>
            <a:r>
              <a:rPr lang="en-US" dirty="0" smtClean="0">
                <a:cs typeface="Arial Black"/>
              </a:rPr>
              <a:t>					    and </a:t>
            </a:r>
            <a:br>
              <a:rPr lang="en-US" dirty="0" smtClean="0">
                <a:cs typeface="Arial Black"/>
              </a:rPr>
            </a:br>
            <a:r>
              <a:rPr lang="en-US" dirty="0" smtClean="0">
                <a:cs typeface="Arial Black"/>
              </a:rPr>
              <a:t>						    </a:t>
            </a:r>
            <a:r>
              <a:rPr lang="en-US" dirty="0" smtClean="0">
                <a:solidFill>
                  <a:schemeClr val="accent4"/>
                </a:solidFill>
                <a:cs typeface="Arial Black"/>
              </a:rPr>
              <a:t>US </a:t>
            </a:r>
            <a:r>
              <a:rPr lang="en-US" dirty="0">
                <a:solidFill>
                  <a:schemeClr val="accent4"/>
                </a:solidFill>
                <a:cs typeface="Arial Black"/>
              </a:rPr>
              <a:t>College Rankings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21584" y="2653049"/>
            <a:ext cx="8529999" cy="3251200"/>
            <a:chOff x="2280356" y="2235200"/>
            <a:chExt cx="7631289" cy="2844800"/>
          </a:xfrm>
        </p:grpSpPr>
        <p:sp>
          <p:nvSpPr>
            <p:cNvPr id="3" name="Oval 2"/>
            <p:cNvSpPr/>
            <p:nvPr/>
          </p:nvSpPr>
          <p:spPr>
            <a:xfrm>
              <a:off x="5215468" y="2235200"/>
              <a:ext cx="4696177" cy="28448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0356" y="2235200"/>
              <a:ext cx="4696177" cy="2844800"/>
            </a:xfrm>
            <a:prstGeom prst="ellipse">
              <a:avLst/>
            </a:prstGeom>
            <a:solidFill>
              <a:srgbClr val="0000FF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134158" y="3242102"/>
              <a:ext cx="253575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Avenir Book" charset="0"/>
                  <a:ea typeface="Avenir Book" charset="0"/>
                  <a:cs typeface="Avenir Book" charset="0"/>
                </a:rPr>
                <a:t>US </a:t>
              </a:r>
              <a:br>
                <a:rPr lang="en-US" sz="2400" dirty="0" smtClean="0">
                  <a:latin typeface="Avenir Book" charset="0"/>
                  <a:ea typeface="Avenir Book" charset="0"/>
                  <a:cs typeface="Avenir Book" charset="0"/>
                </a:rPr>
              </a:br>
              <a:r>
                <a:rPr lang="en-US" sz="2400" dirty="0" smtClean="0">
                  <a:latin typeface="Avenir Book" charset="0"/>
                  <a:ea typeface="Avenir Book" charset="0"/>
                  <a:cs typeface="Avenir Book" charset="0"/>
                </a:rPr>
                <a:t>Teaching Mission</a:t>
              </a:r>
            </a:p>
            <a:p>
              <a:pPr algn="ctr"/>
              <a:r>
                <a:rPr lang="en-US" sz="2400" b="1" dirty="0" smtClean="0">
                  <a:latin typeface="Avenir Book" charset="0"/>
                  <a:ea typeface="Avenir Book" charset="0"/>
                  <a:cs typeface="Avenir Book" charset="0"/>
                </a:rPr>
                <a:t>1,054</a:t>
              </a:r>
              <a:endParaRPr lang="en-US" sz="24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65567" y="3242102"/>
              <a:ext cx="254358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Avenir Book" charset="0"/>
                  <a:ea typeface="Avenir Book" charset="0"/>
                  <a:cs typeface="Avenir Book" charset="0"/>
                </a:rPr>
                <a:t>World</a:t>
              </a:r>
              <a:br>
                <a:rPr lang="en-US" sz="2400" dirty="0" smtClean="0">
                  <a:latin typeface="Avenir Book" charset="0"/>
                  <a:ea typeface="Avenir Book" charset="0"/>
                  <a:cs typeface="Avenir Book" charset="0"/>
                </a:rPr>
              </a:br>
              <a:r>
                <a:rPr lang="en-US" sz="2400" dirty="0" smtClean="0">
                  <a:latin typeface="Avenir Book" charset="0"/>
                  <a:ea typeface="Avenir Book" charset="0"/>
                  <a:cs typeface="Avenir Book" charset="0"/>
                </a:rPr>
                <a:t>Research Mission</a:t>
              </a:r>
            </a:p>
            <a:p>
              <a:pPr algn="ctr"/>
              <a:r>
                <a:rPr lang="en-US" sz="2400" b="1" dirty="0" smtClean="0">
                  <a:latin typeface="Avenir Book" charset="0"/>
                  <a:ea typeface="Avenir Book" charset="0"/>
                  <a:cs typeface="Avenir Book" charset="0"/>
                </a:rPr>
                <a:t>1,102</a:t>
              </a:r>
              <a:endParaRPr lang="en-US" sz="24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32558" y="3415269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venir Book" charset="0"/>
                  <a:ea typeface="Avenir Book" charset="0"/>
                  <a:cs typeface="Avenir Book" charset="0"/>
                </a:rPr>
                <a:t>158</a:t>
              </a:r>
              <a:endParaRPr lang="en-US" sz="24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9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first fully audited </a:t>
            </a:r>
            <a:r>
              <a:rPr lang="en-US" dirty="0" smtClean="0"/>
              <a:t>rankings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40792" y="997717"/>
            <a:ext cx="7860019" cy="528717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389361"/>
            <a:endParaRPr lang="en-GB" sz="20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 defTabSz="389361"/>
            <a:endParaRPr lang="en-GB" sz="20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 defTabSz="389361"/>
            <a:endParaRPr lang="en-GB" sz="20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 defTabSz="389361"/>
            <a:endParaRPr lang="en-GB" sz="20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 defTabSz="389361"/>
            <a:r>
              <a:rPr lang="en-GB" sz="2000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“</a:t>
            </a:r>
            <a:r>
              <a:rPr lang="en-GB" sz="2000" i="1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The most widely respected global ranking</a:t>
            </a:r>
            <a:r>
              <a:rPr lang="en-GB" sz="2000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”</a:t>
            </a:r>
            <a:endParaRPr lang="en-GB" sz="2000" i="1" dirty="0" smtClean="0">
              <a:solidFill>
                <a:srgbClr val="00B05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 defTabSz="389361"/>
            <a:r>
              <a:rPr lang="en-GB" sz="2000" dirty="0" smtClean="0">
                <a:solidFill>
                  <a:srgbClr val="017232"/>
                </a:solidFill>
                <a:latin typeface="Avenir Book" charset="0"/>
                <a:ea typeface="Avenir Book" charset="0"/>
                <a:cs typeface="Avenir Book" charset="0"/>
              </a:rPr>
              <a:t>Louise Richardson, vice chancellor</a:t>
            </a:r>
            <a:br>
              <a:rPr lang="en-GB" sz="2000" dirty="0" smtClean="0">
                <a:solidFill>
                  <a:srgbClr val="01723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GB" sz="2000" dirty="0" smtClean="0">
                <a:solidFill>
                  <a:srgbClr val="017232"/>
                </a:solidFill>
                <a:latin typeface="Avenir Book" charset="0"/>
                <a:ea typeface="Avenir Book" charset="0"/>
                <a:cs typeface="Avenir Book" charset="0"/>
              </a:rPr>
              <a:t>University of Oxford</a:t>
            </a:r>
          </a:p>
          <a:p>
            <a:pPr algn="l" defTabSz="389361"/>
            <a:endParaRPr lang="en-GB" sz="20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 defTabSz="389361"/>
            <a:endParaRPr lang="en-GB" sz="20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 defTabSz="389361"/>
            <a:endParaRPr lang="en-GB" sz="20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 defTabSz="389361"/>
            <a:r>
              <a:rPr lang="en-GB" sz="2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The calculations of the </a:t>
            </a:r>
            <a:r>
              <a:rPr lang="en-GB" sz="2000" b="1" i="1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THE</a:t>
            </a:r>
            <a:r>
              <a:rPr lang="en-GB" sz="2000" b="1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World University Rankings </a:t>
            </a:r>
            <a:r>
              <a:rPr lang="en-GB" sz="2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and the </a:t>
            </a:r>
            <a:br>
              <a:rPr lang="en-GB" sz="2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GB" sz="2000" b="1" i="1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WSJ/THE </a:t>
            </a:r>
            <a:r>
              <a:rPr lang="en-GB" sz="2000" b="1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College Rankings </a:t>
            </a:r>
            <a:r>
              <a:rPr lang="en-GB" sz="2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have been independently audited by professional services firm </a:t>
            </a:r>
            <a:r>
              <a:rPr lang="en-GB" sz="2000" dirty="0" smtClean="0">
                <a:solidFill>
                  <a:srgbClr val="FFA60A"/>
                </a:solidFill>
                <a:latin typeface="Avenir Book" charset="0"/>
                <a:ea typeface="Avenir Book" charset="0"/>
                <a:cs typeface="Avenir Book" charset="0"/>
              </a:rPr>
              <a:t>PricewaterhouseCoopers (PwC)</a:t>
            </a:r>
            <a:r>
              <a:rPr lang="en-GB" sz="2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894" y="4443281"/>
            <a:ext cx="3225587" cy="2414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897" y="182245"/>
            <a:ext cx="4027834" cy="525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6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ge result for machine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2432" r="1290" b="3831"/>
          <a:stretch/>
        </p:blipFill>
        <p:spPr bwMode="auto">
          <a:xfrm>
            <a:off x="4211391" y="167425"/>
            <a:ext cx="7972023" cy="645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-Turn Arrow 5"/>
          <p:cNvSpPr/>
          <p:nvPr/>
        </p:nvSpPr>
        <p:spPr>
          <a:xfrm rot="5400000">
            <a:off x="3508842" y="1446128"/>
            <a:ext cx="4656861" cy="4869711"/>
          </a:xfrm>
          <a:prstGeom prst="uturnArrow">
            <a:avLst>
              <a:gd name="adj1" fmla="val 9970"/>
              <a:gd name="adj2" fmla="val 14161"/>
              <a:gd name="adj3" fmla="val 24711"/>
              <a:gd name="adj4" fmla="val 43750"/>
              <a:gd name="adj5" fmla="val 100000"/>
            </a:avLst>
          </a:prstGeom>
          <a:solidFill>
            <a:srgbClr val="AC3DFD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10" descr="mage result for data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 bwMode="auto">
          <a:xfrm>
            <a:off x="-1" y="0"/>
            <a:ext cx="6826104" cy="405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mage result for data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7" y="368852"/>
            <a:ext cx="2535936" cy="253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811808"/>
            <a:ext cx="10515600" cy="917137"/>
          </a:xfrm>
          <a:ln>
            <a:noFill/>
          </a:ln>
        </p:spPr>
        <p:txBody>
          <a:bodyPr/>
          <a:lstStyle/>
          <a:p>
            <a:r>
              <a:rPr lang="en-US" b="1" dirty="0" smtClean="0">
                <a:solidFill>
                  <a:srgbClr val="AC3DFD"/>
                </a:solidFill>
              </a:rPr>
              <a:t>THE METHODOLOGY</a:t>
            </a:r>
            <a:endParaRPr lang="en-US" b="1" dirty="0">
              <a:solidFill>
                <a:srgbClr val="AC3DFD"/>
              </a:solidFill>
            </a:endParaRPr>
          </a:p>
        </p:txBody>
      </p:sp>
      <p:pic>
        <p:nvPicPr>
          <p:cNvPr id="7" name="Picture 14" descr="mage result for teaching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59" y="4494669"/>
            <a:ext cx="2125072" cy="212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1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GB" dirty="0"/>
              <a:t>3Ps of the learning process – </a:t>
            </a:r>
            <a:r>
              <a:rPr lang="en-US" dirty="0"/>
              <a:t>Biggs, Gibbs et al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210616"/>
            <a:ext cx="12192000" cy="4548678"/>
            <a:chOff x="300348" y="1310466"/>
            <a:chExt cx="11660004" cy="4255643"/>
          </a:xfrm>
        </p:grpSpPr>
        <p:sp>
          <p:nvSpPr>
            <p:cNvPr id="5" name="Rectangle 4"/>
            <p:cNvSpPr/>
            <p:nvPr/>
          </p:nvSpPr>
          <p:spPr>
            <a:xfrm>
              <a:off x="300348" y="1310466"/>
              <a:ext cx="11660004" cy="42556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755571" y="1457938"/>
              <a:ext cx="8987694" cy="3860405"/>
              <a:chOff x="1171493" y="1403745"/>
              <a:chExt cx="8987694" cy="3860405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2140599" y="2724150"/>
                <a:ext cx="6971323" cy="1574800"/>
              </a:xfrm>
              <a:prstGeom prst="ellipse">
                <a:avLst/>
              </a:prstGeom>
              <a:solidFill>
                <a:srgbClr val="660066"/>
              </a:solidFill>
              <a:ln>
                <a:solidFill>
                  <a:srgbClr val="6600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3885" tIns="51943" rIns="103885" bIns="51943" rtlCol="0" anchor="ctr"/>
              <a:lstStyle/>
              <a:p>
                <a:pPr algn="ctr"/>
                <a:endParaRPr lang="en-US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620452" y="1403745"/>
                <a:ext cx="1578251" cy="566565"/>
              </a:xfrm>
              <a:prstGeom prst="rect">
                <a:avLst/>
              </a:prstGeom>
              <a:noFill/>
            </p:spPr>
            <p:txBody>
              <a:bodyPr wrap="none" lIns="103885" tIns="51943" rIns="103885" bIns="51943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Presage</a:t>
                </a:r>
                <a:endParaRPr lang="en-US" sz="3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027203" y="1403745"/>
                <a:ext cx="1506116" cy="566565"/>
              </a:xfrm>
              <a:prstGeom prst="rect">
                <a:avLst/>
              </a:prstGeom>
              <a:noFill/>
            </p:spPr>
            <p:txBody>
              <a:bodyPr wrap="none" lIns="103885" tIns="51943" rIns="103885" bIns="51943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accent3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Process</a:t>
                </a:r>
                <a:endParaRPr lang="en-US" sz="3000" b="1" dirty="0">
                  <a:solidFill>
                    <a:schemeClr val="accent3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354325" y="1403745"/>
                <a:ext cx="1542984" cy="566565"/>
              </a:xfrm>
              <a:prstGeom prst="rect">
                <a:avLst/>
              </a:prstGeom>
              <a:noFill/>
            </p:spPr>
            <p:txBody>
              <a:bodyPr wrap="none" lIns="103885" tIns="51943" rIns="103885" bIns="51943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accent4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Product</a:t>
                </a:r>
                <a:endParaRPr lang="en-US" sz="3000" b="1" dirty="0">
                  <a:solidFill>
                    <a:schemeClr val="accent4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171493" y="2089152"/>
                <a:ext cx="2250831" cy="1282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3885" tIns="51943" rIns="103885" bIns="51943" rtlCol="0" anchor="ctr"/>
              <a:lstStyle/>
              <a:p>
                <a:pPr algn="ctr"/>
                <a:r>
                  <a:rPr lang="en-US" sz="19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Student factors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Prior knowledge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Ability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Motivation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171493" y="3816352"/>
                <a:ext cx="2250831" cy="1282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3885" tIns="51943" rIns="103885" bIns="51943" rtlCol="0" anchor="ctr"/>
              <a:lstStyle/>
              <a:p>
                <a:pPr algn="ctr"/>
                <a:r>
                  <a:rPr lang="en-US" sz="19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Teaching Context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Objectives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Assessment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Climate/ethos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Teaching procedures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16478" y="2882901"/>
                <a:ext cx="2250831" cy="1282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3885" tIns="51943" rIns="103885" bIns="51943" rtlCol="0" anchor="ctr"/>
              <a:lstStyle/>
              <a:p>
                <a:pPr algn="ctr"/>
                <a:r>
                  <a:rPr lang="en-US" sz="19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Learning focused activities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908356" y="2882901"/>
                <a:ext cx="2250831" cy="1282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3885" tIns="51943" rIns="103885" bIns="51943" rtlCol="0" anchor="ctr"/>
              <a:lstStyle/>
              <a:p>
                <a:pPr algn="ctr"/>
                <a:r>
                  <a:rPr lang="en-US" sz="19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Learning outcomes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Skills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Facts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Involvement </a:t>
                </a: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1171493" y="5264150"/>
                <a:ext cx="2250831" cy="0"/>
              </a:xfrm>
              <a:prstGeom prst="line">
                <a:avLst/>
              </a:prstGeom>
              <a:ln w="1270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7908356" y="5264150"/>
                <a:ext cx="2250831" cy="0"/>
              </a:xfrm>
              <a:prstGeom prst="line">
                <a:avLst/>
              </a:prstGeom>
              <a:ln w="127000"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516478" y="5264150"/>
                <a:ext cx="2250831" cy="0"/>
              </a:xfrm>
              <a:prstGeom prst="line">
                <a:avLst/>
              </a:prstGeom>
              <a:ln w="127000"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9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978794"/>
            <a:ext cx="12192000" cy="5224713"/>
            <a:chOff x="312115" y="713300"/>
            <a:chExt cx="11660004" cy="4832669"/>
          </a:xfrm>
        </p:grpSpPr>
        <p:sp>
          <p:nvSpPr>
            <p:cNvPr id="5" name="Rectangle 4"/>
            <p:cNvSpPr/>
            <p:nvPr/>
          </p:nvSpPr>
          <p:spPr>
            <a:xfrm>
              <a:off x="312115" y="1290326"/>
              <a:ext cx="11660004" cy="42556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12115" y="713300"/>
              <a:ext cx="11630706" cy="4777499"/>
              <a:chOff x="312115" y="929460"/>
              <a:chExt cx="11630706" cy="477749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12116" y="2046726"/>
                <a:ext cx="1578251" cy="566565"/>
              </a:xfrm>
              <a:prstGeom prst="rect">
                <a:avLst/>
              </a:prstGeom>
              <a:noFill/>
            </p:spPr>
            <p:txBody>
              <a:bodyPr wrap="none" lIns="103885" tIns="51943" rIns="103885" bIns="51943" rtlCol="0">
                <a:spAutoFit/>
              </a:bodyPr>
              <a:lstStyle/>
              <a:p>
                <a:r>
                  <a:rPr lang="en-US" sz="3000" b="1" dirty="0" smtClean="0">
                    <a:solidFill>
                      <a:srgbClr val="9DC3E6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Presage</a:t>
                </a:r>
                <a:endParaRPr lang="en-US" sz="3000" b="1" dirty="0">
                  <a:solidFill>
                    <a:srgbClr val="9DC3E6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12115" y="3427962"/>
                <a:ext cx="1506116" cy="566565"/>
              </a:xfrm>
              <a:prstGeom prst="rect">
                <a:avLst/>
              </a:prstGeom>
              <a:noFill/>
            </p:spPr>
            <p:txBody>
              <a:bodyPr wrap="none" lIns="103885" tIns="51943" rIns="103885" bIns="51943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accent3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Process</a:t>
                </a:r>
                <a:endParaRPr lang="en-US" sz="3000" b="1" dirty="0">
                  <a:solidFill>
                    <a:schemeClr val="accent3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12117" y="4859262"/>
                <a:ext cx="1542984" cy="566565"/>
              </a:xfrm>
              <a:prstGeom prst="rect">
                <a:avLst/>
              </a:prstGeom>
              <a:noFill/>
            </p:spPr>
            <p:txBody>
              <a:bodyPr wrap="none" lIns="103885" tIns="51943" rIns="103885" bIns="51943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accent4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Product</a:t>
                </a:r>
                <a:endParaRPr lang="en-US" sz="3000" b="1" dirty="0">
                  <a:solidFill>
                    <a:schemeClr val="accent4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48430" y="1611722"/>
                <a:ext cx="2250831" cy="1282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3885" tIns="51943" rIns="103885" bIns="51943" rtlCol="0" anchor="ctr"/>
              <a:lstStyle/>
              <a:p>
                <a:pPr algn="ctr"/>
                <a:r>
                  <a:rPr lang="en-US" sz="19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Student factors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Prior knowledge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Ability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Motivation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861397" y="1611722"/>
                <a:ext cx="2250831" cy="1282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3885" tIns="51943" rIns="103885" bIns="51943" rtlCol="0" anchor="ctr"/>
              <a:lstStyle/>
              <a:p>
                <a:pPr algn="ctr"/>
                <a:r>
                  <a:rPr lang="en-US" sz="19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Teaching Context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Objectives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Assessment</a:t>
                </a:r>
              </a:p>
              <a:p>
                <a:pPr algn="ctr"/>
                <a:r>
                  <a:rPr lang="en-US" sz="1300" dirty="0">
                    <a:solidFill>
                      <a:schemeClr val="bg1">
                        <a:lumMod val="8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Climate/ethos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Teaching procedures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04914" y="2992958"/>
                <a:ext cx="2250831" cy="1282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3885" tIns="51943" rIns="103885" bIns="51943" rtlCol="0" anchor="ctr"/>
              <a:lstStyle/>
              <a:p>
                <a:pPr algn="ctr"/>
                <a:r>
                  <a:rPr lang="en-US" sz="19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Learning focused activities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948430" y="4424259"/>
                <a:ext cx="2250831" cy="1282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3885" tIns="51943" rIns="103885" bIns="51943" rtlCol="0" anchor="ctr"/>
              <a:lstStyle/>
              <a:p>
                <a:pPr algn="ctr"/>
                <a:r>
                  <a:rPr lang="en-US" sz="19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Learning outcomes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Skills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Facts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Involvement 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491947" y="1611722"/>
                <a:ext cx="2250831" cy="1282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3885" tIns="51943" rIns="103885" bIns="51943" rtlCol="0" anchor="ctr"/>
              <a:lstStyle/>
              <a:p>
                <a:pPr algn="ctr"/>
                <a:r>
                  <a:rPr lang="en-US" sz="19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Teaching Context</a:t>
                </a:r>
              </a:p>
              <a:p>
                <a:pPr algn="ctr"/>
                <a:r>
                  <a:rPr lang="en-US" sz="1300" dirty="0">
                    <a:solidFill>
                      <a:srgbClr val="D9D9D9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Objectives</a:t>
                </a:r>
              </a:p>
              <a:p>
                <a:pPr algn="ctr"/>
                <a:r>
                  <a:rPr lang="en-US" sz="1300" dirty="0">
                    <a:solidFill>
                      <a:srgbClr val="D9D9D9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Assessment</a:t>
                </a:r>
              </a:p>
              <a:p>
                <a:pPr algn="ctr"/>
                <a:r>
                  <a:rPr lang="en-US" sz="13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Climate/ethos</a:t>
                </a:r>
              </a:p>
              <a:p>
                <a:pPr algn="ctr"/>
                <a:r>
                  <a:rPr lang="en-US" sz="1300" dirty="0">
                    <a:solidFill>
                      <a:srgbClr val="D9D9D9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Teaching procedures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087331" y="929460"/>
                <a:ext cx="1938927" cy="566565"/>
              </a:xfrm>
              <a:prstGeom prst="rect">
                <a:avLst/>
              </a:prstGeom>
              <a:noFill/>
            </p:spPr>
            <p:txBody>
              <a:bodyPr wrap="none" lIns="103885" tIns="51943" rIns="103885" bIns="51943" rtlCol="0">
                <a:spAutoFit/>
              </a:bodyPr>
              <a:lstStyle/>
              <a:p>
                <a:r>
                  <a:rPr lang="en-US" sz="3000" b="1" dirty="0" smtClean="0">
                    <a:latin typeface="Avenir Book" charset="0"/>
                    <a:ea typeface="Avenir Book" charset="0"/>
                    <a:cs typeface="Avenir Book" charset="0"/>
                  </a:rPr>
                  <a:t>Resources</a:t>
                </a:r>
                <a:endParaRPr lang="en-US" sz="3000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508492" y="929460"/>
                <a:ext cx="2417135" cy="566565"/>
              </a:xfrm>
              <a:prstGeom prst="rect">
                <a:avLst/>
              </a:prstGeom>
              <a:noFill/>
            </p:spPr>
            <p:txBody>
              <a:bodyPr wrap="none" lIns="103885" tIns="51943" rIns="103885" bIns="51943" rtlCol="0">
                <a:spAutoFit/>
              </a:bodyPr>
              <a:lstStyle/>
              <a:p>
                <a:r>
                  <a:rPr lang="en-US" sz="3000" b="1" dirty="0" smtClean="0">
                    <a:latin typeface="Avenir Book" charset="0"/>
                    <a:ea typeface="Avenir Book" charset="0"/>
                    <a:cs typeface="Avenir Book" charset="0"/>
                  </a:rPr>
                  <a:t>Engagement</a:t>
                </a:r>
                <a:endParaRPr lang="en-US" sz="3000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172360" y="929460"/>
                <a:ext cx="1989132" cy="566565"/>
              </a:xfrm>
              <a:prstGeom prst="rect">
                <a:avLst/>
              </a:prstGeom>
              <a:noFill/>
            </p:spPr>
            <p:txBody>
              <a:bodyPr wrap="none" lIns="103885" tIns="51943" rIns="103885" bIns="51943" rtlCol="0">
                <a:spAutoFit/>
              </a:bodyPr>
              <a:lstStyle/>
              <a:p>
                <a:r>
                  <a:rPr lang="en-US" sz="3000" b="1" dirty="0" smtClean="0">
                    <a:latin typeface="Avenir Book" charset="0"/>
                    <a:ea typeface="Avenir Book" charset="0"/>
                    <a:cs typeface="Avenir Book" charset="0"/>
                  </a:rPr>
                  <a:t>Outcomes</a:t>
                </a:r>
                <a:endParaRPr lang="en-US" sz="3000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569481" y="929460"/>
                <a:ext cx="2373340" cy="566565"/>
              </a:xfrm>
              <a:prstGeom prst="rect">
                <a:avLst/>
              </a:prstGeom>
              <a:noFill/>
            </p:spPr>
            <p:txBody>
              <a:bodyPr wrap="none" lIns="103885" tIns="51943" rIns="103885" bIns="51943" rtlCol="0">
                <a:spAutoFit/>
              </a:bodyPr>
              <a:lstStyle/>
              <a:p>
                <a:r>
                  <a:rPr lang="en-US" sz="3000" b="1" dirty="0" smtClean="0">
                    <a:latin typeface="Avenir Book" charset="0"/>
                    <a:ea typeface="Avenir Book" charset="0"/>
                    <a:cs typeface="Avenir Book" charset="0"/>
                  </a:rPr>
                  <a:t>Environment</a:t>
                </a:r>
                <a:endParaRPr lang="en-US" sz="3000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410" y="628029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156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GB" i="1" dirty="0"/>
              <a:t>WSJ/THE </a:t>
            </a:r>
            <a:r>
              <a:rPr lang="en-GB" dirty="0"/>
              <a:t>College Rankings Methodology</a:t>
            </a:r>
            <a:endParaRPr lang="en-GB" i="1" dirty="0"/>
          </a:p>
        </p:txBody>
      </p:sp>
      <p:pic>
        <p:nvPicPr>
          <p:cNvPr id="3" name="Picture 2" descr="US SAnke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"/>
          <a:stretch/>
        </p:blipFill>
        <p:spPr>
          <a:xfrm>
            <a:off x="0" y="2118573"/>
            <a:ext cx="12221647" cy="3625404"/>
          </a:xfrm>
          <a:prstGeom prst="rect">
            <a:avLst/>
          </a:prstGeom>
        </p:spPr>
      </p:pic>
      <p:sp>
        <p:nvSpPr>
          <p:cNvPr id="4" name="Text Placeholder 5"/>
          <p:cNvSpPr txBox="1">
            <a:spLocks/>
          </p:cNvSpPr>
          <p:nvPr/>
        </p:nvSpPr>
        <p:spPr>
          <a:xfrm>
            <a:off x="129922" y="1705672"/>
            <a:ext cx="3127043" cy="3986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u="sng" dirty="0"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GB" b="1" u="sng" dirty="0" smtClean="0">
                <a:latin typeface="Avenir Book" charset="0"/>
                <a:ea typeface="Avenir Book" charset="0"/>
                <a:cs typeface="Avenir Book" charset="0"/>
              </a:rPr>
              <a:t> Sources</a:t>
            </a:r>
            <a:endParaRPr lang="en-GB" b="1" u="sng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3903275" y="1705672"/>
            <a:ext cx="2393668" cy="3986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u="sng" dirty="0" smtClean="0">
                <a:latin typeface="Avenir Book" charset="0"/>
                <a:ea typeface="Avenir Book" charset="0"/>
                <a:cs typeface="Avenir Book" charset="0"/>
              </a:rPr>
              <a:t>15 Metrics</a:t>
            </a:r>
            <a:endParaRPr lang="en-GB" b="1" u="sng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7703647" y="1705672"/>
            <a:ext cx="1633273" cy="3986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u="sng" dirty="0">
                <a:latin typeface="Avenir Book" charset="0"/>
                <a:ea typeface="Avenir Book" charset="0"/>
                <a:cs typeface="Avenir Book" charset="0"/>
              </a:rPr>
              <a:t>4</a:t>
            </a:r>
            <a:r>
              <a:rPr lang="en-GB" b="1" u="sng" dirty="0" smtClean="0">
                <a:latin typeface="Avenir Book" charset="0"/>
                <a:ea typeface="Avenir Book" charset="0"/>
                <a:cs typeface="Avenir Book" charset="0"/>
              </a:rPr>
              <a:t> Pillars</a:t>
            </a:r>
            <a:endParaRPr lang="en-GB" b="1" u="sng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10940008" y="1705672"/>
            <a:ext cx="1397634" cy="3986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u="sng" dirty="0" smtClean="0">
                <a:latin typeface="Avenir Book" charset="0"/>
                <a:ea typeface="Avenir Book" charset="0"/>
                <a:cs typeface="Avenir Book" charset="0"/>
              </a:rPr>
              <a:t>1 Rank</a:t>
            </a:r>
            <a:endParaRPr lang="en-GB" b="1" u="sng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156" y="5998625"/>
            <a:ext cx="4758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Focus on teaching and learning experience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3158" y="1103053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 charset="0"/>
                <a:ea typeface="Avenir Book" charset="0"/>
                <a:cs typeface="Avenir Book" charset="0"/>
              </a:rPr>
              <a:t>Public data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52893" y="1466726"/>
            <a:ext cx="2343419" cy="85117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0"/>
          </p:cNvCxnSpPr>
          <p:nvPr/>
        </p:nvCxnSpPr>
        <p:spPr>
          <a:xfrm flipH="1" flipV="1">
            <a:off x="1434045" y="3556759"/>
            <a:ext cx="1147609" cy="24418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0"/>
          </p:cNvCxnSpPr>
          <p:nvPr/>
        </p:nvCxnSpPr>
        <p:spPr>
          <a:xfrm flipV="1">
            <a:off x="2581654" y="3474189"/>
            <a:ext cx="1381959" cy="252443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14670" y="1472385"/>
            <a:ext cx="2480592" cy="221711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63613" y="3120655"/>
            <a:ext cx="10633" cy="70706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Does it have the right resources? </a:t>
            </a:r>
            <a:r>
              <a:rPr lang="en-US" dirty="0" smtClean="0">
                <a:solidFill>
                  <a:srgbClr val="426EBE"/>
                </a:solidFill>
              </a:rPr>
              <a:t>Resources</a:t>
            </a:r>
            <a:endParaRPr lang="en-GB" i="1" dirty="0">
              <a:solidFill>
                <a:srgbClr val="426EB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600705"/>
              </p:ext>
            </p:extLst>
          </p:nvPr>
        </p:nvGraphicFramePr>
        <p:xfrm>
          <a:off x="0" y="1262129"/>
          <a:ext cx="12192000" cy="4726548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6896330"/>
                <a:gridCol w="4010860"/>
                <a:gridCol w="1284810"/>
              </a:tblGrid>
              <a:tr h="985836"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21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What might a student ask?</a:t>
                      </a:r>
                      <a:endParaRPr lang="en-US" sz="21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21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What can</a:t>
                      </a:r>
                      <a:r>
                        <a:rPr lang="en-US" sz="21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answer the question? (our metric)</a:t>
                      </a:r>
                      <a:endParaRPr lang="en-US" sz="21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30 %</a:t>
                      </a:r>
                      <a:endParaRPr lang="en-US" sz="2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246904">
                <a:tc>
                  <a:txBody>
                    <a:bodyPr/>
                    <a:lstStyle/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How</a:t>
                      </a:r>
                      <a:r>
                        <a:rPr lang="en-US" sz="20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well funded is my college?</a:t>
                      </a:r>
                      <a:endParaRPr lang="en-US" sz="2000" u="none" strike="noStrike" dirty="0" smtClean="0"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Will </a:t>
                      </a:r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my college have money to teach me?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4EC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Finance per student </a:t>
                      </a:r>
                      <a:endParaRPr lang="en-US" sz="2000" u="none" strike="noStrike" dirty="0" smtClean="0"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pPr marL="360000" algn="l" fontAlgn="ctr"/>
                      <a:r>
                        <a:rPr lang="en-US" sz="18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(instructional expenses)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4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11 %</a:t>
                      </a:r>
                      <a:endParaRPr lang="en-US" sz="20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5"/>
                    </a:solidFill>
                  </a:tcPr>
                </a:tc>
              </a:tr>
              <a:tr h="1246904">
                <a:tc>
                  <a:txBody>
                    <a:bodyPr/>
                    <a:lstStyle/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Will my college have enough staff to teach me</a:t>
                      </a: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? </a:t>
                      </a:r>
                    </a:p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How likely is it that the class sizes are small? </a:t>
                      </a:r>
                      <a:endParaRPr lang="en-US" sz="2000" b="0" i="0" u="none" strike="noStrike" dirty="0" smtClean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4EC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Faculty (teaching staff) </a:t>
                      </a:r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per student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4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11 %</a:t>
                      </a:r>
                      <a:endParaRPr lang="en-US" sz="20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5"/>
                    </a:solidFill>
                  </a:tcPr>
                </a:tc>
              </a:tr>
              <a:tr h="1246904">
                <a:tc>
                  <a:txBody>
                    <a:bodyPr/>
                    <a:lstStyle/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Does my college have strength in research to support its teaching</a:t>
                      </a: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?</a:t>
                      </a:r>
                    </a:p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Is the teaching research informed?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4EC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Publications per faculty (</a:t>
                      </a:r>
                      <a:r>
                        <a:rPr lang="en-US" sz="18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papers, abstracts, book chapters</a:t>
                      </a:r>
                      <a:r>
                        <a:rPr lang="is-IS" sz="18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…)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B4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8 %</a:t>
                      </a:r>
                      <a:endParaRPr lang="en-US" sz="20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5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GB" i="1" dirty="0"/>
              <a:t>Times Higher Education </a:t>
            </a:r>
            <a:r>
              <a:rPr lang="en-GB" dirty="0"/>
              <a:t>US Student Survey</a:t>
            </a:r>
            <a:endParaRPr lang="en-GB" i="1" dirty="0"/>
          </a:p>
        </p:txBody>
      </p:sp>
      <p:pic>
        <p:nvPicPr>
          <p:cNvPr id="3" name="Picture 2" descr="C:\Users\mevans1\Dropbox\Product Development\Data\Survey Tools\ASU Materials\App Home Pag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940" y="766473"/>
            <a:ext cx="3138320" cy="449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mevans1\Dropbox\Product Development\Data\Survey Tools\ASU Materials\App Question Guide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7287"/>
          <a:stretch/>
        </p:blipFill>
        <p:spPr bwMode="auto">
          <a:xfrm>
            <a:off x="9191224" y="1778509"/>
            <a:ext cx="3000776" cy="47651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7"/>
          <p:cNvSpPr txBox="1">
            <a:spLocks/>
          </p:cNvSpPr>
          <p:nvPr/>
        </p:nvSpPr>
        <p:spPr>
          <a:xfrm>
            <a:off x="113144" y="1099382"/>
            <a:ext cx="8180850" cy="46106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Current students in taught courses</a:t>
            </a:r>
          </a:p>
          <a:p>
            <a:pPr marL="342900" indent="-342900" algn="l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1,300 colleges targeted</a:t>
            </a:r>
          </a:p>
          <a:p>
            <a:pPr marL="342900" indent="-342900" algn="l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Focused samples</a:t>
            </a:r>
          </a:p>
          <a:p>
            <a:pPr marL="342900" indent="-342900" algn="l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Engagement managed by established </a:t>
            </a:r>
            <a:b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market research organizations </a:t>
            </a:r>
          </a:p>
          <a:p>
            <a:pPr marL="342900" indent="-342900" algn="l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Data from two years</a:t>
            </a:r>
          </a:p>
          <a:p>
            <a:pPr algn="l"/>
            <a:endParaRPr lang="en-US" sz="24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The result: </a:t>
            </a:r>
            <a:r>
              <a:rPr lang="en-US" sz="2400" b="1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209,000 students surveyed</a:t>
            </a:r>
            <a:endParaRPr lang="en-US" sz="2400" b="1" strike="sngStrike" dirty="0" smtClean="0">
              <a:solidFill>
                <a:srgbClr val="00B05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6828" y="6174166"/>
            <a:ext cx="743279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781843" lvl="1" indent="-324643"/>
            <a:r>
              <a:rPr lang="en-US" sz="2000" b="1" i="1" dirty="0">
                <a:solidFill>
                  <a:srgbClr val="7E3FDA"/>
                </a:solidFill>
                <a:latin typeface="Avenir Book" charset="0"/>
                <a:ea typeface="Avenir Book" charset="0"/>
                <a:cs typeface="Avenir Book" charset="0"/>
              </a:rPr>
              <a:t>To participate, email </a:t>
            </a:r>
            <a:r>
              <a:rPr lang="en-GB" sz="2000" b="1" i="1" dirty="0">
                <a:solidFill>
                  <a:srgbClr val="7E3FDA"/>
                </a:solidFill>
                <a:latin typeface="Avenir Book" charset="0"/>
                <a:ea typeface="Avenir Book" charset="0"/>
                <a:cs typeface="Avenir Book" charset="0"/>
                <a:hlinkClick r:id="rId5"/>
              </a:rPr>
              <a:t>usrankings@timeshighereducation.com</a:t>
            </a:r>
            <a:endParaRPr lang="en-GB" sz="2000" b="1" i="1" dirty="0">
              <a:solidFill>
                <a:srgbClr val="7E3FDA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Does it engage its students? </a:t>
            </a:r>
            <a:r>
              <a:rPr lang="en-US" dirty="0" smtClean="0">
                <a:solidFill>
                  <a:srgbClr val="70AE47"/>
                </a:solidFill>
              </a:rPr>
              <a:t>Engagement</a:t>
            </a:r>
            <a:endParaRPr lang="en-GB" i="1" dirty="0">
              <a:solidFill>
                <a:srgbClr val="70AE47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872886"/>
              </p:ext>
            </p:extLst>
          </p:nvPr>
        </p:nvGraphicFramePr>
        <p:xfrm>
          <a:off x="0" y="1099381"/>
          <a:ext cx="12192000" cy="5027233"/>
        </p:xfrm>
        <a:graphic>
          <a:graphicData uri="http://schemas.openxmlformats.org/drawingml/2006/table">
            <a:tbl>
              <a:tblPr firstRow="1">
                <a:tableStyleId>{08FB837D-C827-4EFA-A057-4D05807E0F7C}</a:tableStyleId>
              </a:tblPr>
              <a:tblGrid>
                <a:gridCol w="6060558"/>
                <a:gridCol w="4682551"/>
                <a:gridCol w="1448891"/>
              </a:tblGrid>
              <a:tr h="1117547"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21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What might a student ask?</a:t>
                      </a:r>
                      <a:endParaRPr lang="en-US" sz="21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21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What can</a:t>
                      </a:r>
                      <a:r>
                        <a:rPr lang="en-US" sz="21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answer the question? </a:t>
                      </a:r>
                    </a:p>
                    <a:p>
                      <a:pPr marL="360000" algn="l" fontAlgn="b"/>
                      <a:r>
                        <a:rPr lang="en-US" sz="21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(our metric)</a:t>
                      </a:r>
                      <a:endParaRPr lang="en-US" sz="21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2100" u="none" strike="noStrike" dirty="0" smtClean="0">
                          <a:solidFill>
                            <a:srgbClr val="F2F2F2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20 %</a:t>
                      </a:r>
                      <a:endParaRPr lang="en-US" sz="2100" b="1" i="0" u="none" strike="noStrike" dirty="0">
                        <a:solidFill>
                          <a:srgbClr val="F2F2F2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1291816">
                <a:tc>
                  <a:txBody>
                    <a:bodyPr/>
                    <a:lstStyle/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Will my learning be engaging</a:t>
                      </a: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?</a:t>
                      </a:r>
                    </a:p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How engaged are the existing students?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Student engagement </a:t>
                      </a:r>
                      <a:endParaRPr lang="en-US" sz="2000" u="none" strike="noStrike" dirty="0" smtClean="0"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  <a:p>
                      <a:pPr marL="360000" algn="l" fontAlgn="ctr"/>
                      <a:r>
                        <a:rPr lang="en-US" sz="18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(challenge,</a:t>
                      </a:r>
                      <a:r>
                        <a:rPr lang="en-US" sz="18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critical thinking, making connections, applying learnings)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2000" b="1" u="none" strike="noStrike" dirty="0" smtClean="0">
                          <a:solidFill>
                            <a:srgbClr val="F2F2F2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7 %</a:t>
                      </a:r>
                      <a:endParaRPr lang="en-US" sz="2000" b="1" i="0" u="none" strike="noStrike" dirty="0" smtClean="0">
                        <a:solidFill>
                          <a:srgbClr val="F2F2F2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765544">
                <a:tc>
                  <a:txBody>
                    <a:bodyPr/>
                    <a:lstStyle/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Are the students satisfied with their experience?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Student recommendation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2000" b="1" u="none" strike="noStrike" dirty="0" smtClean="0">
                          <a:solidFill>
                            <a:srgbClr val="F2F2F2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6 %</a:t>
                      </a:r>
                      <a:endParaRPr lang="en-US" sz="2000" b="1" i="0" u="none" strike="noStrike" dirty="0">
                        <a:solidFill>
                          <a:srgbClr val="F2F2F2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926163">
                <a:tc>
                  <a:txBody>
                    <a:bodyPr/>
                    <a:lstStyle/>
                    <a:p>
                      <a:pPr marL="360000" indent="-171450" algn="l" fontAlgn="b">
                        <a:buFont typeface="Arial"/>
                        <a:buChar char="•"/>
                      </a:pPr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Will I </a:t>
                      </a:r>
                      <a:r>
                        <a:rPr lang="en-US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have</a:t>
                      </a:r>
                      <a:r>
                        <a:rPr lang="en-US" sz="20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good interactions with faculty and peers</a:t>
                      </a:r>
                      <a:r>
                        <a:rPr lang="en-US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?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Student</a:t>
                      </a:r>
                      <a:r>
                        <a:rPr lang="en-US" sz="20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interaction </a:t>
                      </a:r>
                    </a:p>
                    <a:p>
                      <a:pPr marL="360000" algn="l" fontAlgn="ctr"/>
                      <a:r>
                        <a:rPr lang="en-US" sz="18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(with staff + collaborative learning)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2000" b="1" u="none" strike="noStrike" dirty="0" smtClean="0">
                          <a:solidFill>
                            <a:srgbClr val="F2F2F2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4 %</a:t>
                      </a:r>
                      <a:endParaRPr lang="en-US" sz="2000" b="1" i="0" u="none" strike="noStrike" dirty="0">
                        <a:solidFill>
                          <a:srgbClr val="F2F2F2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926163">
                <a:tc>
                  <a:txBody>
                    <a:bodyPr/>
                    <a:lstStyle/>
                    <a:p>
                      <a:pPr marL="360000" indent="-171450" algn="l" fontAlgn="b">
                        <a:buFont typeface="Arial"/>
                        <a:buChar char="•"/>
                      </a:pPr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Will I have wide opportunities?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Subject breadth</a:t>
                      </a:r>
                      <a:r>
                        <a:rPr lang="en-US" sz="20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</a:t>
                      </a:r>
                    </a:p>
                    <a:p>
                      <a:pPr marL="360000" algn="l" fontAlgn="ctr"/>
                      <a:r>
                        <a:rPr lang="en-US" sz="18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(</a:t>
                      </a:r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# CIP codes with </a:t>
                      </a:r>
                      <a:r>
                        <a:rPr lang="en-US" sz="18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accredited programs)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2000" b="1" u="none" strike="noStrike" dirty="0" smtClean="0">
                          <a:solidFill>
                            <a:srgbClr val="F2F2F2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3 %</a:t>
                      </a:r>
                      <a:endParaRPr lang="en-US" sz="2000" b="1" i="0" u="none" strike="noStrike" dirty="0">
                        <a:solidFill>
                          <a:srgbClr val="F2F2F2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Does it produce good results? </a:t>
            </a:r>
            <a:r>
              <a:rPr lang="en-US" dirty="0" smtClean="0">
                <a:solidFill>
                  <a:srgbClr val="B268C1"/>
                </a:solidFill>
              </a:rPr>
              <a:t>Outcomes</a:t>
            </a:r>
            <a:endParaRPr lang="en-GB" i="1" dirty="0">
              <a:solidFill>
                <a:srgbClr val="B268C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324027"/>
              </p:ext>
            </p:extLst>
          </p:nvPr>
        </p:nvGraphicFramePr>
        <p:xfrm>
          <a:off x="0" y="1558345"/>
          <a:ext cx="12192000" cy="4636646"/>
        </p:xfrm>
        <a:graphic>
          <a:graphicData uri="http://schemas.openxmlformats.org/drawingml/2006/table">
            <a:tbl>
              <a:tblPr firstRow="1"/>
              <a:tblGrid>
                <a:gridCol w="6549937"/>
                <a:gridCol w="4174941"/>
                <a:gridCol w="1467122"/>
              </a:tblGrid>
              <a:tr h="997719"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2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What might a student ask?</a:t>
                      </a:r>
                      <a:endParaRPr lang="en-US" sz="21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68C1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2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What can</a:t>
                      </a:r>
                      <a:r>
                        <a:rPr lang="en-US" sz="2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answer the question?</a:t>
                      </a:r>
                      <a:endParaRPr lang="en-US" sz="21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68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40 %</a:t>
                      </a:r>
                      <a:endParaRPr lang="en-US" sz="21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100804">
                <a:tc>
                  <a:txBody>
                    <a:bodyPr/>
                    <a:lstStyle/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Does my college succeed in getting people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through </a:t>
                      </a:r>
                      <a:b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</a:b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the program?</a:t>
                      </a: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4F7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Graduation rate </a:t>
                      </a: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11 %</a:t>
                      </a:r>
                      <a:endParaRPr lang="en-US" sz="2000" b="1" i="0" u="none" strike="noStrike" dirty="0">
                        <a:solidFill>
                          <a:srgbClr val="F2F2F2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68C1"/>
                    </a:solidFill>
                  </a:tcPr>
                </a:tc>
              </a:tr>
              <a:tr h="846041">
                <a:tc>
                  <a:txBody>
                    <a:bodyPr/>
                    <a:lstStyle/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Will my salary be higher if I go here?</a:t>
                      </a: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4F7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Graduate salary, VA</a:t>
                      </a: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12 %</a:t>
                      </a:r>
                      <a:endParaRPr lang="en-US" sz="2000" b="1" i="0" u="none" strike="noStrike" dirty="0">
                        <a:solidFill>
                          <a:srgbClr val="F2F2F2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68C1"/>
                    </a:solidFill>
                  </a:tcPr>
                </a:tc>
              </a:tr>
              <a:tr h="846041">
                <a:tc>
                  <a:txBody>
                    <a:bodyPr/>
                    <a:lstStyle/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Will I be able to repay any loans I take out?</a:t>
                      </a: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4F7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Loan </a:t>
                      </a:r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default rates</a:t>
                      </a: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, VA</a:t>
                      </a: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7</a:t>
                      </a:r>
                      <a:r>
                        <a:rPr lang="en-US" sz="2000" b="1" i="0" u="none" strike="noStrike" baseline="0" dirty="0" smtClean="0">
                          <a:solidFill>
                            <a:srgbClr val="F2F2F2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%</a:t>
                      </a:r>
                      <a:endParaRPr lang="en-US" sz="2000" b="1" i="0" u="none" strike="noStrike" dirty="0">
                        <a:solidFill>
                          <a:srgbClr val="F2F2F2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68C1"/>
                    </a:solidFill>
                  </a:tcPr>
                </a:tc>
              </a:tr>
              <a:tr h="846041">
                <a:tc>
                  <a:txBody>
                    <a:bodyPr/>
                    <a:lstStyle/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How strong is the college's reputation nationally?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4F7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Academic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(teaching) 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r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eputation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10 %</a:t>
                      </a:r>
                      <a:endParaRPr lang="en-US" sz="2000" b="1" i="0" u="none" strike="noStrike" dirty="0">
                        <a:solidFill>
                          <a:srgbClr val="F2F2F2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68C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43" y="6258788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62883" y="3760292"/>
            <a:ext cx="10515600" cy="917137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GB" b="1" dirty="0" smtClean="0">
                <a:solidFill>
                  <a:srgbClr val="00B050"/>
                </a:solidFill>
              </a:rPr>
              <a:t>A FEW WORDS ABOUT WHO WE ARE</a:t>
            </a:r>
            <a:r>
              <a:rPr lang="is-IS" b="1" dirty="0" smtClean="0">
                <a:solidFill>
                  <a:srgbClr val="00B050"/>
                </a:solidFill>
              </a:rPr>
              <a:t>…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/>
              <a:t>Does it have a supportive environment? </a:t>
            </a:r>
            <a:r>
              <a:rPr lang="en-US" dirty="0">
                <a:solidFill>
                  <a:srgbClr val="ED7D30"/>
                </a:solidFill>
              </a:rPr>
              <a:t>Environment</a:t>
            </a:r>
            <a:endParaRPr lang="en-GB" i="1" dirty="0">
              <a:solidFill>
                <a:srgbClr val="ED7D3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38717"/>
              </p:ext>
            </p:extLst>
          </p:nvPr>
        </p:nvGraphicFramePr>
        <p:xfrm>
          <a:off x="0" y="1262130"/>
          <a:ext cx="12192000" cy="4916098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5966541"/>
                <a:gridCol w="4764555"/>
                <a:gridCol w="1460904"/>
              </a:tblGrid>
              <a:tr h="1149870"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21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What might a student ask?</a:t>
                      </a:r>
                      <a:endParaRPr lang="en-US" sz="21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21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What can</a:t>
                      </a:r>
                      <a:r>
                        <a:rPr lang="en-US" sz="21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answer the question?</a:t>
                      </a:r>
                      <a:endParaRPr lang="en-US" sz="21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 smtClean="0">
                          <a:solidFill>
                            <a:schemeClr val="bg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10 %</a:t>
                      </a:r>
                      <a:endParaRPr lang="en-US" sz="21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941557">
                <a:tc>
                  <a:txBody>
                    <a:bodyPr/>
                    <a:lstStyle/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Will I meet people from other countries?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7AC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International student </a:t>
                      </a: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%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2 %</a:t>
                      </a:r>
                      <a:endParaRPr lang="en-US" sz="2000" b="1" i="0" u="none" strike="noStrike" dirty="0" smtClean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0"/>
                    </a:solidFill>
                  </a:tcPr>
                </a:tc>
              </a:tr>
              <a:tr h="941557">
                <a:tc>
                  <a:txBody>
                    <a:bodyPr/>
                    <a:lstStyle/>
                    <a:p>
                      <a:pPr marL="360000" indent="-171450" algn="l" fontAlgn="ctr">
                        <a:buFont typeface="Arial"/>
                        <a:buChar char="•"/>
                      </a:pPr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Does the college </a:t>
                      </a: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support</a:t>
                      </a:r>
                      <a:r>
                        <a:rPr lang="en-US" sz="20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students from other backgrounds?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7AC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Student </a:t>
                      </a: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inclusion </a:t>
                      </a:r>
                    </a:p>
                    <a:p>
                      <a:pPr marL="360000" algn="l" fontAlgn="ctr"/>
                      <a:r>
                        <a:rPr lang="en-US" sz="18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(1</a:t>
                      </a:r>
                      <a:r>
                        <a:rPr lang="en-US" sz="1800" u="none" strike="noStrike" baseline="3000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st</a:t>
                      </a:r>
                      <a:r>
                        <a:rPr lang="en-US" sz="18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generation and Pell Grant)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2 %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0"/>
                    </a:solidFill>
                  </a:tcPr>
                </a:tc>
              </a:tr>
              <a:tr h="941557">
                <a:tc>
                  <a:txBody>
                    <a:bodyPr/>
                    <a:lstStyle/>
                    <a:p>
                      <a:pPr marL="360000" indent="-171450" algn="l" fontAlgn="b">
                        <a:buFont typeface="Arial"/>
                        <a:buChar char="•"/>
                      </a:pPr>
                      <a:r>
                        <a:rPr lang="sk-SK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 </a:t>
                      </a:r>
                      <a:r>
                        <a:rPr lang="sk-SK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Will I meet people from other backgrounds?</a:t>
                      </a:r>
                      <a:endParaRPr lang="sk-SK" sz="2000" b="0" i="0" u="none" strike="noStrike" dirty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7AC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Student</a:t>
                      </a:r>
                      <a:r>
                        <a:rPr lang="en-US" sz="20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d</a:t>
                      </a:r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iversity </a:t>
                      </a:r>
                    </a:p>
                    <a:p>
                      <a:pPr marL="360000" algn="l" fontAlgn="ctr"/>
                      <a:r>
                        <a:rPr lang="en-US" sz="18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(ethnic</a:t>
                      </a:r>
                      <a:r>
                        <a:rPr lang="en-US" sz="18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groups breakdown)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3 %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0"/>
                    </a:solidFill>
                  </a:tcPr>
                </a:tc>
              </a:tr>
              <a:tr h="941557">
                <a:tc>
                  <a:txBody>
                    <a:bodyPr/>
                    <a:lstStyle/>
                    <a:p>
                      <a:pPr marL="360000" indent="-171450" algn="l" fontAlgn="b">
                        <a:buFont typeface="Arial"/>
                        <a:buChar char="•"/>
                      </a:pPr>
                      <a:r>
                        <a:rPr lang="sk-SK" sz="2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 </a:t>
                      </a:r>
                      <a:r>
                        <a:rPr lang="sk-SK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Will I meet people from other backgrounds?</a:t>
                      </a:r>
                      <a:endParaRPr lang="sk-SK" sz="2000" b="0" i="0" u="none" strike="noStrike" dirty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7AC"/>
                    </a:solidFill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2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Faculty diversity</a:t>
                      </a:r>
                    </a:p>
                    <a:p>
                      <a:pPr marL="360000" algn="l" fontAlgn="ctr"/>
                      <a:r>
                        <a:rPr lang="en-US" sz="18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(ethnic</a:t>
                      </a:r>
                      <a:r>
                        <a:rPr lang="en-US" sz="1800" u="none" strike="noStrike" baseline="0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 groups breakdown)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3 %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2685" marR="12685" marT="1030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346" y="6269658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2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12" y="3767794"/>
            <a:ext cx="4067641" cy="209074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THE RESULTS </a:t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mtClean="0">
                <a:solidFill>
                  <a:srgbClr val="FF0000"/>
                </a:solidFill>
              </a:rPr>
              <a:t>of the ranking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63" y="0"/>
            <a:ext cx="7531637" cy="6858000"/>
          </a:xfrm>
          <a:prstGeom prst="rect">
            <a:avLst/>
          </a:prstGeom>
        </p:spPr>
      </p:pic>
      <p:pic>
        <p:nvPicPr>
          <p:cNvPr id="6146" name="Picture 2" descr="SJ/THE US College Rankings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079"/>
            <a:ext cx="4660363" cy="31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88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1056 institutions ranked</a:t>
            </a:r>
            <a:endParaRPr lang="en-US" dirty="0"/>
          </a:p>
        </p:txBody>
      </p:sp>
      <p:pic>
        <p:nvPicPr>
          <p:cNvPr id="3" name="Picture 2" descr="map_bubble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5" y="648133"/>
            <a:ext cx="10536959" cy="6209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4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Top 10 institutions overall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468581"/>
              </p:ext>
            </p:extLst>
          </p:nvPr>
        </p:nvGraphicFramePr>
        <p:xfrm>
          <a:off x="5529173" y="1426060"/>
          <a:ext cx="6555011" cy="51562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74825"/>
                <a:gridCol w="5780186"/>
              </a:tblGrid>
              <a:tr h="378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1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Harvard University</a:t>
                      </a:r>
                      <a:endParaRPr lang="en-US" sz="3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78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Columbia University</a:t>
                      </a:r>
                      <a:endParaRPr lang="en-US" sz="3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78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=3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MIT</a:t>
                      </a:r>
                      <a:endParaRPr lang="en-US" sz="3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78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=3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Stanford University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78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5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Duke University</a:t>
                      </a:r>
                      <a:endParaRPr lang="en-US" sz="3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78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6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Yale University</a:t>
                      </a:r>
                      <a:endParaRPr lang="en-US" sz="3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78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7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California Institute of Technology</a:t>
                      </a:r>
                      <a:endParaRPr lang="en-US" sz="3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78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8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University of Pennsylvania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78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Princeton University</a:t>
                      </a:r>
                      <a:endParaRPr lang="en-US" sz="3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784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10</a:t>
                      </a:r>
                      <a:endParaRPr lang="en-US" sz="3000" b="0" i="0" u="none" strike="noStrike" dirty="0">
                        <a:solidFill>
                          <a:schemeClr val="bg1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Cornell University</a:t>
                      </a:r>
                      <a:endParaRPr lang="en-US" sz="3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22376" y="1027466"/>
            <a:ext cx="4770052" cy="5602733"/>
            <a:chOff x="225407" y="393799"/>
            <a:chExt cx="4770052" cy="56027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0888" y="3749323"/>
              <a:ext cx="1080000" cy="108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021" y="5096532"/>
              <a:ext cx="1005339" cy="90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870" y="2144122"/>
              <a:ext cx="1440000" cy="144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8018" y="2144122"/>
              <a:ext cx="1440000" cy="144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3459" y="2162265"/>
              <a:ext cx="1332000" cy="1332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3056" y="393799"/>
              <a:ext cx="1662715" cy="1620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407" y="3929323"/>
              <a:ext cx="1636364" cy="720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85747" y="3749323"/>
              <a:ext cx="1079481" cy="108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95686" y="5048593"/>
              <a:ext cx="896970" cy="900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49498" y="5048593"/>
              <a:ext cx="706640" cy="90000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2707" y="173989"/>
            <a:ext cx="6343880" cy="917137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smtClean="0"/>
              <a:t>Top 10 California institutions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912102"/>
              </p:ext>
            </p:extLst>
          </p:nvPr>
        </p:nvGraphicFramePr>
        <p:xfrm>
          <a:off x="214606" y="1224041"/>
          <a:ext cx="6715871" cy="474117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09924"/>
                <a:gridCol w="709924"/>
                <a:gridCol w="5296023"/>
              </a:tblGrid>
              <a:tr h="4665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0939FE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=3</a:t>
                      </a:r>
                      <a:endParaRPr lang="en-US" sz="2400" b="0" i="0" u="none" strike="noStrike" dirty="0">
                        <a:solidFill>
                          <a:srgbClr val="0939FE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Stanford University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414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0939FE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939FE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California Institute of Technology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954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0939FE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15</a:t>
                      </a:r>
                      <a:endParaRPr lang="en-US" sz="2400" b="0" i="0" u="none" strike="noStrike" dirty="0">
                        <a:solidFill>
                          <a:srgbClr val="0939FE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University of Southern California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604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0939FE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24</a:t>
                      </a:r>
                      <a:endParaRPr lang="en-US" sz="2400" b="0" i="0" u="none" strike="noStrike" dirty="0">
                        <a:solidFill>
                          <a:srgbClr val="0939FE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University of California, </a:t>
                      </a:r>
                    </a:p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Los Angeles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14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0939FE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26</a:t>
                      </a:r>
                      <a:endParaRPr lang="en-US" sz="2400" b="0" i="0" u="none" strike="noStrike" dirty="0">
                        <a:solidFill>
                          <a:srgbClr val="0939FE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Pomona College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999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0939FE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35</a:t>
                      </a:r>
                      <a:endParaRPr lang="en-US" sz="2400" b="0" i="0" u="none" strike="noStrike" dirty="0">
                        <a:solidFill>
                          <a:srgbClr val="0939FE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6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Claremont McKenna College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4045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0939FE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40</a:t>
                      </a:r>
                      <a:endParaRPr lang="en-US" sz="2400" b="0" i="0" u="none" strike="noStrike" dirty="0">
                        <a:solidFill>
                          <a:srgbClr val="0939FE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University of California, Berkeley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4146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0939FE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46</a:t>
                      </a:r>
                      <a:endParaRPr lang="en-US" sz="2400" b="0" i="0" u="none" strike="noStrike" dirty="0">
                        <a:solidFill>
                          <a:srgbClr val="0939FE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8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University of California, Davis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697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0939FE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47</a:t>
                      </a:r>
                      <a:endParaRPr lang="en-US" sz="2400" b="0" i="0" u="none" strike="noStrike" dirty="0">
                        <a:solidFill>
                          <a:srgbClr val="0939FE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University of California, </a:t>
                      </a:r>
                    </a:p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San Diego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  <a:tr h="334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0939FE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91</a:t>
                      </a:r>
                      <a:endParaRPr lang="en-US" sz="2400" b="0" i="0" u="none" strike="noStrike" dirty="0">
                        <a:solidFill>
                          <a:srgbClr val="0939FE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rgbClr val="C00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10</a:t>
                      </a:r>
                      <a:endParaRPr lang="en-US" sz="2400" b="0" i="0" u="none" strike="noStrike" dirty="0">
                        <a:solidFill>
                          <a:srgbClr val="C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 smtClean="0">
                          <a:effectLst/>
                          <a:latin typeface="Avenir Book" charset="0"/>
                          <a:ea typeface="Avenir Book" charset="0"/>
                          <a:cs typeface="Avenir Book" charset="0"/>
                        </a:rPr>
                        <a:t>Occidental College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 marL="15631" marR="15631" marT="12700" marB="0" anchor="b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4606" y="778199"/>
            <a:ext cx="1433441" cy="44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>
                <a:solidFill>
                  <a:srgbClr val="0939FE"/>
                </a:solidFill>
                <a:latin typeface="Avenir Book" charset="0"/>
                <a:ea typeface="Avenir Book" charset="0"/>
                <a:cs typeface="Avenir Book" charset="0"/>
              </a:rPr>
              <a:t>  US</a:t>
            </a:r>
            <a:r>
              <a:rPr lang="en-GB" sz="16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       </a:t>
            </a:r>
            <a:r>
              <a:rPr lang="en-GB" sz="1600" dirty="0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CA</a:t>
            </a:r>
            <a:endParaRPr lang="en-GB" sz="1600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376" y="174000"/>
            <a:ext cx="1627818" cy="1627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084" y="173989"/>
            <a:ext cx="1703800" cy="1704618"/>
          </a:xfrm>
          <a:prstGeom prst="rect">
            <a:avLst/>
          </a:prstGeom>
        </p:spPr>
      </p:pic>
      <p:pic>
        <p:nvPicPr>
          <p:cNvPr id="8" name="Picture 4" descr="mage result for university of southern californi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649" y="1899875"/>
            <a:ext cx="1678855" cy="172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age result for ucla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22" y="1899875"/>
            <a:ext cx="1694751" cy="16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age result for pomona college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4284"/>
          <a:stretch/>
        </p:blipFill>
        <p:spPr bwMode="auto">
          <a:xfrm>
            <a:off x="7425119" y="3626978"/>
            <a:ext cx="1125513" cy="15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age result for claremont mckenna college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54" y="3626978"/>
            <a:ext cx="1052777" cy="143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mage result for UC berkeley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46" y="5209953"/>
            <a:ext cx="1414973" cy="14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mage result for UC davis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41" y="5209953"/>
            <a:ext cx="1437253" cy="142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mage result for UC san diego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557" y="5209953"/>
            <a:ext cx="1396075" cy="13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mage result for occidental college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007" y="5209953"/>
            <a:ext cx="1376820" cy="13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" y="6326513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0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47" y="4805759"/>
            <a:ext cx="10515600" cy="917137"/>
          </a:xfrm>
          <a:ln>
            <a:noFill/>
          </a:ln>
        </p:spPr>
        <p:txBody>
          <a:bodyPr/>
          <a:lstStyle/>
          <a:p>
            <a:r>
              <a:rPr lang="en-GB">
                <a:solidFill>
                  <a:srgbClr val="0939FE"/>
                </a:solidFill>
              </a:rPr>
              <a:t>What can we learn about </a:t>
            </a:r>
            <a:r>
              <a:rPr lang="en-GB" smtClean="0">
                <a:solidFill>
                  <a:srgbClr val="0939FE"/>
                </a:solidFill>
              </a:rPr>
              <a:t>STUDENT SUCCESS?</a:t>
            </a:r>
            <a:endParaRPr lang="en-US" dirty="0">
              <a:solidFill>
                <a:srgbClr val="0939FE"/>
              </a:solidFill>
            </a:endParaRPr>
          </a:p>
        </p:txBody>
      </p:sp>
      <p:pic>
        <p:nvPicPr>
          <p:cNvPr id="7172" name="Picture 4" descr="mage result for student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0" y="328346"/>
            <a:ext cx="5232797" cy="433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7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804" y="144335"/>
            <a:ext cx="4888805" cy="114554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/>
              <a:t>Correlation and clustering amongst all metrics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2995"/>
            <a:ext cx="8470900" cy="6858000"/>
            <a:chOff x="0" y="0"/>
            <a:chExt cx="8470900" cy="68580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8136652" cy="6858000"/>
              <a:chOff x="0" y="0"/>
              <a:chExt cx="8136652" cy="68580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0" y="0"/>
                <a:ext cx="7839546" cy="6858000"/>
                <a:chOff x="0" y="0"/>
                <a:chExt cx="7839546" cy="6858000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6991165" cy="685800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0503"/>
                <a:stretch/>
              </p:blipFill>
              <p:spPr>
                <a:xfrm rot="5400000">
                  <a:off x="4725495" y="3734805"/>
                  <a:ext cx="5379719" cy="848383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0"/>
              <p:cNvGrpSpPr/>
              <p:nvPr/>
            </p:nvGrpSpPr>
            <p:grpSpPr>
              <a:xfrm>
                <a:off x="7884652" y="1536192"/>
                <a:ext cx="252000" cy="4877504"/>
                <a:chOff x="7884652" y="1536192"/>
                <a:chExt cx="252000" cy="4877504"/>
              </a:xfrm>
            </p:grpSpPr>
            <p:sp>
              <p:nvSpPr>
                <p:cNvPr id="12" name="Oval 11"/>
                <p:cNvSpPr>
                  <a:spLocks noChangeAspect="1"/>
                </p:cNvSpPr>
                <p:nvPr/>
              </p:nvSpPr>
              <p:spPr>
                <a:xfrm>
                  <a:off x="7884652" y="5094272"/>
                  <a:ext cx="252000" cy="252000"/>
                </a:xfrm>
                <a:prstGeom prst="ellipse">
                  <a:avLst/>
                </a:prstGeom>
                <a:solidFill>
                  <a:srgbClr val="AC3DFD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>
                  <a:spLocks noChangeAspect="1"/>
                </p:cNvSpPr>
                <p:nvPr/>
              </p:nvSpPr>
              <p:spPr>
                <a:xfrm>
                  <a:off x="7884652" y="4382656"/>
                  <a:ext cx="252000" cy="252000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>
                  <a:spLocks noChangeAspect="1"/>
                </p:cNvSpPr>
                <p:nvPr/>
              </p:nvSpPr>
              <p:spPr>
                <a:xfrm>
                  <a:off x="7884652" y="4738464"/>
                  <a:ext cx="252000" cy="25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>
                  <a:spLocks noChangeAspect="1"/>
                </p:cNvSpPr>
                <p:nvPr/>
              </p:nvSpPr>
              <p:spPr>
                <a:xfrm>
                  <a:off x="7884652" y="5805888"/>
                  <a:ext cx="252000" cy="25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" name="Group 15"/>
                <p:cNvGrpSpPr/>
                <p:nvPr/>
              </p:nvGrpSpPr>
              <p:grpSpPr>
                <a:xfrm>
                  <a:off x="7884652" y="1536192"/>
                  <a:ext cx="252000" cy="2742656"/>
                  <a:chOff x="7884652" y="1536192"/>
                  <a:chExt cx="252000" cy="2742656"/>
                </a:xfrm>
              </p:grpSpPr>
              <p:sp>
                <p:nvSpPr>
                  <p:cNvPr id="19" name="Oval 18"/>
                  <p:cNvSpPr>
                    <a:spLocks noChangeAspect="1"/>
                  </p:cNvSpPr>
                  <p:nvPr/>
                </p:nvSpPr>
                <p:spPr>
                  <a:xfrm>
                    <a:off x="7884652" y="2959424"/>
                    <a:ext cx="252000" cy="252000"/>
                  </a:xfrm>
                  <a:prstGeom prst="ellipse">
                    <a:avLst/>
                  </a:prstGeom>
                  <a:solidFill>
                    <a:srgbClr val="AC3DFD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/>
                  <p:cNvSpPr>
                    <a:spLocks noChangeAspect="1"/>
                  </p:cNvSpPr>
                  <p:nvPr/>
                </p:nvSpPr>
                <p:spPr>
                  <a:xfrm>
                    <a:off x="7884652" y="3315232"/>
                    <a:ext cx="252000" cy="252000"/>
                  </a:xfrm>
                  <a:prstGeom prst="ellipse">
                    <a:avLst/>
                  </a:prstGeom>
                  <a:solidFill>
                    <a:srgbClr val="AC3DFD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Oval 20"/>
                  <p:cNvSpPr>
                    <a:spLocks noChangeAspect="1"/>
                  </p:cNvSpPr>
                  <p:nvPr/>
                </p:nvSpPr>
                <p:spPr>
                  <a:xfrm>
                    <a:off x="7884652" y="4026848"/>
                    <a:ext cx="252000" cy="252000"/>
                  </a:xfrm>
                  <a:prstGeom prst="ellipse">
                    <a:avLst/>
                  </a:prstGeom>
                  <a:solidFill>
                    <a:srgbClr val="AC3DFD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/>
                  <p:cNvSpPr>
                    <a:spLocks noChangeAspect="1"/>
                  </p:cNvSpPr>
                  <p:nvPr/>
                </p:nvSpPr>
                <p:spPr>
                  <a:xfrm>
                    <a:off x="7884652" y="3671040"/>
                    <a:ext cx="252000" cy="252000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7884652" y="1536192"/>
                    <a:ext cx="252000" cy="1319424"/>
                    <a:chOff x="7884652" y="1536192"/>
                    <a:chExt cx="252000" cy="1319424"/>
                  </a:xfrm>
                </p:grpSpPr>
                <p:sp>
                  <p:nvSpPr>
                    <p:cNvPr id="24" name="Oval 23"/>
                    <p:cNvSpPr>
                      <a:spLocks noChangeAspect="1"/>
                    </p:cNvSpPr>
                    <p:nvPr/>
                  </p:nvSpPr>
                  <p:spPr>
                    <a:xfrm>
                      <a:off x="7884652" y="1536192"/>
                      <a:ext cx="252000" cy="2520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" name="Oval 24"/>
                    <p:cNvSpPr>
                      <a:spLocks noChangeAspect="1"/>
                    </p:cNvSpPr>
                    <p:nvPr/>
                  </p:nvSpPr>
                  <p:spPr>
                    <a:xfrm>
                      <a:off x="7884652" y="2603616"/>
                      <a:ext cx="252000" cy="2520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Oval 25"/>
                    <p:cNvSpPr>
                      <a:spLocks noChangeAspect="1"/>
                    </p:cNvSpPr>
                    <p:nvPr/>
                  </p:nvSpPr>
                  <p:spPr>
                    <a:xfrm>
                      <a:off x="7884652" y="2247808"/>
                      <a:ext cx="252000" cy="2520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Oval 26"/>
                    <p:cNvSpPr>
                      <a:spLocks noChangeAspect="1"/>
                    </p:cNvSpPr>
                    <p:nvPr/>
                  </p:nvSpPr>
                  <p:spPr>
                    <a:xfrm>
                      <a:off x="7884652" y="1892000"/>
                      <a:ext cx="252000" cy="252000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7" name="Oval 16"/>
                <p:cNvSpPr>
                  <a:spLocks noChangeAspect="1"/>
                </p:cNvSpPr>
                <p:nvPr/>
              </p:nvSpPr>
              <p:spPr>
                <a:xfrm>
                  <a:off x="7884652" y="5450080"/>
                  <a:ext cx="252000" cy="252000"/>
                </a:xfrm>
                <a:prstGeom prst="ellipse">
                  <a:avLst/>
                </a:prstGeom>
                <a:solidFill>
                  <a:srgbClr val="0939F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939FE"/>
                    </a:solidFill>
                  </a:endParaRPr>
                </a:p>
              </p:txBody>
            </p:sp>
            <p:sp>
              <p:nvSpPr>
                <p:cNvPr id="18" name="Oval 17"/>
                <p:cNvSpPr>
                  <a:spLocks noChangeAspect="1"/>
                </p:cNvSpPr>
                <p:nvPr/>
              </p:nvSpPr>
              <p:spPr>
                <a:xfrm>
                  <a:off x="7884652" y="6161696"/>
                  <a:ext cx="252000" cy="252000"/>
                </a:xfrm>
                <a:prstGeom prst="ellipse">
                  <a:avLst/>
                </a:prstGeom>
                <a:solidFill>
                  <a:srgbClr val="0939FE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7" name="Straight Connector 6"/>
            <p:cNvCxnSpPr/>
            <p:nvPr/>
          </p:nvCxnSpPr>
          <p:spPr>
            <a:xfrm>
              <a:off x="8470900" y="1536192"/>
              <a:ext cx="0" cy="1319424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470900" y="2959424"/>
              <a:ext cx="0" cy="1319424"/>
            </a:xfrm>
            <a:prstGeom prst="line">
              <a:avLst/>
            </a:prstGeom>
            <a:ln w="6350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470900" y="4382656"/>
              <a:ext cx="0" cy="963616"/>
            </a:xfrm>
            <a:prstGeom prst="line">
              <a:avLst/>
            </a:prstGeom>
            <a:ln w="63500">
              <a:gradFill flip="none" rotWithShape="1">
                <a:gsLst>
                  <a:gs pos="16000">
                    <a:srgbClr val="660066"/>
                  </a:gs>
                  <a:gs pos="83000">
                    <a:schemeClr val="accent4">
                      <a:lumMod val="60000"/>
                      <a:lumOff val="40000"/>
                    </a:schemeClr>
                  </a:gs>
                  <a:gs pos="50000">
                    <a:srgbClr val="3366FF"/>
                  </a:gs>
                </a:gsLst>
                <a:lin ang="189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065182" y="3146222"/>
            <a:ext cx="3433114" cy="562276"/>
            <a:chOff x="9291778" y="4305275"/>
            <a:chExt cx="3433114" cy="562276"/>
          </a:xfrm>
        </p:grpSpPr>
        <p:sp>
          <p:nvSpPr>
            <p:cNvPr id="35" name="Text Placeholder 6"/>
            <p:cNvSpPr txBox="1">
              <a:spLocks/>
            </p:cNvSpPr>
            <p:nvPr/>
          </p:nvSpPr>
          <p:spPr>
            <a:xfrm>
              <a:off x="9652508" y="4357932"/>
              <a:ext cx="3072384" cy="509619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1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>
                  <a:solidFill>
                    <a:srgbClr val="0939FE"/>
                  </a:solidFill>
                  <a:latin typeface="Avenir Book" charset="0"/>
                  <a:ea typeface="Avenir Book" charset="0"/>
                  <a:cs typeface="Avenir Book" charset="0"/>
                </a:rPr>
                <a:t>ENGAGEMENT</a:t>
              </a:r>
              <a:r>
                <a:rPr lang="en-US" b="1" dirty="0" smtClean="0">
                  <a:solidFill>
                    <a:srgbClr val="0939FE"/>
                  </a:solidFill>
                </a:rPr>
                <a:t> pillar</a:t>
              </a:r>
              <a:endParaRPr lang="en-US" b="1" dirty="0">
                <a:solidFill>
                  <a:srgbClr val="0939F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9291778" y="4305275"/>
              <a:ext cx="349137" cy="349137"/>
            </a:xfrm>
            <a:prstGeom prst="ellipse">
              <a:avLst/>
            </a:prstGeom>
            <a:solidFill>
              <a:srgbClr val="0939F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8470900" y="5450077"/>
            <a:ext cx="0" cy="1319424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9058763" y="1810593"/>
            <a:ext cx="2967050" cy="473104"/>
            <a:chOff x="9069396" y="1810593"/>
            <a:chExt cx="2967050" cy="473104"/>
          </a:xfrm>
        </p:grpSpPr>
        <p:sp>
          <p:nvSpPr>
            <p:cNvPr id="46" name="Text Placeholder 6"/>
            <p:cNvSpPr txBox="1">
              <a:spLocks/>
            </p:cNvSpPr>
            <p:nvPr/>
          </p:nvSpPr>
          <p:spPr>
            <a:xfrm>
              <a:off x="9439550" y="1839655"/>
              <a:ext cx="2596896" cy="44404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1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>
                  <a:solidFill>
                    <a:schemeClr val="accent4"/>
                  </a:solidFill>
                  <a:latin typeface="Avenir Book" charset="0"/>
                  <a:ea typeface="Avenir Book" charset="0"/>
                  <a:cs typeface="Avenir Book" charset="0"/>
                </a:rPr>
                <a:t>ENVIRONMENT</a:t>
              </a:r>
              <a:r>
                <a:rPr lang="en-US" b="1" dirty="0" smtClean="0">
                  <a:solidFill>
                    <a:schemeClr val="accent4"/>
                  </a:solidFill>
                </a:rPr>
                <a:t> pillar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9069396" y="1810593"/>
              <a:ext cx="349137" cy="34913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065182" y="2270182"/>
            <a:ext cx="2831380" cy="349137"/>
            <a:chOff x="9054549" y="3275084"/>
            <a:chExt cx="2831380" cy="349137"/>
          </a:xfrm>
        </p:grpSpPr>
        <p:sp>
          <p:nvSpPr>
            <p:cNvPr id="48" name="Text Placeholder 6"/>
            <p:cNvSpPr txBox="1">
              <a:spLocks/>
            </p:cNvSpPr>
            <p:nvPr/>
          </p:nvSpPr>
          <p:spPr>
            <a:xfrm>
              <a:off x="9435336" y="3288147"/>
              <a:ext cx="2450593" cy="269270"/>
            </a:xfrm>
            <a:prstGeom prst="rect">
              <a:avLst/>
            </a:prstGeom>
          </p:spPr>
          <p:txBody>
            <a:bodyPr vert="horz" lIns="91440" tIns="45720" rIns="91440" bIns="45720" rtlCol="0" anchor="t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b="1" dirty="0" smtClean="0">
                  <a:solidFill>
                    <a:srgbClr val="7E3FDA"/>
                  </a:solidFill>
                  <a:latin typeface="Avenir Book" charset="0"/>
                  <a:ea typeface="Avenir Book" charset="0"/>
                  <a:cs typeface="Avenir Book" charset="0"/>
                </a:rPr>
                <a:t>OUTCOMES pillar</a:t>
              </a:r>
              <a:endParaRPr lang="en-US" sz="1600" b="1" dirty="0">
                <a:solidFill>
                  <a:srgbClr val="7E3FDA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9054549" y="3275084"/>
              <a:ext cx="349137" cy="349137"/>
            </a:xfrm>
            <a:prstGeom prst="ellipse">
              <a:avLst/>
            </a:prstGeom>
            <a:solidFill>
              <a:srgbClr val="AC3DF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065182" y="2727287"/>
            <a:ext cx="2498824" cy="349137"/>
            <a:chOff x="9069396" y="4459165"/>
            <a:chExt cx="2498824" cy="349137"/>
          </a:xfrm>
        </p:grpSpPr>
        <p:sp>
          <p:nvSpPr>
            <p:cNvPr id="50" name="Text Placeholder 6"/>
            <p:cNvSpPr txBox="1">
              <a:spLocks/>
            </p:cNvSpPr>
            <p:nvPr/>
          </p:nvSpPr>
          <p:spPr>
            <a:xfrm>
              <a:off x="9439550" y="4502229"/>
              <a:ext cx="2128670" cy="306073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16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>
                  <a:solidFill>
                    <a:srgbClr val="00B050"/>
                  </a:solidFill>
                  <a:latin typeface="Avenir Book" charset="0"/>
                  <a:ea typeface="Avenir Book" charset="0"/>
                  <a:cs typeface="Avenir Book" charset="0"/>
                </a:rPr>
                <a:t>RESOURCES pillar</a:t>
              </a:r>
              <a:endParaRPr lang="en-US" b="1" dirty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9069396" y="4459165"/>
              <a:ext cx="349137" cy="34913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52" name="Oval 51"/>
          <p:cNvSpPr>
            <a:spLocks noChangeAspect="1"/>
          </p:cNvSpPr>
          <p:nvPr/>
        </p:nvSpPr>
        <p:spPr>
          <a:xfrm>
            <a:off x="7884652" y="6517501"/>
            <a:ext cx="252000" cy="252000"/>
          </a:xfrm>
          <a:prstGeom prst="ellipse">
            <a:avLst/>
          </a:prstGeom>
          <a:solidFill>
            <a:srgbClr val="0939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3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/>
              <a:t>Lesson 1:</a:t>
            </a:r>
            <a:br>
              <a:rPr lang="en-US" dirty="0"/>
            </a:br>
            <a:r>
              <a:rPr lang="en-US" dirty="0"/>
              <a:t>Students are coming to College for good reasons</a:t>
            </a:r>
            <a:r>
              <a:rPr lang="mr-IN" dirty="0"/>
              <a:t>…</a:t>
            </a:r>
            <a:endParaRPr lang="en-GB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33" y="1321373"/>
            <a:ext cx="12070867" cy="5385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1951208" cy="91713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/>
              <a:t>Lesson 2:</a:t>
            </a:r>
            <a:br>
              <a:rPr lang="en-US" dirty="0"/>
            </a:br>
            <a:r>
              <a:rPr lang="en-US" dirty="0"/>
              <a:t>Traditional </a:t>
            </a:r>
            <a:r>
              <a:rPr lang="en-US" dirty="0">
                <a:solidFill>
                  <a:srgbClr val="0939FE"/>
                </a:solidFill>
              </a:rPr>
              <a:t>Research Universities</a:t>
            </a:r>
            <a:r>
              <a:rPr lang="en-US" dirty="0"/>
              <a:t> are strong across the piece</a:t>
            </a:r>
            <a:endParaRPr lang="en-GB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727572" y="1794171"/>
            <a:ext cx="1622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939FE"/>
                </a:solidFill>
                <a:latin typeface="Avenir Book" charset="0"/>
                <a:ea typeface="Avenir Book" charset="0"/>
                <a:cs typeface="Avenir Book" charset="0"/>
              </a:rPr>
              <a:t>Research</a:t>
            </a:r>
            <a:endParaRPr lang="en-US" sz="2800" dirty="0">
              <a:solidFill>
                <a:srgbClr val="0939FE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6444" y="1794171"/>
            <a:ext cx="350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Liberal Arts Colleges</a:t>
            </a:r>
            <a:endParaRPr lang="en-US" sz="2800" dirty="0">
              <a:solidFill>
                <a:srgbClr val="00B05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"/>
          <a:stretch/>
        </p:blipFill>
        <p:spPr>
          <a:xfrm>
            <a:off x="5711401" y="2446987"/>
            <a:ext cx="6480599" cy="4411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1076"/>
            <a:ext cx="6421107" cy="452692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536860" y="2848983"/>
            <a:ext cx="1265274" cy="1627323"/>
          </a:xfrm>
          <a:prstGeom prst="ellipse">
            <a:avLst/>
          </a:prstGeom>
          <a:solidFill>
            <a:srgbClr val="0939FE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121467" y="3837866"/>
            <a:ext cx="457200" cy="409777"/>
          </a:xfrm>
          <a:prstGeom prst="star5">
            <a:avLst/>
          </a:prstGeom>
          <a:solidFill>
            <a:srgbClr val="36F2FE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3892867" y="3007904"/>
            <a:ext cx="457200" cy="409777"/>
          </a:xfrm>
          <a:prstGeom prst="star5">
            <a:avLst/>
          </a:prstGeom>
          <a:solidFill>
            <a:srgbClr val="36F2FE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56767" y="3430594"/>
            <a:ext cx="909267" cy="1224319"/>
          </a:xfrm>
          <a:prstGeom prst="ellipse">
            <a:avLst/>
          </a:prstGeom>
          <a:solidFill>
            <a:srgbClr val="0939FE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5482801" y="3806594"/>
            <a:ext cx="457200" cy="409777"/>
          </a:xfrm>
          <a:prstGeom prst="star5">
            <a:avLst/>
          </a:prstGeom>
          <a:solidFill>
            <a:srgbClr val="36F2FE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1059587"/>
            <a:ext cx="12192000" cy="5608026"/>
            <a:chOff x="0" y="1059587"/>
            <a:chExt cx="12192000" cy="5608026"/>
          </a:xfrm>
        </p:grpSpPr>
        <p:grpSp>
          <p:nvGrpSpPr>
            <p:cNvPr id="28" name="Group 27"/>
            <p:cNvGrpSpPr/>
            <p:nvPr/>
          </p:nvGrpSpPr>
          <p:grpSpPr>
            <a:xfrm>
              <a:off x="0" y="1059587"/>
              <a:ext cx="12192000" cy="3685784"/>
              <a:chOff x="0" y="1872387"/>
              <a:chExt cx="12192000" cy="368578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337"/>
              <a:stretch/>
            </p:blipFill>
            <p:spPr>
              <a:xfrm>
                <a:off x="0" y="1872387"/>
                <a:ext cx="12192000" cy="3685784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>
              <a:xfrm flipH="1">
                <a:off x="11010900" y="1872389"/>
                <a:ext cx="12700" cy="368578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/>
              <p:cNvGrpSpPr/>
              <p:nvPr/>
            </p:nvGrpSpPr>
            <p:grpSpPr>
              <a:xfrm>
                <a:off x="1244600" y="1872387"/>
                <a:ext cx="9048750" cy="3685784"/>
                <a:chOff x="1244600" y="1872387"/>
                <a:chExt cx="9048750" cy="368578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flipH="1">
                  <a:off x="1244600" y="1872390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>
                  <a:off x="2019300" y="1872389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3505200" y="1872389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2762250" y="1872389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H="1">
                  <a:off x="8756650" y="1872389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9537700" y="1872389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10280650" y="1872389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6527800" y="1872388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7277100" y="1872388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8013700" y="1872388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5778500" y="1872387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4270375" y="1872388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5019675" y="1872388"/>
                  <a:ext cx="12700" cy="3685781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TextBox 28"/>
            <p:cNvSpPr txBox="1"/>
            <p:nvPr/>
          </p:nvSpPr>
          <p:spPr>
            <a:xfrm rot="3247818">
              <a:off x="413432" y="5445833"/>
              <a:ext cx="2074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finance / student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3247818">
              <a:off x="1227858" y="5238385"/>
              <a:ext cx="156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fac / student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3247818">
              <a:off x="2688294" y="5215133"/>
              <a:ext cx="156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engagement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3247818">
              <a:off x="4228970" y="5253229"/>
              <a:ext cx="156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interaction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3247818">
              <a:off x="3467352" y="5227831"/>
              <a:ext cx="156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recommend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3247818">
              <a:off x="1940982" y="5227832"/>
              <a:ext cx="156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papers / fac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3247818">
              <a:off x="7212407" y="5381750"/>
              <a:ext cx="188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loan default (</a:t>
              </a:r>
              <a:r>
                <a:rPr lang="en-US" dirty="0" err="1" smtClean="0">
                  <a:latin typeface="Avenir Book" charset="0"/>
                  <a:ea typeface="Avenir Book" charset="0"/>
                  <a:cs typeface="Avenir Book" charset="0"/>
                </a:rPr>
                <a:t>va</a:t>
              </a:r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)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3247818">
              <a:off x="6386362" y="5342552"/>
              <a:ext cx="1876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salary (</a:t>
              </a:r>
              <a:r>
                <a:rPr lang="en-US" dirty="0" err="1" smtClean="0">
                  <a:latin typeface="Avenir Book" charset="0"/>
                  <a:ea typeface="Avenir Book" charset="0"/>
                  <a:cs typeface="Avenir Book" charset="0"/>
                </a:rPr>
                <a:t>va</a:t>
              </a:r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)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3247818">
              <a:off x="5673867" y="5357986"/>
              <a:ext cx="1945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graduation rate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3247818">
              <a:off x="4884956" y="5326339"/>
              <a:ext cx="1836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subject breadth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3247818">
              <a:off x="9475993" y="5215129"/>
              <a:ext cx="156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stu. diversity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3247818">
              <a:off x="10191390" y="5240529"/>
              <a:ext cx="156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fac diversity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3247818">
              <a:off x="10882780" y="5227829"/>
              <a:ext cx="156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stu. inclusion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247818">
              <a:off x="7953449" y="5363986"/>
              <a:ext cx="1917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aca. reputation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3247818">
              <a:off x="8727049" y="5426782"/>
              <a:ext cx="2010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 charset="0"/>
                  <a:ea typeface="Avenir Book" charset="0"/>
                  <a:cs typeface="Avenir Book" charset="0"/>
                </a:rPr>
                <a:t>international stu.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432827" y="290891"/>
            <a:ext cx="8716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939FE"/>
                </a:solidFill>
                <a:latin typeface="Avenir Book" charset="0"/>
                <a:ea typeface="Avenir Book" charset="0"/>
                <a:cs typeface="Avenir Book" charset="0"/>
              </a:rPr>
              <a:t>Research universities (R123</a:t>
            </a:r>
            <a:r>
              <a:rPr lang="en-US" sz="2400" smtClean="0">
                <a:solidFill>
                  <a:srgbClr val="0939FE"/>
                </a:solidFill>
                <a:latin typeface="Avenir Book" charset="0"/>
                <a:ea typeface="Avenir Book" charset="0"/>
                <a:cs typeface="Avenir Book" charset="0"/>
              </a:rPr>
              <a:t>)         </a:t>
            </a:r>
            <a:r>
              <a:rPr lang="en-US" sz="2400" smtClean="0">
                <a:latin typeface="Avenir Book" charset="0"/>
                <a:ea typeface="Avenir Book" charset="0"/>
                <a:cs typeface="Avenir Book" charset="0"/>
              </a:rPr>
              <a:t>vs.         </a:t>
            </a:r>
            <a:r>
              <a:rPr lang="en-US" sz="2400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Liberal Arts Colleges</a:t>
            </a:r>
            <a:endParaRPr lang="en-US" sz="2400" dirty="0">
              <a:solidFill>
                <a:srgbClr val="00B05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7" name="5-Point Star 46"/>
          <p:cNvSpPr/>
          <p:nvPr/>
        </p:nvSpPr>
        <p:spPr>
          <a:xfrm>
            <a:off x="1104767" y="253591"/>
            <a:ext cx="381265" cy="369509"/>
          </a:xfrm>
          <a:prstGeom prst="star5">
            <a:avLst/>
          </a:prstGeom>
          <a:solidFill>
            <a:srgbClr val="093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/>
          <p:nvPr/>
        </p:nvSpPr>
        <p:spPr>
          <a:xfrm>
            <a:off x="10090017" y="299892"/>
            <a:ext cx="381265" cy="369509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>
            <a:off x="8776966" y="1675991"/>
            <a:ext cx="381265" cy="369509"/>
          </a:xfrm>
          <a:prstGeom prst="star5">
            <a:avLst/>
          </a:prstGeom>
          <a:solidFill>
            <a:srgbClr val="093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5-Point Star 49"/>
          <p:cNvSpPr/>
          <p:nvPr/>
        </p:nvSpPr>
        <p:spPr>
          <a:xfrm>
            <a:off x="8026400" y="2742033"/>
            <a:ext cx="381265" cy="369509"/>
          </a:xfrm>
          <a:prstGeom prst="star5">
            <a:avLst/>
          </a:prstGeom>
          <a:solidFill>
            <a:srgbClr val="093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/>
          <p:cNvSpPr/>
          <p:nvPr/>
        </p:nvSpPr>
        <p:spPr>
          <a:xfrm>
            <a:off x="10264529" y="1651391"/>
            <a:ext cx="381265" cy="369509"/>
          </a:xfrm>
          <a:prstGeom prst="star5">
            <a:avLst/>
          </a:prstGeom>
          <a:solidFill>
            <a:srgbClr val="093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-Point Star 51"/>
          <p:cNvSpPr/>
          <p:nvPr/>
        </p:nvSpPr>
        <p:spPr>
          <a:xfrm>
            <a:off x="5032110" y="1268028"/>
            <a:ext cx="381265" cy="369509"/>
          </a:xfrm>
          <a:prstGeom prst="star5">
            <a:avLst/>
          </a:prstGeom>
          <a:solidFill>
            <a:srgbClr val="093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/>
          <p:nvPr/>
        </p:nvSpPr>
        <p:spPr>
          <a:xfrm>
            <a:off x="4666985" y="1279352"/>
            <a:ext cx="381265" cy="369509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/>
          <p:nvPr/>
        </p:nvSpPr>
        <p:spPr>
          <a:xfrm>
            <a:off x="1657085" y="1675991"/>
            <a:ext cx="381265" cy="369509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/>
          <p:nvPr/>
        </p:nvSpPr>
        <p:spPr>
          <a:xfrm>
            <a:off x="3142985" y="1306482"/>
            <a:ext cx="381265" cy="369509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9518139" y="1389426"/>
            <a:ext cx="381265" cy="369509"/>
          </a:xfrm>
          <a:prstGeom prst="star5">
            <a:avLst/>
          </a:prstGeom>
          <a:solidFill>
            <a:srgbClr val="093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8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62" y="816236"/>
            <a:ext cx="6789742" cy="4024054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1603" y="4782772"/>
            <a:ext cx="5996059" cy="6921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ctr"/>
            <a:r>
              <a:rPr lang="en-GB" dirty="0" smtClean="0">
                <a:solidFill>
                  <a:srgbClr val="FF0000"/>
                </a:solidFill>
              </a:rPr>
              <a:t>Times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AC3DFD"/>
                </a:solidFill>
              </a:rPr>
              <a:t>Higher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Education</a:t>
            </a:r>
            <a:endParaRPr lang="en-GB" dirty="0">
              <a:solidFill>
                <a:srgbClr val="0070C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42816" y="325313"/>
            <a:ext cx="4051954" cy="6532687"/>
            <a:chOff x="1975358" y="674496"/>
            <a:chExt cx="3638536" cy="5552629"/>
          </a:xfrm>
        </p:grpSpPr>
        <p:grpSp>
          <p:nvGrpSpPr>
            <p:cNvPr id="24" name="Group 23"/>
            <p:cNvGrpSpPr/>
            <p:nvPr/>
          </p:nvGrpSpPr>
          <p:grpSpPr>
            <a:xfrm>
              <a:off x="2045626" y="674496"/>
              <a:ext cx="3568268" cy="5552629"/>
              <a:chOff x="7776725" y="343190"/>
              <a:chExt cx="3568268" cy="5552629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7776725" y="343190"/>
                <a:ext cx="3568268" cy="5552629"/>
                <a:chOff x="7776725" y="343190"/>
                <a:chExt cx="3568268" cy="5552629"/>
              </a:xfrm>
            </p:grpSpPr>
            <p:sp>
              <p:nvSpPr>
                <p:cNvPr id="42" name="Title 1"/>
                <p:cNvSpPr txBox="1">
                  <a:spLocks/>
                </p:cNvSpPr>
                <p:nvPr/>
              </p:nvSpPr>
              <p:spPr>
                <a:xfrm>
                  <a:off x="8632097" y="343190"/>
                  <a:ext cx="2712896" cy="5552629"/>
                </a:xfrm>
                <a:prstGeom prst="rect">
                  <a:avLst/>
                </a:prstGeom>
              </p:spPr>
              <p:txBody>
                <a:bodyPr lIns="77880" tIns="38940" rIns="77880" bIns="38940">
                  <a:normAutofit fontScale="97500"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4000" kern="1200" baseline="0">
                      <a:solidFill>
                        <a:schemeClr val="bg1"/>
                      </a:solidFill>
                      <a:latin typeface="Helvetica"/>
                      <a:ea typeface="+mj-ea"/>
                      <a:cs typeface="Helvetica"/>
                    </a:defRPr>
                  </a:lvl1pPr>
                </a:lstStyle>
                <a:p>
                  <a:r>
                    <a:rPr lang="en-GB" sz="1600" b="1" dirty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First issue of supplement</a:t>
                  </a:r>
                </a:p>
                <a:p>
                  <a:endParaRPr lang="en-GB" sz="16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endParaRPr lang="en-GB" sz="1600" b="1" dirty="0" smtClean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r>
                    <a:rPr lang="en-GB" sz="1600" b="1" dirty="0" smtClean="0">
                      <a:solidFill>
                        <a:srgbClr val="FF0000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World </a:t>
                  </a:r>
                  <a:r>
                    <a:rPr lang="en-GB" sz="1600" b="1" dirty="0">
                      <a:solidFill>
                        <a:srgbClr val="FF0000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University Rankings </a:t>
                  </a:r>
                  <a:r>
                    <a:rPr lang="en-GB" sz="1600" b="1" dirty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launched</a:t>
                  </a:r>
                </a:p>
                <a:p>
                  <a:endParaRPr lang="en-GB" sz="16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r>
                    <a:rPr lang="en-GB" sz="1600" b="1" dirty="0" smtClean="0">
                      <a:solidFill>
                        <a:srgbClr val="FF0000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THE</a:t>
                  </a:r>
                  <a:r>
                    <a:rPr lang="en-GB" sz="1600" b="1" dirty="0" smtClean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  </a:t>
                  </a:r>
                  <a:r>
                    <a:rPr lang="en-GB" sz="1600" b="1" dirty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becomes standalone publication independent of The Times</a:t>
                  </a:r>
                </a:p>
                <a:p>
                  <a:endParaRPr lang="en-GB" sz="16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endParaRPr lang="en-GB" sz="16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endParaRPr lang="en-GB" sz="1600" b="1" dirty="0" smtClean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r>
                    <a:rPr lang="en-GB" sz="1600" b="1" dirty="0" smtClean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THE </a:t>
                  </a:r>
                  <a:r>
                    <a:rPr lang="en-GB" sz="1600" b="1" dirty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relaunched in magazine format</a:t>
                  </a:r>
                </a:p>
                <a:p>
                  <a:endParaRPr lang="en-GB" sz="16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r>
                    <a:rPr lang="en-GB" sz="1600" b="1" dirty="0" smtClean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World </a:t>
                  </a:r>
                  <a:r>
                    <a:rPr lang="en-GB" sz="1600" b="1" dirty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University Rankings production moved to Thomson Reuters</a:t>
                  </a:r>
                </a:p>
                <a:p>
                  <a:endParaRPr lang="en-GB" sz="16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r>
                    <a:rPr lang="en-GB" sz="1600" b="1" dirty="0" smtClean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World </a:t>
                  </a:r>
                  <a:r>
                    <a:rPr lang="en-GB" sz="1600" b="1" dirty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University Rankings brought in-</a:t>
                  </a:r>
                  <a:r>
                    <a:rPr lang="en-GB" sz="1600" b="1" dirty="0" smtClean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house</a:t>
                  </a:r>
                </a:p>
                <a:p>
                  <a:endParaRPr lang="en-GB" sz="16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r>
                    <a:rPr lang="en-GB" sz="1600" b="1" dirty="0" smtClean="0">
                      <a:solidFill>
                        <a:srgbClr val="FF0000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US College Rankings </a:t>
                  </a:r>
                  <a:r>
                    <a:rPr lang="en-GB" sz="1600" b="1" dirty="0" smtClean="0">
                      <a:solidFill>
                        <a:schemeClr val="tx1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launched</a:t>
                  </a:r>
                  <a:endParaRPr lang="en-GB" sz="1600" b="1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endParaRPr lang="en-GB" sz="14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endParaRPr lang="en-GB" sz="14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  <a:p>
                  <a:endParaRPr lang="en-GB" sz="1400" dirty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7776725" y="596097"/>
                  <a:ext cx="22153" cy="4532750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/>
            </p:nvGrpSpPr>
            <p:grpSpPr>
              <a:xfrm>
                <a:off x="7914248" y="343190"/>
                <a:ext cx="1042448" cy="5085014"/>
                <a:chOff x="7914248" y="343190"/>
                <a:chExt cx="1042448" cy="5085014"/>
              </a:xfrm>
            </p:grpSpPr>
            <p:sp>
              <p:nvSpPr>
                <p:cNvPr id="35" name="Title 1"/>
                <p:cNvSpPr txBox="1">
                  <a:spLocks/>
                </p:cNvSpPr>
                <p:nvPr/>
              </p:nvSpPr>
              <p:spPr>
                <a:xfrm>
                  <a:off x="7914248" y="343190"/>
                  <a:ext cx="1035192" cy="45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97500"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4000" kern="1200" baseline="0">
                      <a:solidFill>
                        <a:schemeClr val="bg1"/>
                      </a:solidFill>
                      <a:latin typeface="Helvetica"/>
                      <a:ea typeface="+mj-ea"/>
                      <a:cs typeface="Helvetica"/>
                    </a:defRPr>
                  </a:lvl1pPr>
                </a:lstStyle>
                <a:p>
                  <a:r>
                    <a:rPr lang="en-GB" sz="1700" dirty="0">
                      <a:solidFill>
                        <a:srgbClr val="000000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1971</a:t>
                  </a:r>
                </a:p>
              </p:txBody>
            </p:sp>
            <p:sp>
              <p:nvSpPr>
                <p:cNvPr id="36" name="Title 1"/>
                <p:cNvSpPr txBox="1">
                  <a:spLocks/>
                </p:cNvSpPr>
                <p:nvPr/>
              </p:nvSpPr>
              <p:spPr>
                <a:xfrm>
                  <a:off x="7914248" y="969720"/>
                  <a:ext cx="1035192" cy="45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97500"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4000" kern="1200" baseline="0">
                      <a:solidFill>
                        <a:schemeClr val="bg1"/>
                      </a:solidFill>
                      <a:latin typeface="Helvetica"/>
                      <a:ea typeface="+mj-ea"/>
                      <a:cs typeface="Helvetica"/>
                    </a:defRPr>
                  </a:lvl1pPr>
                </a:lstStyle>
                <a:p>
                  <a:r>
                    <a:rPr lang="en-GB" sz="1700" dirty="0">
                      <a:solidFill>
                        <a:srgbClr val="000000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2004</a:t>
                  </a:r>
                </a:p>
              </p:txBody>
            </p:sp>
            <p:sp>
              <p:nvSpPr>
                <p:cNvPr id="37" name="Title 1"/>
                <p:cNvSpPr txBox="1">
                  <a:spLocks/>
                </p:cNvSpPr>
                <p:nvPr/>
              </p:nvSpPr>
              <p:spPr>
                <a:xfrm>
                  <a:off x="7914248" y="1613202"/>
                  <a:ext cx="1035192" cy="45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97500"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4000" kern="1200" baseline="0">
                      <a:solidFill>
                        <a:schemeClr val="bg1"/>
                      </a:solidFill>
                      <a:latin typeface="Helvetica"/>
                      <a:ea typeface="+mj-ea"/>
                      <a:cs typeface="Helvetica"/>
                    </a:defRPr>
                  </a:lvl1pPr>
                </a:lstStyle>
                <a:p>
                  <a:r>
                    <a:rPr lang="en-GB" sz="1700" dirty="0">
                      <a:solidFill>
                        <a:srgbClr val="000000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2005</a:t>
                  </a:r>
                </a:p>
              </p:txBody>
            </p:sp>
            <p:sp>
              <p:nvSpPr>
                <p:cNvPr id="38" name="Title 1"/>
                <p:cNvSpPr txBox="1">
                  <a:spLocks/>
                </p:cNvSpPr>
                <p:nvPr/>
              </p:nvSpPr>
              <p:spPr>
                <a:xfrm>
                  <a:off x="7914248" y="2886802"/>
                  <a:ext cx="1035192" cy="4837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97500"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4000" kern="1200" baseline="0">
                      <a:solidFill>
                        <a:schemeClr val="bg1"/>
                      </a:solidFill>
                      <a:latin typeface="Helvetica"/>
                      <a:ea typeface="+mj-ea"/>
                      <a:cs typeface="Helvetica"/>
                    </a:defRPr>
                  </a:lvl1pPr>
                </a:lstStyle>
                <a:p>
                  <a:r>
                    <a:rPr lang="en-GB" sz="1700" dirty="0">
                      <a:solidFill>
                        <a:srgbClr val="000000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2008</a:t>
                  </a:r>
                </a:p>
              </p:txBody>
            </p:sp>
            <p:sp>
              <p:nvSpPr>
                <p:cNvPr id="39" name="Title 1"/>
                <p:cNvSpPr txBox="1">
                  <a:spLocks/>
                </p:cNvSpPr>
                <p:nvPr/>
              </p:nvSpPr>
              <p:spPr>
                <a:xfrm>
                  <a:off x="7914248" y="3535598"/>
                  <a:ext cx="1035192" cy="55566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97500"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4000" kern="1200" baseline="0">
                      <a:solidFill>
                        <a:schemeClr val="bg1"/>
                      </a:solidFill>
                      <a:latin typeface="Helvetica"/>
                      <a:ea typeface="+mj-ea"/>
                      <a:cs typeface="Helvetica"/>
                    </a:defRPr>
                  </a:lvl1pPr>
                </a:lstStyle>
                <a:p>
                  <a:r>
                    <a:rPr lang="en-GB" sz="1700" dirty="0">
                      <a:solidFill>
                        <a:srgbClr val="000000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2010</a:t>
                  </a:r>
                </a:p>
              </p:txBody>
            </p:sp>
            <p:sp>
              <p:nvSpPr>
                <p:cNvPr id="40" name="Title 1"/>
                <p:cNvSpPr txBox="1">
                  <a:spLocks/>
                </p:cNvSpPr>
                <p:nvPr/>
              </p:nvSpPr>
              <p:spPr>
                <a:xfrm>
                  <a:off x="7914248" y="4360847"/>
                  <a:ext cx="1035192" cy="4613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97500"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4000" kern="1200" baseline="0">
                      <a:solidFill>
                        <a:schemeClr val="bg1"/>
                      </a:solidFill>
                      <a:latin typeface="Helvetica"/>
                      <a:ea typeface="+mj-ea"/>
                      <a:cs typeface="Helvetica"/>
                    </a:defRPr>
                  </a:lvl1pPr>
                </a:lstStyle>
                <a:p>
                  <a:r>
                    <a:rPr lang="en-GB" sz="1700" dirty="0">
                      <a:solidFill>
                        <a:srgbClr val="000000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2015</a:t>
                  </a:r>
                </a:p>
              </p:txBody>
            </p:sp>
            <p:sp>
              <p:nvSpPr>
                <p:cNvPr id="41" name="Title 1"/>
                <p:cNvSpPr txBox="1">
                  <a:spLocks/>
                </p:cNvSpPr>
                <p:nvPr/>
              </p:nvSpPr>
              <p:spPr>
                <a:xfrm>
                  <a:off x="7921504" y="4966822"/>
                  <a:ext cx="1035192" cy="4613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97500"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4000" kern="1200" baseline="0">
                      <a:solidFill>
                        <a:schemeClr val="bg1"/>
                      </a:solidFill>
                      <a:latin typeface="Helvetica"/>
                      <a:ea typeface="+mj-ea"/>
                      <a:cs typeface="Helvetica"/>
                    </a:defRPr>
                  </a:lvl1pPr>
                </a:lstStyle>
                <a:p>
                  <a:r>
                    <a:rPr lang="en-GB" sz="1700" dirty="0" smtClean="0">
                      <a:solidFill>
                        <a:srgbClr val="000000"/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2016</a:t>
                  </a:r>
                  <a:endParaRPr lang="en-GB" sz="1700" dirty="0">
                    <a:solidFill>
                      <a:srgbClr val="000000"/>
                    </a:solidFill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1975358" y="760211"/>
              <a:ext cx="177231" cy="4768608"/>
              <a:chOff x="7699186" y="494496"/>
              <a:chExt cx="177231" cy="476860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7699186" y="494496"/>
                <a:ext cx="177231" cy="18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699186" y="1108320"/>
                <a:ext cx="177231" cy="18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699186" y="1734849"/>
                <a:ext cx="177231" cy="18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699186" y="3025994"/>
                <a:ext cx="177231" cy="18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699186" y="3682151"/>
                <a:ext cx="177231" cy="18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699186" y="4477129"/>
                <a:ext cx="177231" cy="18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699186" y="5083104"/>
                <a:ext cx="177231" cy="18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9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1951208" cy="91713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/>
              <a:t>Lesson 3:</a:t>
            </a:r>
            <a:br>
              <a:rPr lang="en-US" dirty="0"/>
            </a:br>
            <a:r>
              <a:rPr lang="en-US" dirty="0">
                <a:solidFill>
                  <a:srgbClr val="FFA60A"/>
                </a:solidFill>
              </a:rPr>
              <a:t>Public Colleges </a:t>
            </a:r>
            <a:r>
              <a:rPr lang="en-US" dirty="0"/>
              <a:t>face a difficult future</a:t>
            </a:r>
            <a:endParaRPr lang="en-GB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727572" y="1411397"/>
            <a:ext cx="115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A60A"/>
                </a:solidFill>
                <a:latin typeface="Avenir Book" charset="0"/>
                <a:ea typeface="Avenir Book" charset="0"/>
                <a:cs typeface="Avenir Book" charset="0"/>
              </a:rPr>
              <a:t>Public</a:t>
            </a:r>
            <a:endParaRPr lang="en-US" sz="2800" dirty="0">
              <a:solidFill>
                <a:srgbClr val="FFA60A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6444" y="1411397"/>
            <a:ext cx="1274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36F2FE"/>
                </a:solidFill>
                <a:latin typeface="Avenir Book" charset="0"/>
                <a:ea typeface="Avenir Book" charset="0"/>
                <a:cs typeface="Avenir Book" charset="0"/>
              </a:rPr>
              <a:t>Private</a:t>
            </a:r>
            <a:endParaRPr lang="en-US" sz="2800" dirty="0">
              <a:solidFill>
                <a:srgbClr val="36F2FE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" r="2767" b="2974"/>
          <a:stretch/>
        </p:blipFill>
        <p:spPr>
          <a:xfrm>
            <a:off x="0" y="1934617"/>
            <a:ext cx="6059960" cy="4873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 r="2405" b="3068"/>
          <a:stretch/>
        </p:blipFill>
        <p:spPr>
          <a:xfrm>
            <a:off x="5943526" y="2009048"/>
            <a:ext cx="6007469" cy="479579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586277" y="2406918"/>
            <a:ext cx="1265274" cy="1627323"/>
          </a:xfrm>
          <a:prstGeom prst="ellipse">
            <a:avLst/>
          </a:prstGeom>
          <a:solidFill>
            <a:srgbClr val="36F2FE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59003" y="2216074"/>
            <a:ext cx="1084523" cy="1627323"/>
          </a:xfrm>
          <a:prstGeom prst="ellipse">
            <a:avLst/>
          </a:prstGeom>
          <a:solidFill>
            <a:schemeClr val="accent4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483165" y="3473238"/>
            <a:ext cx="836215" cy="1122005"/>
          </a:xfrm>
          <a:prstGeom prst="ellipse">
            <a:avLst/>
          </a:prstGeom>
          <a:solidFill>
            <a:srgbClr val="36F2FE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9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2826" y="290891"/>
            <a:ext cx="904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rPr>
              <a:t>Public universities       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vs.         </a:t>
            </a:r>
            <a:r>
              <a:rPr lang="en-US" sz="2400" dirty="0">
                <a:solidFill>
                  <a:srgbClr val="36F2FE"/>
                </a:solidFill>
                <a:latin typeface="Avenir Book" charset="0"/>
                <a:ea typeface="Avenir Book" charset="0"/>
                <a:cs typeface="Avenir Book" charset="0"/>
              </a:rPr>
              <a:t>P</a:t>
            </a:r>
            <a:r>
              <a:rPr lang="en-US" sz="2400" dirty="0" smtClean="0">
                <a:solidFill>
                  <a:srgbClr val="36F2FE"/>
                </a:solidFill>
                <a:latin typeface="Avenir Book" charset="0"/>
                <a:ea typeface="Avenir Book" charset="0"/>
                <a:cs typeface="Avenir Book" charset="0"/>
              </a:rPr>
              <a:t>rivate universities</a:t>
            </a:r>
            <a:endParaRPr lang="en-US" sz="2400" dirty="0">
              <a:solidFill>
                <a:srgbClr val="36F2FE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000" cy="3691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3247818">
            <a:off x="413432" y="5445833"/>
            <a:ext cx="2074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finance / student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3247818">
            <a:off x="1227858" y="5238385"/>
            <a:ext cx="156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fac / student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247818">
            <a:off x="2688294" y="5215133"/>
            <a:ext cx="156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engagement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3247818">
            <a:off x="1940982" y="5227832"/>
            <a:ext cx="156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papers / fac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3247818">
            <a:off x="4228970" y="5253229"/>
            <a:ext cx="156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interaction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3247818">
            <a:off x="3467352" y="5227831"/>
            <a:ext cx="156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recommend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3247818">
            <a:off x="7212407" y="5381750"/>
            <a:ext cx="188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loan default (</a:t>
            </a:r>
            <a:r>
              <a:rPr lang="en-US" dirty="0" err="1" smtClean="0">
                <a:latin typeface="Avenir Book" charset="0"/>
                <a:ea typeface="Avenir Book" charset="0"/>
                <a:cs typeface="Avenir Book" charset="0"/>
              </a:rPr>
              <a:t>va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3247818">
            <a:off x="6386362" y="5342552"/>
            <a:ext cx="187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salary (</a:t>
            </a:r>
            <a:r>
              <a:rPr lang="en-US" dirty="0" err="1" smtClean="0">
                <a:latin typeface="Avenir Book" charset="0"/>
                <a:ea typeface="Avenir Book" charset="0"/>
                <a:cs typeface="Avenir Book" charset="0"/>
              </a:rPr>
              <a:t>va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3247818">
            <a:off x="5673867" y="5357986"/>
            <a:ext cx="194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graduation rate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3247818">
            <a:off x="4884956" y="5326339"/>
            <a:ext cx="183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subject breadth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3247818">
            <a:off x="9475993" y="5215129"/>
            <a:ext cx="156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stu. diversity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3247818">
            <a:off x="10191390" y="5240529"/>
            <a:ext cx="156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fac diversity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3247818">
            <a:off x="10882780" y="5227829"/>
            <a:ext cx="156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stu. inclusion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3247818">
            <a:off x="7953449" y="5363986"/>
            <a:ext cx="191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aca. reputation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3247818">
            <a:off x="8727049" y="5426782"/>
            <a:ext cx="201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international stu.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1101958" y="901700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206500" y="881790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943100" y="881789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67100" y="881789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724150" y="881789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852934" y="881787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574274" y="899202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343133" y="899203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527800" y="899199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263637" y="899200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062974" y="899201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0400" y="881787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232275" y="881788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981575" y="881788"/>
            <a:ext cx="12700" cy="3685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5-Point Star 35"/>
          <p:cNvSpPr/>
          <p:nvPr/>
        </p:nvSpPr>
        <p:spPr>
          <a:xfrm>
            <a:off x="10362172" y="1333091"/>
            <a:ext cx="381265" cy="369509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9358928" y="290532"/>
            <a:ext cx="381265" cy="369509"/>
          </a:xfrm>
          <a:prstGeom prst="star5">
            <a:avLst/>
          </a:prstGeom>
          <a:solidFill>
            <a:srgbClr val="36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11110271" y="1517961"/>
            <a:ext cx="381265" cy="369509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5002253" y="1148452"/>
            <a:ext cx="381265" cy="369509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6154033" y="1148452"/>
            <a:ext cx="381265" cy="369509"/>
          </a:xfrm>
          <a:prstGeom prst="star5">
            <a:avLst/>
          </a:prstGeom>
          <a:solidFill>
            <a:srgbClr val="36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792968" y="1338860"/>
            <a:ext cx="381265" cy="369509"/>
          </a:xfrm>
          <a:prstGeom prst="star5">
            <a:avLst/>
          </a:prstGeom>
          <a:solidFill>
            <a:srgbClr val="36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/>
          <p:nvPr/>
        </p:nvSpPr>
        <p:spPr>
          <a:xfrm>
            <a:off x="1581448" y="1333091"/>
            <a:ext cx="381265" cy="369509"/>
          </a:xfrm>
          <a:prstGeom prst="star5">
            <a:avLst/>
          </a:prstGeom>
          <a:solidFill>
            <a:srgbClr val="36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5-Point Star 42"/>
          <p:cNvSpPr/>
          <p:nvPr/>
        </p:nvSpPr>
        <p:spPr>
          <a:xfrm>
            <a:off x="9611014" y="1358607"/>
            <a:ext cx="381265" cy="369509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/>
          <p:cNvSpPr/>
          <p:nvPr/>
        </p:nvSpPr>
        <p:spPr>
          <a:xfrm>
            <a:off x="2176482" y="275292"/>
            <a:ext cx="381265" cy="369509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-Point Star 45"/>
          <p:cNvSpPr/>
          <p:nvPr/>
        </p:nvSpPr>
        <p:spPr>
          <a:xfrm>
            <a:off x="1972992" y="2539922"/>
            <a:ext cx="381265" cy="369509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Lesson </a:t>
            </a:r>
            <a:r>
              <a:rPr lang="en-US" dirty="0" smtClean="0"/>
              <a:t>4: Social </a:t>
            </a:r>
            <a:r>
              <a:rPr lang="en-US" dirty="0"/>
              <a:t>mobility is under threat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" y="1143000"/>
            <a:ext cx="12087025" cy="56515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762664">
            <a:off x="3115984" y="6115173"/>
            <a:ext cx="1403104" cy="414772"/>
          </a:xfrm>
          <a:prstGeom prst="rect">
            <a:avLst/>
          </a:prstGeom>
          <a:solidFill>
            <a:srgbClr val="FF39C6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834735">
            <a:off x="2246915" y="6000939"/>
            <a:ext cx="1016550" cy="498586"/>
          </a:xfrm>
          <a:prstGeom prst="rect">
            <a:avLst/>
          </a:prstGeom>
          <a:solidFill>
            <a:srgbClr val="00FABD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04200" y="1099380"/>
            <a:ext cx="3597460" cy="923330"/>
          </a:xfrm>
          <a:prstGeom prst="rect">
            <a:avLst/>
          </a:prstGeom>
          <a:solidFill>
            <a:srgbClr val="00FABD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 charset="0"/>
                <a:ea typeface="Avenir Book" charset="0"/>
                <a:cs typeface="Avenir Book" charset="0"/>
              </a:rPr>
              <a:t>Loan repayment: </a:t>
            </a:r>
          </a:p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/>
            </a:r>
            <a:br>
              <a:rPr lang="en-US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who is not in default after 3 years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84"/>
          <a:stretch/>
        </p:blipFill>
        <p:spPr>
          <a:xfrm>
            <a:off x="583324" y="1072896"/>
            <a:ext cx="10770476" cy="566318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0792" y="182245"/>
            <a:ext cx="10515600" cy="9171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smtClean="0"/>
              <a:t>The challenge of student inclusion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306" y="6288115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7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92200" y="6102675"/>
            <a:ext cx="4419600" cy="400110"/>
          </a:xfrm>
          <a:prstGeom prst="rect">
            <a:avLst/>
          </a:prstGeom>
          <a:solidFill>
            <a:srgbClr val="FFE2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CA:  44%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public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2898" y="6103635"/>
            <a:ext cx="4152902" cy="400110"/>
          </a:xfrm>
          <a:prstGeom prst="rect">
            <a:avLst/>
          </a:prstGeom>
          <a:solidFill>
            <a:srgbClr val="6FB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Avenir Book" charset="0"/>
                <a:ea typeface="Avenir Book" charset="0"/>
                <a:cs typeface="Avenir Book" charset="0"/>
              </a:rPr>
              <a:t>MA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: 23</a:t>
            </a:r>
            <a:r>
              <a:rPr lang="en-US" sz="2000" smtClean="0">
                <a:latin typeface="Avenir Book" charset="0"/>
                <a:ea typeface="Avenir Book" charset="0"/>
                <a:cs typeface="Avenir Book" charset="0"/>
              </a:rPr>
              <a:t>% public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" t="3179" r="3326" b="3990"/>
          <a:stretch/>
        </p:blipFill>
        <p:spPr>
          <a:xfrm>
            <a:off x="317500" y="236721"/>
            <a:ext cx="11264900" cy="583554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153265" y="2369574"/>
            <a:ext cx="5735" cy="2543146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507340" y="2070100"/>
            <a:ext cx="12700" cy="223520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25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"/>
          <a:stretch/>
        </p:blipFill>
        <p:spPr>
          <a:xfrm>
            <a:off x="101600" y="431800"/>
            <a:ext cx="11877602" cy="619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901700"/>
            <a:ext cx="1612900" cy="520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673" y="6269656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47" y="1649637"/>
            <a:ext cx="10515600" cy="917137"/>
          </a:xfrm>
          <a:ln>
            <a:noFill/>
          </a:ln>
        </p:spPr>
        <p:txBody>
          <a:bodyPr/>
          <a:lstStyle/>
          <a:p>
            <a:pPr algn="ctr"/>
            <a:r>
              <a:rPr lang="en-US" dirty="0" smtClean="0"/>
              <a:t>Other teaching rankings across the world</a:t>
            </a:r>
            <a:r>
              <a:rPr lang="is-IS" dirty="0" smtClean="0"/>
              <a:t>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85894" y="2566774"/>
            <a:ext cx="5951706" cy="3201232"/>
            <a:chOff x="855494" y="1988382"/>
            <a:chExt cx="9184596" cy="4253668"/>
          </a:xfrm>
        </p:grpSpPr>
        <p:pic>
          <p:nvPicPr>
            <p:cNvPr id="8194" name="Picture 2" descr="mage result for world map transparent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494" y="1988382"/>
              <a:ext cx="9184596" cy="4253668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C000"/>
                </a:gs>
                <a:gs pos="100000">
                  <a:srgbClr val="36F2FE">
                    <a:shade val="100000"/>
                    <a:satMod val="115000"/>
                  </a:srgbClr>
                </a:gs>
              </a:gsLst>
              <a:lin ang="0" scaled="1"/>
              <a:tileRect/>
            </a:gradFill>
          </p:spPr>
        </p:pic>
        <p:sp>
          <p:nvSpPr>
            <p:cNvPr id="3" name="Rectangle 2"/>
            <p:cNvSpPr/>
            <p:nvPr/>
          </p:nvSpPr>
          <p:spPr>
            <a:xfrm>
              <a:off x="3733800" y="5651500"/>
              <a:ext cx="3378200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263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31900" y="4267199"/>
            <a:ext cx="9144000" cy="2247901"/>
          </a:xfrm>
        </p:spPr>
        <p:txBody>
          <a:bodyPr/>
          <a:lstStyle/>
          <a:p>
            <a:r>
              <a:rPr lang="en-US" sz="4000" b="0" dirty="0" smtClean="0">
                <a:latin typeface="Avenir Book" charset="0"/>
                <a:cs typeface="Avenir Book" charset="0"/>
              </a:rPr>
              <a:t>Japanese University Ranking</a:t>
            </a:r>
          </a:p>
          <a:p>
            <a:r>
              <a:rPr lang="en-US" sz="2800" b="0" dirty="0" smtClean="0"/>
              <a:t>Launched March 2017</a:t>
            </a:r>
          </a:p>
          <a:p>
            <a:r>
              <a:rPr lang="en-US" sz="2800" b="0" dirty="0" smtClean="0"/>
              <a:t>Second edition March 2018</a:t>
            </a:r>
            <a:endParaRPr lang="en-US" sz="2800" b="0" dirty="0"/>
          </a:p>
          <a:p>
            <a:endParaRPr lang="en-US" sz="2800" b="0" dirty="0">
              <a:latin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8240" y="3806530"/>
            <a:ext cx="9082250" cy="2271351"/>
          </a:xfrm>
        </p:spPr>
        <p:txBody>
          <a:bodyPr/>
          <a:lstStyle/>
          <a:p>
            <a:r>
              <a:rPr lang="en-US" sz="4000" b="0" dirty="0" smtClean="0">
                <a:latin typeface="Avenir Book" charset="0"/>
                <a:ea typeface="Avenir Book" charset="0"/>
                <a:cs typeface="Avenir Book" charset="0"/>
              </a:rPr>
              <a:t>European Teaching Rankings</a:t>
            </a:r>
          </a:p>
          <a:p>
            <a:r>
              <a:rPr lang="en-US" sz="3200" b="0" dirty="0" smtClean="0">
                <a:latin typeface="Avenir Book" charset="0"/>
                <a:ea typeface="Avenir Book" charset="0"/>
                <a:cs typeface="Avenir Book" charset="0"/>
              </a:rPr>
              <a:t>Launch June 2018 </a:t>
            </a:r>
            <a:endParaRPr lang="en-US" sz="3200" b="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92" y="353361"/>
            <a:ext cx="10515600" cy="91713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smtClean="0"/>
              <a:t>Thank you!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0" y="1710350"/>
            <a:ext cx="12192000" cy="221418"/>
          </a:xfrm>
          <a:prstGeom prst="rect">
            <a:avLst/>
          </a:prstGeom>
          <a:gradFill flip="none" rotWithShape="1">
            <a:gsLst>
              <a:gs pos="50000">
                <a:srgbClr val="FFFF00"/>
              </a:gs>
              <a:gs pos="0">
                <a:srgbClr val="FF000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0874" y="1931768"/>
            <a:ext cx="11430000" cy="467223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smtClean="0"/>
              <a:t>Questions?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 rankings:</a:t>
            </a:r>
          </a:p>
          <a:p>
            <a:pPr algn="r"/>
            <a:r>
              <a:rPr lang="en-US" b="1" dirty="0">
                <a:solidFill>
                  <a:srgbClr val="AC3DFD"/>
                </a:solidFill>
              </a:rPr>
              <a:t>https://www.timeshighereducation.com/rankings/</a:t>
            </a:r>
          </a:p>
          <a:p>
            <a:endParaRPr lang="en-US" dirty="0"/>
          </a:p>
          <a:p>
            <a:r>
              <a:rPr lang="en-US" dirty="0" smtClean="0"/>
              <a:t>Contact the THE US ranking team at: </a:t>
            </a:r>
          </a:p>
          <a:p>
            <a:pPr algn="r"/>
            <a:r>
              <a:rPr lang="en-US" b="1" dirty="0" smtClean="0">
                <a:solidFill>
                  <a:srgbClr val="AC3DFD"/>
                </a:solidFill>
              </a:rPr>
              <a:t>usrankings@timeshighereducation.com</a:t>
            </a:r>
          </a:p>
          <a:p>
            <a:pPr algn="r"/>
            <a:r>
              <a:rPr lang="en-US" b="1" dirty="0" smtClean="0">
                <a:solidFill>
                  <a:srgbClr val="AC3DFD"/>
                </a:solidFill>
              </a:rPr>
              <a:t>          data@timeshighereducation.com</a:t>
            </a:r>
            <a:endParaRPr lang="en-US" b="1" dirty="0">
              <a:solidFill>
                <a:srgbClr val="AC3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8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9" y="285758"/>
            <a:ext cx="3342765" cy="475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78" y="1085678"/>
            <a:ext cx="4158092" cy="531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04" y="49403"/>
            <a:ext cx="5031624" cy="673416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657378" y="639879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2004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199" y="507709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1971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2377" y="1317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2017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The World University Ranking</a:t>
            </a:r>
            <a:endParaRPr lang="en-US" dirty="0"/>
          </a:p>
        </p:txBody>
      </p:sp>
      <p:pic>
        <p:nvPicPr>
          <p:cNvPr id="3" name="Picture 2" descr="Screen Shot 2015-09-01 at 08.28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" y="1857132"/>
            <a:ext cx="12112498" cy="3768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792" y="5804629"/>
            <a:ext cx="171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Research focus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4506" y="1487800"/>
            <a:ext cx="317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Universities submit their data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27321" y="1837947"/>
            <a:ext cx="956930" cy="60754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66553" y="4082904"/>
            <a:ext cx="637953" cy="17217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170561" y="2956556"/>
            <a:ext cx="2540202" cy="284807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27721" y="2814820"/>
            <a:ext cx="0" cy="2834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27721" y="3977315"/>
            <a:ext cx="0" cy="8073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186604" y="4274288"/>
            <a:ext cx="2524159" cy="153034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41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27" y="75919"/>
            <a:ext cx="10515600" cy="9171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The challenges for the US College rankings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9527" y="1395779"/>
            <a:ext cx="11518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Moving away from </a:t>
            </a:r>
            <a:r>
              <a:rPr lang="en-GB" sz="28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research</a:t>
            </a:r>
            <a:r>
              <a:rPr lang="en-GB" sz="28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focus</a:t>
            </a:r>
            <a:r>
              <a:rPr lang="en-GB" sz="28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	 </a:t>
            </a:r>
            <a:r>
              <a:rPr lang="en-GB" sz="28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               </a:t>
            </a:r>
            <a:r>
              <a:rPr lang="en-GB" sz="2800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</a:rPr>
              <a:t>towards </a:t>
            </a:r>
            <a:r>
              <a:rPr lang="en-GB" sz="2800" b="1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</a:rPr>
              <a:t>teaching</a:t>
            </a:r>
            <a:r>
              <a:rPr lang="en-GB" sz="2800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800" dirty="0" smtClean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</a:rPr>
              <a:t>focus</a:t>
            </a:r>
            <a:endParaRPr lang="en-GB" sz="2800" dirty="0">
              <a:solidFill>
                <a:schemeClr val="accent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28" name="Picture 4" descr="mage result for learning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572" y="1502105"/>
            <a:ext cx="7924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age result for teaching 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05" y="1868370"/>
            <a:ext cx="4129475" cy="412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age result for articles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46" y="2365210"/>
            <a:ext cx="2923145" cy="292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age result for research papers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02" y="3397479"/>
            <a:ext cx="3124457" cy="312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lated image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74" y="3127861"/>
            <a:ext cx="3663691" cy="366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03" y="6214554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The challenges for the US College rankings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7374" y="1502105"/>
            <a:ext cx="115180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Moving away from </a:t>
            </a:r>
            <a:r>
              <a:rPr lang="en-GB" b="1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research</a:t>
            </a:r>
            <a:r>
              <a:rPr lang="en-GB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focus and towards </a:t>
            </a:r>
            <a:r>
              <a:rPr lang="en-GB" b="1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teaching</a:t>
            </a:r>
            <a:r>
              <a:rPr lang="en-GB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focus</a:t>
            </a:r>
          </a:p>
          <a:p>
            <a:pPr marL="342900" indent="-342900">
              <a:buFont typeface="Arial"/>
              <a:buChar char="•"/>
            </a:pPr>
            <a:endParaRPr lang="en-GB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Reward colleges that </a:t>
            </a:r>
            <a:r>
              <a:rPr lang="en-GB" sz="2400" dirty="0">
                <a:solidFill>
                  <a:schemeClr val="accent6"/>
                </a:solidFill>
                <a:latin typeface="Avenir Book" charset="0"/>
                <a:ea typeface="Avenir Book" charset="0"/>
                <a:cs typeface="Avenir Book" charset="0"/>
              </a:rPr>
              <a:t>educate students better</a:t>
            </a:r>
            <a:r>
              <a:rPr lang="en-GB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, not just those that are the most selective – “colleges that </a:t>
            </a:r>
            <a:r>
              <a:rPr lang="en-GB" sz="24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educate better students</a:t>
            </a:r>
            <a:r>
              <a:rPr lang="en-GB" sz="24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”</a:t>
            </a:r>
            <a:endParaRPr lang="en-GB" sz="240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78" y="2887100"/>
            <a:ext cx="5938997" cy="4026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US" dirty="0" smtClean="0"/>
              <a:t>The challenges for the US College rankings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6199" y="1099382"/>
            <a:ext cx="1151800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Moving away from </a:t>
            </a:r>
            <a:r>
              <a:rPr lang="en-GB" b="1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research</a:t>
            </a:r>
            <a:r>
              <a:rPr lang="en-GB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focus and towards </a:t>
            </a:r>
            <a:r>
              <a:rPr lang="en-GB" b="1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teaching</a:t>
            </a:r>
            <a:r>
              <a:rPr lang="en-GB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focus</a:t>
            </a:r>
          </a:p>
          <a:p>
            <a:pPr marL="342900" indent="-342900">
              <a:buFont typeface="Arial"/>
              <a:buChar char="•"/>
            </a:pPr>
            <a:endParaRPr lang="en-GB" dirty="0">
              <a:solidFill>
                <a:schemeClr val="bg2">
                  <a:lumMod val="9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Reward colleges that </a:t>
            </a:r>
            <a:r>
              <a:rPr lang="en-GB" b="1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educate</a:t>
            </a:r>
            <a:r>
              <a:rPr lang="en-GB" dirty="0">
                <a:solidFill>
                  <a:schemeClr val="bg2">
                    <a:lumMod val="9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 students better, not just those that are the most selective – “colleges that educate better students”</a:t>
            </a:r>
          </a:p>
          <a:p>
            <a:pPr marL="342900" indent="-342900">
              <a:buFont typeface="Arial"/>
              <a:buChar char="•"/>
            </a:pPr>
            <a:endParaRPr lang="en-GB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Avoid metrics that enable </a:t>
            </a:r>
            <a:r>
              <a:rPr lang="en-GB" sz="24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perverse </a:t>
            </a:r>
            <a:r>
              <a:rPr lang="en-GB" sz="2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incentives:</a:t>
            </a:r>
            <a:endParaRPr lang="en-US" sz="2400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0" b="47442"/>
          <a:stretch/>
        </p:blipFill>
        <p:spPr>
          <a:xfrm>
            <a:off x="1487627" y="3431735"/>
            <a:ext cx="8855149" cy="2745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80" y="6173961"/>
            <a:ext cx="2411896" cy="5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3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92" y="182245"/>
            <a:ext cx="10515600" cy="917137"/>
          </a:xfrm>
          <a:ln>
            <a:noFill/>
          </a:ln>
        </p:spPr>
        <p:txBody>
          <a:bodyPr/>
          <a:lstStyle/>
          <a:p>
            <a:r>
              <a:rPr lang="en-GB" dirty="0">
                <a:cs typeface="Aharoni" panose="02010803020104030203" pitchFamily="2" charset="-79"/>
              </a:rPr>
              <a:t>A new approach to understanding US colleges</a:t>
            </a: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201613" y="1015394"/>
            <a:ext cx="4772865" cy="3487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srgbClr val="FFA60A"/>
                </a:solidFill>
                <a:latin typeface="Avenir Book" charset="0"/>
                <a:ea typeface="Avenir Book" charset="0"/>
                <a:cs typeface="Avenir Book" charset="0"/>
              </a:rPr>
              <a:t>Entry criteria</a:t>
            </a:r>
          </a:p>
          <a:p>
            <a:pPr marL="56348" indent="-38099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Title IV Colleges</a:t>
            </a:r>
          </a:p>
          <a:p>
            <a:pPr marL="56348" indent="-38099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Over 1000 students</a:t>
            </a:r>
          </a:p>
          <a:p>
            <a:pPr marL="56348" indent="-38099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Public and Private (non-for-profit)</a:t>
            </a:r>
          </a:p>
          <a:p>
            <a:pPr marL="56348" indent="-38099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No more than 20% distance learning</a:t>
            </a:r>
          </a:p>
          <a:p>
            <a:pPr marL="56348" indent="-38099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r>
              <a:rPr lang="en-US" sz="2400" dirty="0" smtClean="0">
                <a:solidFill>
                  <a:srgbClr val="FFA60A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 </a:t>
            </a:r>
            <a:r>
              <a:rPr lang="en-US" sz="2400" dirty="0" smtClean="0">
                <a:solidFill>
                  <a:srgbClr val="FFA60A"/>
                </a:solidFill>
                <a:latin typeface="Avenir Book" charset="0"/>
                <a:ea typeface="Avenir Book" charset="0"/>
                <a:cs typeface="Avenir Book" charset="0"/>
              </a:rPr>
              <a:t>1276 considered institutions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532" y="6049931"/>
            <a:ext cx="2996444" cy="635794"/>
          </a:xfrm>
          <a:prstGeom prst="rect">
            <a:avLst/>
          </a:prstGeom>
        </p:spPr>
      </p:pic>
      <p:sp>
        <p:nvSpPr>
          <p:cNvPr id="6" name="Triangle 5"/>
          <p:cNvSpPr/>
          <p:nvPr/>
        </p:nvSpPr>
        <p:spPr>
          <a:xfrm rot="10800000">
            <a:off x="4529470" y="1015394"/>
            <a:ext cx="5603358" cy="5002633"/>
          </a:xfrm>
          <a:prstGeom prst="triangle">
            <a:avLst>
              <a:gd name="adj" fmla="val 50367"/>
            </a:avLst>
          </a:prstGeom>
          <a:solidFill>
            <a:srgbClr val="035AFF"/>
          </a:solidFill>
          <a:ln>
            <a:solidFill>
              <a:srgbClr val="093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/>
          <p:cNvSpPr/>
          <p:nvPr/>
        </p:nvSpPr>
        <p:spPr>
          <a:xfrm rot="10800000">
            <a:off x="5598042" y="2955855"/>
            <a:ext cx="3466214" cy="3094074"/>
          </a:xfrm>
          <a:prstGeom prst="triangle">
            <a:avLst>
              <a:gd name="adj" fmla="val 503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/>
          <p:cNvSpPr/>
          <p:nvPr/>
        </p:nvSpPr>
        <p:spPr>
          <a:xfrm rot="10800000">
            <a:off x="6080982" y="3838353"/>
            <a:ext cx="2499492" cy="2195612"/>
          </a:xfrm>
          <a:prstGeom prst="triangle">
            <a:avLst>
              <a:gd name="adj" fmla="val 503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45708" y="1797214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8000+ colleges</a:t>
            </a: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1913" y="312804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Book" charset="0"/>
                <a:ea typeface="Avenir Book" charset="0"/>
                <a:cs typeface="Avenir Book" charset="0"/>
              </a:rPr>
              <a:t>1276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1914" y="43768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1056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201613" y="4497523"/>
            <a:ext cx="5879369" cy="18618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348" indent="-380990" algn="l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Data available 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+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sufficient survey responses</a:t>
            </a:r>
          </a:p>
          <a:p>
            <a:pPr algn="l"/>
            <a:r>
              <a:rPr lang="en-US" sz="2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 </a:t>
            </a:r>
            <a:r>
              <a:rPr lang="en-US" sz="2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1056 ranked institutions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6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C7183EB-9239-3042-A8D4-290E164B3917}" vid="{84A2049C-E108-834B-9F52-32CFD0E750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simple_ed</Template>
  <TotalTime>42157</TotalTime>
  <Words>1081</Words>
  <Application>Microsoft Macintosh PowerPoint</Application>
  <PresentationFormat>Widescreen</PresentationFormat>
  <Paragraphs>371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Aharoni</vt:lpstr>
      <vt:lpstr>Arial Black</vt:lpstr>
      <vt:lpstr>Avenir Book</vt:lpstr>
      <vt:lpstr>Calibri</vt:lpstr>
      <vt:lpstr>Helvetica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The World University Ranking</vt:lpstr>
      <vt:lpstr>The challenges for the US College rankings</vt:lpstr>
      <vt:lpstr>The challenges for the US College rankings</vt:lpstr>
      <vt:lpstr>The challenges for the US College rankings</vt:lpstr>
      <vt:lpstr>A new approach to understanding US colleges</vt:lpstr>
      <vt:lpstr>Overlap between the   World University Rankings           and            US College Rankings</vt:lpstr>
      <vt:lpstr>The first fully audited rankings</vt:lpstr>
      <vt:lpstr>THE METHODOLOGY</vt:lpstr>
      <vt:lpstr>3Ps of the learning process – Biggs, Gibbs et al </vt:lpstr>
      <vt:lpstr>PowerPoint Presentation</vt:lpstr>
      <vt:lpstr>WSJ/THE College Rankings Methodology</vt:lpstr>
      <vt:lpstr>Does it have the right resources? Resources</vt:lpstr>
      <vt:lpstr>Times Higher Education US Student Survey</vt:lpstr>
      <vt:lpstr>Does it engage its students? Engagement</vt:lpstr>
      <vt:lpstr>Does it produce good results? Outcomes</vt:lpstr>
      <vt:lpstr>Does it have a supportive environment? Environment</vt:lpstr>
      <vt:lpstr>THE RESULTS  of the ranking</vt:lpstr>
      <vt:lpstr>1056 institutions ranked</vt:lpstr>
      <vt:lpstr>Top 10 institutions overall</vt:lpstr>
      <vt:lpstr>PowerPoint Presentation</vt:lpstr>
      <vt:lpstr>What can we learn about STUDENT SUCCESS?</vt:lpstr>
      <vt:lpstr>Correlation and clustering amongst all metrics </vt:lpstr>
      <vt:lpstr>Lesson 1: Students are coming to College for good reasons…</vt:lpstr>
      <vt:lpstr>Lesson 2: Traditional Research Universities are strong across the piece</vt:lpstr>
      <vt:lpstr>PowerPoint Presentation</vt:lpstr>
      <vt:lpstr>Lesson 3: Public Colleges face a difficult future</vt:lpstr>
      <vt:lpstr>PowerPoint Presentation</vt:lpstr>
      <vt:lpstr>Lesson 4: Social mobility is under threat</vt:lpstr>
      <vt:lpstr>PowerPoint Presentation</vt:lpstr>
      <vt:lpstr>PowerPoint Presentation</vt:lpstr>
      <vt:lpstr>PowerPoint Presentation</vt:lpstr>
      <vt:lpstr>Other teaching rankings across the world…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Deraze</dc:creator>
  <cp:lastModifiedBy>Emma Deraze</cp:lastModifiedBy>
  <cp:revision>87</cp:revision>
  <dcterms:created xsi:type="dcterms:W3CDTF">2017-10-06T15:28:17Z</dcterms:created>
  <dcterms:modified xsi:type="dcterms:W3CDTF">2017-11-15T09:09:23Z</dcterms:modified>
</cp:coreProperties>
</file>