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6" r:id="rId10"/>
    <p:sldId id="267" r:id="rId11"/>
    <p:sldId id="271" r:id="rId12"/>
    <p:sldId id="272" r:id="rId13"/>
    <p:sldId id="270" r:id="rId14"/>
    <p:sldId id="273" r:id="rId15"/>
    <p:sldId id="293" r:id="rId16"/>
    <p:sldId id="294" r:id="rId17"/>
    <p:sldId id="296" r:id="rId18"/>
    <p:sldId id="297" r:id="rId19"/>
    <p:sldId id="278" r:id="rId20"/>
    <p:sldId id="299" r:id="rId21"/>
    <p:sldId id="300" r:id="rId22"/>
    <p:sldId id="301" r:id="rId23"/>
    <p:sldId id="302" r:id="rId24"/>
    <p:sldId id="303" r:id="rId25"/>
    <p:sldId id="265" r:id="rId26"/>
    <p:sldId id="274" r:id="rId27"/>
    <p:sldId id="276"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6FA1"/>
    <a:srgbClr val="F296C0"/>
    <a:srgbClr val="EB5F9E"/>
    <a:srgbClr val="F4D69A"/>
    <a:srgbClr val="4975A5"/>
    <a:srgbClr val="F3852D"/>
    <a:srgbClr val="668BCF"/>
    <a:srgbClr val="181A1E"/>
    <a:srgbClr val="AF46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74583" autoAdjust="0"/>
  </p:normalViewPr>
  <p:slideViewPr>
    <p:cSldViewPr snapToGrid="0">
      <p:cViewPr varScale="1">
        <p:scale>
          <a:sx n="54" d="100"/>
          <a:sy n="54" d="100"/>
        </p:scale>
        <p:origin x="14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CC5B78-4170-4957-9F47-03F9B7F4CC60}" type="doc">
      <dgm:prSet loTypeId="urn:microsoft.com/office/officeart/2005/8/layout/venn1" loCatId="relationship" qsTypeId="urn:microsoft.com/office/officeart/2005/8/quickstyle/simple1" qsCatId="simple" csTypeId="urn:microsoft.com/office/officeart/2005/8/colors/colorful4" csCatId="colorful" phldr="1"/>
      <dgm:spPr/>
    </dgm:pt>
    <dgm:pt modelId="{0D3A1622-1D23-48C5-8954-895A7E9A3F4E}">
      <dgm:prSet phldrT="[Text]"/>
      <dgm:spPr/>
      <dgm:t>
        <a:bodyPr/>
        <a:lstStyle/>
        <a:p>
          <a:r>
            <a:rPr lang="en-US" dirty="0"/>
            <a:t>learning</a:t>
          </a:r>
        </a:p>
      </dgm:t>
    </dgm:pt>
    <dgm:pt modelId="{6C1B6151-A29E-47BE-83CC-9D15F1AD908C}" type="parTrans" cxnId="{9D438B55-EABC-484F-84BB-70663498F72B}">
      <dgm:prSet/>
      <dgm:spPr/>
      <dgm:t>
        <a:bodyPr/>
        <a:lstStyle/>
        <a:p>
          <a:endParaRPr lang="en-US"/>
        </a:p>
      </dgm:t>
    </dgm:pt>
    <dgm:pt modelId="{CB5A4839-8153-4E22-81FE-0AC9FFE1D615}" type="sibTrans" cxnId="{9D438B55-EABC-484F-84BB-70663498F72B}">
      <dgm:prSet/>
      <dgm:spPr/>
      <dgm:t>
        <a:bodyPr/>
        <a:lstStyle/>
        <a:p>
          <a:endParaRPr lang="en-US"/>
        </a:p>
      </dgm:t>
    </dgm:pt>
    <dgm:pt modelId="{E2DDCEEC-0D97-4469-87E8-8D92B8283661}">
      <dgm:prSet phldrT="[Text]"/>
      <dgm:spPr>
        <a:solidFill>
          <a:schemeClr val="accent5">
            <a:lumMod val="60000"/>
            <a:lumOff val="40000"/>
            <a:alpha val="50000"/>
          </a:schemeClr>
        </a:solidFill>
      </dgm:spPr>
      <dgm:t>
        <a:bodyPr/>
        <a:lstStyle/>
        <a:p>
          <a:r>
            <a:rPr lang="en-US" dirty="0"/>
            <a:t>proficiency</a:t>
          </a:r>
        </a:p>
      </dgm:t>
    </dgm:pt>
    <dgm:pt modelId="{69DC0577-7989-4188-AE82-20AF1D1F847C}" type="parTrans" cxnId="{A87ECD2B-865A-4D2F-8F69-E554FF9A1C6F}">
      <dgm:prSet/>
      <dgm:spPr/>
      <dgm:t>
        <a:bodyPr/>
        <a:lstStyle/>
        <a:p>
          <a:endParaRPr lang="en-US"/>
        </a:p>
      </dgm:t>
    </dgm:pt>
    <dgm:pt modelId="{DBBF9BC1-22B4-4DE8-BB2F-02DE6D0845E3}" type="sibTrans" cxnId="{A87ECD2B-865A-4D2F-8F69-E554FF9A1C6F}">
      <dgm:prSet/>
      <dgm:spPr/>
      <dgm:t>
        <a:bodyPr/>
        <a:lstStyle/>
        <a:p>
          <a:endParaRPr lang="en-US"/>
        </a:p>
      </dgm:t>
    </dgm:pt>
    <dgm:pt modelId="{C417AE2E-860D-4F5D-A863-068D91A7197E}" type="pres">
      <dgm:prSet presAssocID="{90CC5B78-4170-4957-9F47-03F9B7F4CC60}" presName="compositeShape" presStyleCnt="0">
        <dgm:presLayoutVars>
          <dgm:chMax val="7"/>
          <dgm:dir/>
          <dgm:resizeHandles val="exact"/>
        </dgm:presLayoutVars>
      </dgm:prSet>
      <dgm:spPr/>
    </dgm:pt>
    <dgm:pt modelId="{F5A113FE-A437-4930-AFA8-261DE3BFA334}" type="pres">
      <dgm:prSet presAssocID="{0D3A1622-1D23-48C5-8954-895A7E9A3F4E}" presName="circ1" presStyleLbl="vennNode1" presStyleIdx="0" presStyleCnt="2" custLinFactNeighborX="6783"/>
      <dgm:spPr/>
    </dgm:pt>
    <dgm:pt modelId="{F2AE65FB-C406-45E5-B5A2-272C6AC96522}" type="pres">
      <dgm:prSet presAssocID="{0D3A1622-1D23-48C5-8954-895A7E9A3F4E}" presName="circ1Tx" presStyleLbl="revTx" presStyleIdx="0" presStyleCnt="0">
        <dgm:presLayoutVars>
          <dgm:chMax val="0"/>
          <dgm:chPref val="0"/>
          <dgm:bulletEnabled val="1"/>
        </dgm:presLayoutVars>
      </dgm:prSet>
      <dgm:spPr/>
    </dgm:pt>
    <dgm:pt modelId="{8B95853E-3007-49A3-A010-8E99AABA0237}" type="pres">
      <dgm:prSet presAssocID="{E2DDCEEC-0D97-4469-87E8-8D92B8283661}" presName="circ2" presStyleLbl="vennNode1" presStyleIdx="1" presStyleCnt="2" custLinFactNeighborX="9593" custLinFactNeighborY="-2193"/>
      <dgm:spPr/>
    </dgm:pt>
    <dgm:pt modelId="{84F318D4-C6E6-4E4E-B53F-AFBD0FD8F520}" type="pres">
      <dgm:prSet presAssocID="{E2DDCEEC-0D97-4469-87E8-8D92B8283661}" presName="circ2Tx" presStyleLbl="revTx" presStyleIdx="0" presStyleCnt="0">
        <dgm:presLayoutVars>
          <dgm:chMax val="0"/>
          <dgm:chPref val="0"/>
          <dgm:bulletEnabled val="1"/>
        </dgm:presLayoutVars>
      </dgm:prSet>
      <dgm:spPr/>
    </dgm:pt>
  </dgm:ptLst>
  <dgm:cxnLst>
    <dgm:cxn modelId="{C7B4F305-7E76-4F6D-83EC-0EAA3E7E0398}" type="presOf" srcId="{0D3A1622-1D23-48C5-8954-895A7E9A3F4E}" destId="{F5A113FE-A437-4930-AFA8-261DE3BFA334}" srcOrd="0" destOrd="0" presId="urn:microsoft.com/office/officeart/2005/8/layout/venn1"/>
    <dgm:cxn modelId="{A87ECD2B-865A-4D2F-8F69-E554FF9A1C6F}" srcId="{90CC5B78-4170-4957-9F47-03F9B7F4CC60}" destId="{E2DDCEEC-0D97-4469-87E8-8D92B8283661}" srcOrd="1" destOrd="0" parTransId="{69DC0577-7989-4188-AE82-20AF1D1F847C}" sibTransId="{DBBF9BC1-22B4-4DE8-BB2F-02DE6D0845E3}"/>
    <dgm:cxn modelId="{30298274-B536-49C6-AB1C-7D9494A45504}" type="presOf" srcId="{E2DDCEEC-0D97-4469-87E8-8D92B8283661}" destId="{8B95853E-3007-49A3-A010-8E99AABA0237}" srcOrd="0" destOrd="0" presId="urn:microsoft.com/office/officeart/2005/8/layout/venn1"/>
    <dgm:cxn modelId="{9D438B55-EABC-484F-84BB-70663498F72B}" srcId="{90CC5B78-4170-4957-9F47-03F9B7F4CC60}" destId="{0D3A1622-1D23-48C5-8954-895A7E9A3F4E}" srcOrd="0" destOrd="0" parTransId="{6C1B6151-A29E-47BE-83CC-9D15F1AD908C}" sibTransId="{CB5A4839-8153-4E22-81FE-0AC9FFE1D615}"/>
    <dgm:cxn modelId="{445C3F7A-6E5F-444C-B8EF-356CA7E40522}" type="presOf" srcId="{E2DDCEEC-0D97-4469-87E8-8D92B8283661}" destId="{84F318D4-C6E6-4E4E-B53F-AFBD0FD8F520}" srcOrd="1" destOrd="0" presId="urn:microsoft.com/office/officeart/2005/8/layout/venn1"/>
    <dgm:cxn modelId="{14DF077E-8207-423A-A069-198245B4342E}" type="presOf" srcId="{90CC5B78-4170-4957-9F47-03F9B7F4CC60}" destId="{C417AE2E-860D-4F5D-A863-068D91A7197E}" srcOrd="0" destOrd="0" presId="urn:microsoft.com/office/officeart/2005/8/layout/venn1"/>
    <dgm:cxn modelId="{A554C1CB-15DB-4395-B74D-AC06F209F0BE}" type="presOf" srcId="{0D3A1622-1D23-48C5-8954-895A7E9A3F4E}" destId="{F2AE65FB-C406-45E5-B5A2-272C6AC96522}" srcOrd="1" destOrd="0" presId="urn:microsoft.com/office/officeart/2005/8/layout/venn1"/>
    <dgm:cxn modelId="{06DDCA3F-DB89-44DB-B042-A655CD435D66}" type="presParOf" srcId="{C417AE2E-860D-4F5D-A863-068D91A7197E}" destId="{F5A113FE-A437-4930-AFA8-261DE3BFA334}" srcOrd="0" destOrd="0" presId="urn:microsoft.com/office/officeart/2005/8/layout/venn1"/>
    <dgm:cxn modelId="{C101AE49-8155-41B2-B2C8-35F73893B668}" type="presParOf" srcId="{C417AE2E-860D-4F5D-A863-068D91A7197E}" destId="{F2AE65FB-C406-45E5-B5A2-272C6AC96522}" srcOrd="1" destOrd="0" presId="urn:microsoft.com/office/officeart/2005/8/layout/venn1"/>
    <dgm:cxn modelId="{1362CFF7-CBE7-43FA-BF57-815135862B51}" type="presParOf" srcId="{C417AE2E-860D-4F5D-A863-068D91A7197E}" destId="{8B95853E-3007-49A3-A010-8E99AABA0237}" srcOrd="2" destOrd="0" presId="urn:microsoft.com/office/officeart/2005/8/layout/venn1"/>
    <dgm:cxn modelId="{25708694-E018-4F3E-BF92-5EA0467E8908}" type="presParOf" srcId="{C417AE2E-860D-4F5D-A863-068D91A7197E}" destId="{84F318D4-C6E6-4E4E-B53F-AFBD0FD8F52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1E5DDE1-7156-4A6E-9484-AFBAC3C966F9}"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en-US"/>
        </a:p>
      </dgm:t>
    </dgm:pt>
    <dgm:pt modelId="{5DE84F5E-219E-4679-B850-5FBCE9E08CA1}">
      <dgm:prSet phldrT="[Text]"/>
      <dgm:spPr/>
      <dgm:t>
        <a:bodyPr/>
        <a:lstStyle/>
        <a:p>
          <a:r>
            <a:rPr lang="en-US" b="1" dirty="0"/>
            <a:t>Choose Outcome</a:t>
          </a:r>
        </a:p>
      </dgm:t>
    </dgm:pt>
    <dgm:pt modelId="{F2FD540F-7A51-422E-B65E-783E05F7145D}" type="parTrans" cxnId="{464DD7D6-E87B-4DAF-AF1F-0ECF8325DCAD}">
      <dgm:prSet/>
      <dgm:spPr/>
      <dgm:t>
        <a:bodyPr/>
        <a:lstStyle/>
        <a:p>
          <a:endParaRPr lang="en-US"/>
        </a:p>
      </dgm:t>
    </dgm:pt>
    <dgm:pt modelId="{97CBC56C-347B-4835-9FC2-D88039B3A52B}" type="sibTrans" cxnId="{464DD7D6-E87B-4DAF-AF1F-0ECF8325DCAD}">
      <dgm:prSet/>
      <dgm:spPr/>
      <dgm:t>
        <a:bodyPr/>
        <a:lstStyle/>
        <a:p>
          <a:endParaRPr lang="en-US" dirty="0"/>
        </a:p>
      </dgm:t>
    </dgm:pt>
    <dgm:pt modelId="{628F0213-42AF-43BA-918A-FF96F2417A47}">
      <dgm:prSet phldrT="[Text]"/>
      <dgm:spPr/>
      <dgm:t>
        <a:bodyPr/>
        <a:lstStyle/>
        <a:p>
          <a:r>
            <a:rPr lang="en-US" b="1" dirty="0"/>
            <a:t>Capture Student Work</a:t>
          </a:r>
        </a:p>
      </dgm:t>
    </dgm:pt>
    <dgm:pt modelId="{46724EC7-8AB6-4DC9-8944-83DD63075881}" type="parTrans" cxnId="{C4A5B324-8CB6-431F-B9E8-A3DD2DF84B43}">
      <dgm:prSet/>
      <dgm:spPr/>
      <dgm:t>
        <a:bodyPr/>
        <a:lstStyle/>
        <a:p>
          <a:endParaRPr lang="en-US"/>
        </a:p>
      </dgm:t>
    </dgm:pt>
    <dgm:pt modelId="{EA288CC4-0AED-4124-B721-BD1E941DCC33}" type="sibTrans" cxnId="{C4A5B324-8CB6-431F-B9E8-A3DD2DF84B43}">
      <dgm:prSet/>
      <dgm:spPr/>
      <dgm:t>
        <a:bodyPr/>
        <a:lstStyle/>
        <a:p>
          <a:endParaRPr lang="en-US" dirty="0"/>
        </a:p>
      </dgm:t>
    </dgm:pt>
    <dgm:pt modelId="{35AD8D90-C08D-4AD9-9382-A3EE725B11A0}">
      <dgm:prSet phldrT="[Text]"/>
      <dgm:spPr/>
      <dgm:t>
        <a:bodyPr/>
        <a:lstStyle/>
        <a:p>
          <a:r>
            <a:rPr lang="en-US" b="1" dirty="0"/>
            <a:t>Assess</a:t>
          </a:r>
        </a:p>
      </dgm:t>
    </dgm:pt>
    <dgm:pt modelId="{8BD6779B-D54B-41BA-A827-FBC8E66AFEDF}" type="parTrans" cxnId="{6B0B42C9-CE99-49DE-9420-B7B6DC444A7E}">
      <dgm:prSet/>
      <dgm:spPr/>
      <dgm:t>
        <a:bodyPr/>
        <a:lstStyle/>
        <a:p>
          <a:endParaRPr lang="en-US"/>
        </a:p>
      </dgm:t>
    </dgm:pt>
    <dgm:pt modelId="{BDA5170B-D2D8-4670-A093-887C208AE506}" type="sibTrans" cxnId="{6B0B42C9-CE99-49DE-9420-B7B6DC444A7E}">
      <dgm:prSet/>
      <dgm:spPr/>
      <dgm:t>
        <a:bodyPr/>
        <a:lstStyle/>
        <a:p>
          <a:endParaRPr lang="en-US" dirty="0"/>
        </a:p>
      </dgm:t>
    </dgm:pt>
    <dgm:pt modelId="{7EFD81FF-4FB7-4D76-BA99-E02DF729FA07}">
      <dgm:prSet phldrT="[Text]"/>
      <dgm:spPr/>
      <dgm:t>
        <a:bodyPr/>
        <a:lstStyle/>
        <a:p>
          <a:r>
            <a:rPr lang="en-US" b="1" dirty="0"/>
            <a:t>Analyze</a:t>
          </a:r>
        </a:p>
      </dgm:t>
    </dgm:pt>
    <dgm:pt modelId="{28675618-00EF-4011-9517-5E3C4912267F}" type="parTrans" cxnId="{17E2569A-CD43-4CBB-BBDA-B440FE87E757}">
      <dgm:prSet/>
      <dgm:spPr/>
      <dgm:t>
        <a:bodyPr/>
        <a:lstStyle/>
        <a:p>
          <a:endParaRPr lang="en-US"/>
        </a:p>
      </dgm:t>
    </dgm:pt>
    <dgm:pt modelId="{CEF73105-80C4-4FFE-A5D8-7BB6ECE94B11}" type="sibTrans" cxnId="{17E2569A-CD43-4CBB-BBDA-B440FE87E757}">
      <dgm:prSet/>
      <dgm:spPr/>
      <dgm:t>
        <a:bodyPr/>
        <a:lstStyle/>
        <a:p>
          <a:endParaRPr lang="en-US" dirty="0"/>
        </a:p>
      </dgm:t>
    </dgm:pt>
    <dgm:pt modelId="{22557ECF-5A02-4033-BD4A-94BE7324CDB5}">
      <dgm:prSet phldrT="[Text]"/>
      <dgm:spPr/>
      <dgm:t>
        <a:bodyPr/>
        <a:lstStyle/>
        <a:p>
          <a:r>
            <a:rPr lang="en-US" b="1" dirty="0"/>
            <a:t>Take Action</a:t>
          </a:r>
        </a:p>
      </dgm:t>
    </dgm:pt>
    <dgm:pt modelId="{4BC32BF6-2338-48ED-B0FD-22A04E23D9BE}" type="parTrans" cxnId="{F6C3CF1D-EE63-4BC3-8799-578E48625312}">
      <dgm:prSet/>
      <dgm:spPr/>
      <dgm:t>
        <a:bodyPr/>
        <a:lstStyle/>
        <a:p>
          <a:endParaRPr lang="en-US"/>
        </a:p>
      </dgm:t>
    </dgm:pt>
    <dgm:pt modelId="{4576EB43-04DC-4F22-B026-56C17757E37A}" type="sibTrans" cxnId="{F6C3CF1D-EE63-4BC3-8799-578E48625312}">
      <dgm:prSet/>
      <dgm:spPr/>
      <dgm:t>
        <a:bodyPr/>
        <a:lstStyle/>
        <a:p>
          <a:endParaRPr lang="en-US" dirty="0"/>
        </a:p>
      </dgm:t>
    </dgm:pt>
    <dgm:pt modelId="{CD8EE58B-87AB-4D62-93FB-48D2FC294023}" type="pres">
      <dgm:prSet presAssocID="{B1E5DDE1-7156-4A6E-9484-AFBAC3C966F9}" presName="cycle" presStyleCnt="0">
        <dgm:presLayoutVars>
          <dgm:dir/>
          <dgm:resizeHandles val="exact"/>
        </dgm:presLayoutVars>
      </dgm:prSet>
      <dgm:spPr/>
    </dgm:pt>
    <dgm:pt modelId="{620F1312-D409-48DB-B278-6096D2710C21}" type="pres">
      <dgm:prSet presAssocID="{5DE84F5E-219E-4679-B850-5FBCE9E08CA1}" presName="node" presStyleLbl="node1" presStyleIdx="0" presStyleCnt="5">
        <dgm:presLayoutVars>
          <dgm:bulletEnabled val="1"/>
        </dgm:presLayoutVars>
      </dgm:prSet>
      <dgm:spPr/>
    </dgm:pt>
    <dgm:pt modelId="{89D6C051-19D2-4092-BDD1-BC3248B226A3}" type="pres">
      <dgm:prSet presAssocID="{97CBC56C-347B-4835-9FC2-D88039B3A52B}" presName="sibTrans" presStyleLbl="sibTrans2D1" presStyleIdx="0" presStyleCnt="5"/>
      <dgm:spPr/>
    </dgm:pt>
    <dgm:pt modelId="{DE986F2B-3BB6-441D-B02D-04F0B36D816B}" type="pres">
      <dgm:prSet presAssocID="{97CBC56C-347B-4835-9FC2-D88039B3A52B}" presName="connectorText" presStyleLbl="sibTrans2D1" presStyleIdx="0" presStyleCnt="5"/>
      <dgm:spPr/>
    </dgm:pt>
    <dgm:pt modelId="{A2D2B375-9008-4EC5-BD0A-11C93A9A46DD}" type="pres">
      <dgm:prSet presAssocID="{628F0213-42AF-43BA-918A-FF96F2417A47}" presName="node" presStyleLbl="node1" presStyleIdx="1" presStyleCnt="5">
        <dgm:presLayoutVars>
          <dgm:bulletEnabled val="1"/>
        </dgm:presLayoutVars>
      </dgm:prSet>
      <dgm:spPr/>
    </dgm:pt>
    <dgm:pt modelId="{5101DE56-9A42-456C-9E79-E23F37C72366}" type="pres">
      <dgm:prSet presAssocID="{EA288CC4-0AED-4124-B721-BD1E941DCC33}" presName="sibTrans" presStyleLbl="sibTrans2D1" presStyleIdx="1" presStyleCnt="5"/>
      <dgm:spPr/>
    </dgm:pt>
    <dgm:pt modelId="{25858EAB-9516-45B9-B7D9-4FBF79123099}" type="pres">
      <dgm:prSet presAssocID="{EA288CC4-0AED-4124-B721-BD1E941DCC33}" presName="connectorText" presStyleLbl="sibTrans2D1" presStyleIdx="1" presStyleCnt="5"/>
      <dgm:spPr/>
    </dgm:pt>
    <dgm:pt modelId="{9CE850CB-F0F2-43B4-B4A2-0ED2037F037F}" type="pres">
      <dgm:prSet presAssocID="{35AD8D90-C08D-4AD9-9382-A3EE725B11A0}" presName="node" presStyleLbl="node1" presStyleIdx="2" presStyleCnt="5">
        <dgm:presLayoutVars>
          <dgm:bulletEnabled val="1"/>
        </dgm:presLayoutVars>
      </dgm:prSet>
      <dgm:spPr/>
    </dgm:pt>
    <dgm:pt modelId="{73638247-A0A4-47E8-97C3-9E2C91B54839}" type="pres">
      <dgm:prSet presAssocID="{BDA5170B-D2D8-4670-A093-887C208AE506}" presName="sibTrans" presStyleLbl="sibTrans2D1" presStyleIdx="2" presStyleCnt="5"/>
      <dgm:spPr/>
    </dgm:pt>
    <dgm:pt modelId="{C8711838-F70C-45D8-BBAC-83CA9F75438B}" type="pres">
      <dgm:prSet presAssocID="{BDA5170B-D2D8-4670-A093-887C208AE506}" presName="connectorText" presStyleLbl="sibTrans2D1" presStyleIdx="2" presStyleCnt="5"/>
      <dgm:spPr/>
    </dgm:pt>
    <dgm:pt modelId="{9323538E-34CF-4679-8F29-6E62AA58CDF6}" type="pres">
      <dgm:prSet presAssocID="{7EFD81FF-4FB7-4D76-BA99-E02DF729FA07}" presName="node" presStyleLbl="node1" presStyleIdx="3" presStyleCnt="5">
        <dgm:presLayoutVars>
          <dgm:bulletEnabled val="1"/>
        </dgm:presLayoutVars>
      </dgm:prSet>
      <dgm:spPr/>
    </dgm:pt>
    <dgm:pt modelId="{347350CE-C82C-4192-929D-6C12C0CE2A42}" type="pres">
      <dgm:prSet presAssocID="{CEF73105-80C4-4FFE-A5D8-7BB6ECE94B11}" presName="sibTrans" presStyleLbl="sibTrans2D1" presStyleIdx="3" presStyleCnt="5"/>
      <dgm:spPr/>
    </dgm:pt>
    <dgm:pt modelId="{63E63A75-A2BA-481B-82BA-F10F81B61CEA}" type="pres">
      <dgm:prSet presAssocID="{CEF73105-80C4-4FFE-A5D8-7BB6ECE94B11}" presName="connectorText" presStyleLbl="sibTrans2D1" presStyleIdx="3" presStyleCnt="5"/>
      <dgm:spPr/>
    </dgm:pt>
    <dgm:pt modelId="{5538B624-4920-4E39-B754-8E9E29D47726}" type="pres">
      <dgm:prSet presAssocID="{22557ECF-5A02-4033-BD4A-94BE7324CDB5}" presName="node" presStyleLbl="node1" presStyleIdx="4" presStyleCnt="5">
        <dgm:presLayoutVars>
          <dgm:bulletEnabled val="1"/>
        </dgm:presLayoutVars>
      </dgm:prSet>
      <dgm:spPr/>
    </dgm:pt>
    <dgm:pt modelId="{A9EDBDD4-E76B-43C8-8D89-8F838E5EF230}" type="pres">
      <dgm:prSet presAssocID="{4576EB43-04DC-4F22-B026-56C17757E37A}" presName="sibTrans" presStyleLbl="sibTrans2D1" presStyleIdx="4" presStyleCnt="5"/>
      <dgm:spPr/>
    </dgm:pt>
    <dgm:pt modelId="{DA3CD1CF-DB9A-49BE-B591-A8AC1B001838}" type="pres">
      <dgm:prSet presAssocID="{4576EB43-04DC-4F22-B026-56C17757E37A}" presName="connectorText" presStyleLbl="sibTrans2D1" presStyleIdx="4" presStyleCnt="5"/>
      <dgm:spPr/>
    </dgm:pt>
  </dgm:ptLst>
  <dgm:cxnLst>
    <dgm:cxn modelId="{64B4E303-4256-45FE-B91B-4B2483E89ADA}" type="presOf" srcId="{97CBC56C-347B-4835-9FC2-D88039B3A52B}" destId="{89D6C051-19D2-4092-BDD1-BC3248B226A3}" srcOrd="0" destOrd="0" presId="urn:microsoft.com/office/officeart/2005/8/layout/cycle2"/>
    <dgm:cxn modelId="{7007A00B-0544-42C0-A4C1-50DC9A6AA8BD}" type="presOf" srcId="{628F0213-42AF-43BA-918A-FF96F2417A47}" destId="{A2D2B375-9008-4EC5-BD0A-11C93A9A46DD}" srcOrd="0" destOrd="0" presId="urn:microsoft.com/office/officeart/2005/8/layout/cycle2"/>
    <dgm:cxn modelId="{F6C3CF1D-EE63-4BC3-8799-578E48625312}" srcId="{B1E5DDE1-7156-4A6E-9484-AFBAC3C966F9}" destId="{22557ECF-5A02-4033-BD4A-94BE7324CDB5}" srcOrd="4" destOrd="0" parTransId="{4BC32BF6-2338-48ED-B0FD-22A04E23D9BE}" sibTransId="{4576EB43-04DC-4F22-B026-56C17757E37A}"/>
    <dgm:cxn modelId="{DE9BC721-7E80-4053-B8D6-540415B7A07A}" type="presOf" srcId="{B1E5DDE1-7156-4A6E-9484-AFBAC3C966F9}" destId="{CD8EE58B-87AB-4D62-93FB-48D2FC294023}" srcOrd="0" destOrd="0" presId="urn:microsoft.com/office/officeart/2005/8/layout/cycle2"/>
    <dgm:cxn modelId="{C4A5B324-8CB6-431F-B9E8-A3DD2DF84B43}" srcId="{B1E5DDE1-7156-4A6E-9484-AFBAC3C966F9}" destId="{628F0213-42AF-43BA-918A-FF96F2417A47}" srcOrd="1" destOrd="0" parTransId="{46724EC7-8AB6-4DC9-8944-83DD63075881}" sibTransId="{EA288CC4-0AED-4124-B721-BD1E941DCC33}"/>
    <dgm:cxn modelId="{5BD7165C-00AD-4C96-B3EA-754298DEB9EE}" type="presOf" srcId="{CEF73105-80C4-4FFE-A5D8-7BB6ECE94B11}" destId="{63E63A75-A2BA-481B-82BA-F10F81B61CEA}" srcOrd="1" destOrd="0" presId="urn:microsoft.com/office/officeart/2005/8/layout/cycle2"/>
    <dgm:cxn modelId="{32F93865-C919-412B-871B-BDF729A392A6}" type="presOf" srcId="{4576EB43-04DC-4F22-B026-56C17757E37A}" destId="{DA3CD1CF-DB9A-49BE-B591-A8AC1B001838}" srcOrd="1" destOrd="0" presId="urn:microsoft.com/office/officeart/2005/8/layout/cycle2"/>
    <dgm:cxn modelId="{66CCB88C-2D79-4996-9D14-054FB67A8A26}" type="presOf" srcId="{4576EB43-04DC-4F22-B026-56C17757E37A}" destId="{A9EDBDD4-E76B-43C8-8D89-8F838E5EF230}" srcOrd="0" destOrd="0" presId="urn:microsoft.com/office/officeart/2005/8/layout/cycle2"/>
    <dgm:cxn modelId="{78E88B8F-8CA3-47F7-A6E6-93176B51932D}" type="presOf" srcId="{5DE84F5E-219E-4679-B850-5FBCE9E08CA1}" destId="{620F1312-D409-48DB-B278-6096D2710C21}" srcOrd="0" destOrd="0" presId="urn:microsoft.com/office/officeart/2005/8/layout/cycle2"/>
    <dgm:cxn modelId="{17E2569A-CD43-4CBB-BBDA-B440FE87E757}" srcId="{B1E5DDE1-7156-4A6E-9484-AFBAC3C966F9}" destId="{7EFD81FF-4FB7-4D76-BA99-E02DF729FA07}" srcOrd="3" destOrd="0" parTransId="{28675618-00EF-4011-9517-5E3C4912267F}" sibTransId="{CEF73105-80C4-4FFE-A5D8-7BB6ECE94B11}"/>
    <dgm:cxn modelId="{0FD27D9F-4041-44A7-9BBA-9556C261BE8D}" type="presOf" srcId="{EA288CC4-0AED-4124-B721-BD1E941DCC33}" destId="{25858EAB-9516-45B9-B7D9-4FBF79123099}" srcOrd="1" destOrd="0" presId="urn:microsoft.com/office/officeart/2005/8/layout/cycle2"/>
    <dgm:cxn modelId="{C9BCFAA1-87F3-4AA7-866B-DB1D8F33E04F}" type="presOf" srcId="{7EFD81FF-4FB7-4D76-BA99-E02DF729FA07}" destId="{9323538E-34CF-4679-8F29-6E62AA58CDF6}" srcOrd="0" destOrd="0" presId="urn:microsoft.com/office/officeart/2005/8/layout/cycle2"/>
    <dgm:cxn modelId="{B84769A2-0683-4CC2-92AB-3A0FD2DD9C23}" type="presOf" srcId="{CEF73105-80C4-4FFE-A5D8-7BB6ECE94B11}" destId="{347350CE-C82C-4192-929D-6C12C0CE2A42}" srcOrd="0" destOrd="0" presId="urn:microsoft.com/office/officeart/2005/8/layout/cycle2"/>
    <dgm:cxn modelId="{4AC4E3AF-3FEA-4E63-AC5E-54C942348F6D}" type="presOf" srcId="{97CBC56C-347B-4835-9FC2-D88039B3A52B}" destId="{DE986F2B-3BB6-441D-B02D-04F0B36D816B}" srcOrd="1" destOrd="0" presId="urn:microsoft.com/office/officeart/2005/8/layout/cycle2"/>
    <dgm:cxn modelId="{EF7195C6-9C85-44A2-8922-DB7C0C2255BF}" type="presOf" srcId="{22557ECF-5A02-4033-BD4A-94BE7324CDB5}" destId="{5538B624-4920-4E39-B754-8E9E29D47726}" srcOrd="0" destOrd="0" presId="urn:microsoft.com/office/officeart/2005/8/layout/cycle2"/>
    <dgm:cxn modelId="{6B0B42C9-CE99-49DE-9420-B7B6DC444A7E}" srcId="{B1E5DDE1-7156-4A6E-9484-AFBAC3C966F9}" destId="{35AD8D90-C08D-4AD9-9382-A3EE725B11A0}" srcOrd="2" destOrd="0" parTransId="{8BD6779B-D54B-41BA-A827-FBC8E66AFEDF}" sibTransId="{BDA5170B-D2D8-4670-A093-887C208AE506}"/>
    <dgm:cxn modelId="{842462D2-C970-499D-A45A-0188210B1FAE}" type="presOf" srcId="{BDA5170B-D2D8-4670-A093-887C208AE506}" destId="{73638247-A0A4-47E8-97C3-9E2C91B54839}" srcOrd="0" destOrd="0" presId="urn:microsoft.com/office/officeart/2005/8/layout/cycle2"/>
    <dgm:cxn modelId="{464DD7D6-E87B-4DAF-AF1F-0ECF8325DCAD}" srcId="{B1E5DDE1-7156-4A6E-9484-AFBAC3C966F9}" destId="{5DE84F5E-219E-4679-B850-5FBCE9E08CA1}" srcOrd="0" destOrd="0" parTransId="{F2FD540F-7A51-422E-B65E-783E05F7145D}" sibTransId="{97CBC56C-347B-4835-9FC2-D88039B3A52B}"/>
    <dgm:cxn modelId="{62F20CE9-C969-4080-9336-F3FBB45153F1}" type="presOf" srcId="{BDA5170B-D2D8-4670-A093-887C208AE506}" destId="{C8711838-F70C-45D8-BBAC-83CA9F75438B}" srcOrd="1" destOrd="0" presId="urn:microsoft.com/office/officeart/2005/8/layout/cycle2"/>
    <dgm:cxn modelId="{EB61A0EF-6504-4053-A00A-EA5316834670}" type="presOf" srcId="{EA288CC4-0AED-4124-B721-BD1E941DCC33}" destId="{5101DE56-9A42-456C-9E79-E23F37C72366}" srcOrd="0" destOrd="0" presId="urn:microsoft.com/office/officeart/2005/8/layout/cycle2"/>
    <dgm:cxn modelId="{FA13D1F1-9D30-467B-9983-EC3EAA82BE66}" type="presOf" srcId="{35AD8D90-C08D-4AD9-9382-A3EE725B11A0}" destId="{9CE850CB-F0F2-43B4-B4A2-0ED2037F037F}" srcOrd="0" destOrd="0" presId="urn:microsoft.com/office/officeart/2005/8/layout/cycle2"/>
    <dgm:cxn modelId="{B932225A-5632-4DD9-8CEA-92B97CD00DDD}" type="presParOf" srcId="{CD8EE58B-87AB-4D62-93FB-48D2FC294023}" destId="{620F1312-D409-48DB-B278-6096D2710C21}" srcOrd="0" destOrd="0" presId="urn:microsoft.com/office/officeart/2005/8/layout/cycle2"/>
    <dgm:cxn modelId="{CBEE0872-9EA0-4174-9E08-AAD23FA5F2C0}" type="presParOf" srcId="{CD8EE58B-87AB-4D62-93FB-48D2FC294023}" destId="{89D6C051-19D2-4092-BDD1-BC3248B226A3}" srcOrd="1" destOrd="0" presId="urn:microsoft.com/office/officeart/2005/8/layout/cycle2"/>
    <dgm:cxn modelId="{1BF8798C-A30D-42B0-A937-462D7FFC34B2}" type="presParOf" srcId="{89D6C051-19D2-4092-BDD1-BC3248B226A3}" destId="{DE986F2B-3BB6-441D-B02D-04F0B36D816B}" srcOrd="0" destOrd="0" presId="urn:microsoft.com/office/officeart/2005/8/layout/cycle2"/>
    <dgm:cxn modelId="{97A28048-CC6B-4399-A63E-ED0560B03A06}" type="presParOf" srcId="{CD8EE58B-87AB-4D62-93FB-48D2FC294023}" destId="{A2D2B375-9008-4EC5-BD0A-11C93A9A46DD}" srcOrd="2" destOrd="0" presId="urn:microsoft.com/office/officeart/2005/8/layout/cycle2"/>
    <dgm:cxn modelId="{C946F078-C725-4DF6-8660-0C53C913A280}" type="presParOf" srcId="{CD8EE58B-87AB-4D62-93FB-48D2FC294023}" destId="{5101DE56-9A42-456C-9E79-E23F37C72366}" srcOrd="3" destOrd="0" presId="urn:microsoft.com/office/officeart/2005/8/layout/cycle2"/>
    <dgm:cxn modelId="{D8DF2BCF-0153-468C-97C1-08DB57C2C6BF}" type="presParOf" srcId="{5101DE56-9A42-456C-9E79-E23F37C72366}" destId="{25858EAB-9516-45B9-B7D9-4FBF79123099}" srcOrd="0" destOrd="0" presId="urn:microsoft.com/office/officeart/2005/8/layout/cycle2"/>
    <dgm:cxn modelId="{2BEF61B4-831F-4FFE-A001-CCE406D1D730}" type="presParOf" srcId="{CD8EE58B-87AB-4D62-93FB-48D2FC294023}" destId="{9CE850CB-F0F2-43B4-B4A2-0ED2037F037F}" srcOrd="4" destOrd="0" presId="urn:microsoft.com/office/officeart/2005/8/layout/cycle2"/>
    <dgm:cxn modelId="{5B68A34F-D4B6-4B0A-A889-CF55E5954B92}" type="presParOf" srcId="{CD8EE58B-87AB-4D62-93FB-48D2FC294023}" destId="{73638247-A0A4-47E8-97C3-9E2C91B54839}" srcOrd="5" destOrd="0" presId="urn:microsoft.com/office/officeart/2005/8/layout/cycle2"/>
    <dgm:cxn modelId="{908F28F2-8D21-46F9-BCBC-43BFCA0F7082}" type="presParOf" srcId="{73638247-A0A4-47E8-97C3-9E2C91B54839}" destId="{C8711838-F70C-45D8-BBAC-83CA9F75438B}" srcOrd="0" destOrd="0" presId="urn:microsoft.com/office/officeart/2005/8/layout/cycle2"/>
    <dgm:cxn modelId="{03D43E10-73BF-4C54-87C8-4614AE5BC3BD}" type="presParOf" srcId="{CD8EE58B-87AB-4D62-93FB-48D2FC294023}" destId="{9323538E-34CF-4679-8F29-6E62AA58CDF6}" srcOrd="6" destOrd="0" presId="urn:microsoft.com/office/officeart/2005/8/layout/cycle2"/>
    <dgm:cxn modelId="{5C43F1B8-3666-422D-8CA5-4CCEDB84F0ED}" type="presParOf" srcId="{CD8EE58B-87AB-4D62-93FB-48D2FC294023}" destId="{347350CE-C82C-4192-929D-6C12C0CE2A42}" srcOrd="7" destOrd="0" presId="urn:microsoft.com/office/officeart/2005/8/layout/cycle2"/>
    <dgm:cxn modelId="{1523614C-6D1D-4E15-AE9F-E3565E46795A}" type="presParOf" srcId="{347350CE-C82C-4192-929D-6C12C0CE2A42}" destId="{63E63A75-A2BA-481B-82BA-F10F81B61CEA}" srcOrd="0" destOrd="0" presId="urn:microsoft.com/office/officeart/2005/8/layout/cycle2"/>
    <dgm:cxn modelId="{62A38A08-C996-4D41-9C09-710B22E37A99}" type="presParOf" srcId="{CD8EE58B-87AB-4D62-93FB-48D2FC294023}" destId="{5538B624-4920-4E39-B754-8E9E29D47726}" srcOrd="8" destOrd="0" presId="urn:microsoft.com/office/officeart/2005/8/layout/cycle2"/>
    <dgm:cxn modelId="{731FE19D-1D00-42FA-8CF6-169360A8DF54}" type="presParOf" srcId="{CD8EE58B-87AB-4D62-93FB-48D2FC294023}" destId="{A9EDBDD4-E76B-43C8-8D89-8F838E5EF230}" srcOrd="9" destOrd="0" presId="urn:microsoft.com/office/officeart/2005/8/layout/cycle2"/>
    <dgm:cxn modelId="{2E1CC6D0-2251-46BB-9EA2-91773FB93190}" type="presParOf" srcId="{A9EDBDD4-E76B-43C8-8D89-8F838E5EF230}" destId="{DA3CD1CF-DB9A-49BE-B591-A8AC1B00183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113FE-A437-4930-AFA8-261DE3BFA334}">
      <dsp:nvSpPr>
        <dsp:cNvPr id="0" name=""/>
        <dsp:cNvSpPr/>
      </dsp:nvSpPr>
      <dsp:spPr>
        <a:xfrm>
          <a:off x="2071990" y="6874"/>
          <a:ext cx="2513479" cy="2513479"/>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learning</a:t>
          </a:r>
        </a:p>
      </dsp:txBody>
      <dsp:txXfrm>
        <a:off x="2422972" y="303267"/>
        <a:ext cx="1449213" cy="1920693"/>
      </dsp:txXfrm>
    </dsp:sp>
    <dsp:sp modelId="{8B95853E-3007-49A3-A010-8E99AABA0237}">
      <dsp:nvSpPr>
        <dsp:cNvPr id="0" name=""/>
        <dsp:cNvSpPr/>
      </dsp:nvSpPr>
      <dsp:spPr>
        <a:xfrm>
          <a:off x="3954136" y="0"/>
          <a:ext cx="2513479" cy="2513479"/>
        </a:xfrm>
        <a:prstGeom prst="ellipse">
          <a:avLst/>
        </a:prstGeom>
        <a:solidFill>
          <a:schemeClr val="accent5">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proficiency</a:t>
          </a:r>
        </a:p>
      </dsp:txBody>
      <dsp:txXfrm>
        <a:off x="4667421" y="296393"/>
        <a:ext cx="1449213" cy="1920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F1312-D409-48DB-B278-6096D2710C21}">
      <dsp:nvSpPr>
        <dsp:cNvPr id="0" name=""/>
        <dsp:cNvSpPr/>
      </dsp:nvSpPr>
      <dsp:spPr>
        <a:xfrm>
          <a:off x="1463724" y="342"/>
          <a:ext cx="1093621" cy="109362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Choose Outcome</a:t>
          </a:r>
        </a:p>
      </dsp:txBody>
      <dsp:txXfrm>
        <a:off x="1623881" y="160499"/>
        <a:ext cx="773307" cy="773307"/>
      </dsp:txXfrm>
    </dsp:sp>
    <dsp:sp modelId="{89D6C051-19D2-4092-BDD1-BC3248B226A3}">
      <dsp:nvSpPr>
        <dsp:cNvPr id="0" name=""/>
        <dsp:cNvSpPr/>
      </dsp:nvSpPr>
      <dsp:spPr>
        <a:xfrm rot="2160000">
          <a:off x="2522851" y="840539"/>
          <a:ext cx="291009" cy="36909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2531188" y="888700"/>
        <a:ext cx="203706" cy="221459"/>
      </dsp:txXfrm>
    </dsp:sp>
    <dsp:sp modelId="{A2D2B375-9008-4EC5-BD0A-11C93A9A46DD}">
      <dsp:nvSpPr>
        <dsp:cNvPr id="0" name=""/>
        <dsp:cNvSpPr/>
      </dsp:nvSpPr>
      <dsp:spPr>
        <a:xfrm>
          <a:off x="2792692" y="965894"/>
          <a:ext cx="1093621" cy="1093621"/>
        </a:xfrm>
        <a:prstGeom prst="ellipse">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Capture Student Work</a:t>
          </a:r>
        </a:p>
      </dsp:txBody>
      <dsp:txXfrm>
        <a:off x="2952849" y="1126051"/>
        <a:ext cx="773307" cy="773307"/>
      </dsp:txXfrm>
    </dsp:sp>
    <dsp:sp modelId="{5101DE56-9A42-456C-9E79-E23F37C72366}">
      <dsp:nvSpPr>
        <dsp:cNvPr id="0" name=""/>
        <dsp:cNvSpPr/>
      </dsp:nvSpPr>
      <dsp:spPr>
        <a:xfrm rot="6480000">
          <a:off x="2942733" y="2101470"/>
          <a:ext cx="291009" cy="369097"/>
        </a:xfrm>
        <a:prstGeom prst="rightArrow">
          <a:avLst>
            <a:gd name="adj1" fmla="val 60000"/>
            <a:gd name="adj2" fmla="val 50000"/>
          </a:avLst>
        </a:prstGeom>
        <a:solidFill>
          <a:schemeClr val="accent3">
            <a:hueOff val="677650"/>
            <a:satOff val="25000"/>
            <a:lumOff val="-36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2999874" y="2133774"/>
        <a:ext cx="203706" cy="221459"/>
      </dsp:txXfrm>
    </dsp:sp>
    <dsp:sp modelId="{9CE850CB-F0F2-43B4-B4A2-0ED2037F037F}">
      <dsp:nvSpPr>
        <dsp:cNvPr id="0" name=""/>
        <dsp:cNvSpPr/>
      </dsp:nvSpPr>
      <dsp:spPr>
        <a:xfrm>
          <a:off x="2285071" y="2528189"/>
          <a:ext cx="1093621" cy="1093621"/>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Assess</a:t>
          </a:r>
        </a:p>
      </dsp:txBody>
      <dsp:txXfrm>
        <a:off x="2445228" y="2688346"/>
        <a:ext cx="773307" cy="773307"/>
      </dsp:txXfrm>
    </dsp:sp>
    <dsp:sp modelId="{73638247-A0A4-47E8-97C3-9E2C91B54839}">
      <dsp:nvSpPr>
        <dsp:cNvPr id="0" name=""/>
        <dsp:cNvSpPr/>
      </dsp:nvSpPr>
      <dsp:spPr>
        <a:xfrm rot="10800000">
          <a:off x="1873266" y="2890451"/>
          <a:ext cx="291009" cy="369097"/>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1960569" y="2964270"/>
        <a:ext cx="203706" cy="221459"/>
      </dsp:txXfrm>
    </dsp:sp>
    <dsp:sp modelId="{9323538E-34CF-4679-8F29-6E62AA58CDF6}">
      <dsp:nvSpPr>
        <dsp:cNvPr id="0" name=""/>
        <dsp:cNvSpPr/>
      </dsp:nvSpPr>
      <dsp:spPr>
        <a:xfrm>
          <a:off x="642377" y="2528189"/>
          <a:ext cx="1093621" cy="1093621"/>
        </a:xfrm>
        <a:prstGeom prst="ellipse">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Analyze</a:t>
          </a:r>
        </a:p>
      </dsp:txBody>
      <dsp:txXfrm>
        <a:off x="802534" y="2688346"/>
        <a:ext cx="773307" cy="773307"/>
      </dsp:txXfrm>
    </dsp:sp>
    <dsp:sp modelId="{347350CE-C82C-4192-929D-6C12C0CE2A42}">
      <dsp:nvSpPr>
        <dsp:cNvPr id="0" name=""/>
        <dsp:cNvSpPr/>
      </dsp:nvSpPr>
      <dsp:spPr>
        <a:xfrm rot="15120000">
          <a:off x="792417" y="2117136"/>
          <a:ext cx="291009" cy="369097"/>
        </a:xfrm>
        <a:prstGeom prst="rightArrow">
          <a:avLst>
            <a:gd name="adj1" fmla="val 60000"/>
            <a:gd name="adj2" fmla="val 50000"/>
          </a:avLst>
        </a:prstGeom>
        <a:solidFill>
          <a:schemeClr val="accent3">
            <a:hueOff val="2032949"/>
            <a:satOff val="75000"/>
            <a:lumOff val="-110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849558" y="2232470"/>
        <a:ext cx="203706" cy="221459"/>
      </dsp:txXfrm>
    </dsp:sp>
    <dsp:sp modelId="{5538B624-4920-4E39-B754-8E9E29D47726}">
      <dsp:nvSpPr>
        <dsp:cNvPr id="0" name=""/>
        <dsp:cNvSpPr/>
      </dsp:nvSpPr>
      <dsp:spPr>
        <a:xfrm>
          <a:off x="134756" y="965894"/>
          <a:ext cx="1093621" cy="1093621"/>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Take Action</a:t>
          </a:r>
        </a:p>
      </dsp:txBody>
      <dsp:txXfrm>
        <a:off x="294913" y="1126051"/>
        <a:ext cx="773307" cy="773307"/>
      </dsp:txXfrm>
    </dsp:sp>
    <dsp:sp modelId="{A9EDBDD4-E76B-43C8-8D89-8F838E5EF230}">
      <dsp:nvSpPr>
        <dsp:cNvPr id="0" name=""/>
        <dsp:cNvSpPr/>
      </dsp:nvSpPr>
      <dsp:spPr>
        <a:xfrm rot="19440000">
          <a:off x="1193883" y="850221"/>
          <a:ext cx="291009" cy="369097"/>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202220" y="949698"/>
        <a:ext cx="203706" cy="22145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DF643-801F-4DE4-B748-C16FD9EE9E0E}" type="datetimeFigureOut">
              <a:rPr lang="en-US" smtClean="0"/>
              <a:t>11/10/2017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0176E-B21B-4369-8737-F1D5A46AF57A}" type="slidenum">
              <a:rPr lang="en-US" smtClean="0"/>
              <a:t>‹#›</a:t>
            </a:fld>
            <a:endParaRPr lang="en-US" dirty="0"/>
          </a:p>
        </p:txBody>
      </p:sp>
    </p:spTree>
    <p:extLst>
      <p:ext uri="{BB962C8B-B14F-4D97-AF65-F5344CB8AC3E}">
        <p14:creationId xmlns:p14="http://schemas.microsoft.com/office/powerpoint/2010/main" val="722435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0176E-B21B-4369-8737-F1D5A46AF57A}" type="slidenum">
              <a:rPr lang="en-US" smtClean="0"/>
              <a:t>10</a:t>
            </a:fld>
            <a:endParaRPr lang="en-US" dirty="0"/>
          </a:p>
        </p:txBody>
      </p:sp>
    </p:spTree>
    <p:extLst>
      <p:ext uri="{BB962C8B-B14F-4D97-AF65-F5344CB8AC3E}">
        <p14:creationId xmlns:p14="http://schemas.microsoft.com/office/powerpoint/2010/main" val="260966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graduation rates and time to degree often</a:t>
            </a:r>
            <a:r>
              <a:rPr lang="en-US" baseline="0" dirty="0"/>
              <a:t> get the most attention, they are shallow measures of success in many ways. Institutions set out to do far more than just graduate students and at the time of graduation we should be evaluating more than just whether the student finished on time. But how can an IR office participate in this analysis? Ideally this would be through a partnership with Undergrad Education or Associate Deans but it could start via proposed work like this that utilizes data that IR offices regularly deal with – survey data and grades data at the time of completion. Institutions all have learning outcomes stated and collaboration with assessment people or chairs or ADs can help you understand what those are. Then you can connect survey data and grades data, each indirect measures of student learning, to see how it all fits together. I’ll walk you through an example of how we are imagining working with these data on the UCD campus…</a:t>
            </a:r>
            <a:endParaRPr lang="en-US" dirty="0"/>
          </a:p>
        </p:txBody>
      </p:sp>
      <p:sp>
        <p:nvSpPr>
          <p:cNvPr id="4" name="Slide Number Placeholder 3"/>
          <p:cNvSpPr>
            <a:spLocks noGrp="1"/>
          </p:cNvSpPr>
          <p:nvPr>
            <p:ph type="sldNum" sz="quarter" idx="10"/>
          </p:nvPr>
        </p:nvSpPr>
        <p:spPr/>
        <p:txBody>
          <a:bodyPr/>
          <a:lstStyle/>
          <a:p>
            <a:fld id="{2CA0176E-B21B-4369-8737-F1D5A46AF57A}" type="slidenum">
              <a:rPr lang="en-US" smtClean="0"/>
              <a:t>16</a:t>
            </a:fld>
            <a:endParaRPr lang="en-US" dirty="0"/>
          </a:p>
        </p:txBody>
      </p:sp>
    </p:spTree>
    <p:extLst>
      <p:ext uri="{BB962C8B-B14F-4D97-AF65-F5344CB8AC3E}">
        <p14:creationId xmlns:p14="http://schemas.microsoft.com/office/powerpoint/2010/main" val="349551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a:t>
            </a:r>
            <a:r>
              <a:rPr lang="en-US" baseline="0" dirty="0"/>
              <a:t> possible that some students are learning and some are achieving mastery but no one is doing both and THAT would be a problem. So we should rigorously examine both learning and proficiency TOGETHER.</a:t>
            </a:r>
          </a:p>
          <a:p>
            <a:endParaRPr lang="en-US" dirty="0"/>
          </a:p>
        </p:txBody>
      </p:sp>
      <p:sp>
        <p:nvSpPr>
          <p:cNvPr id="4" name="Slide Number Placeholder 3"/>
          <p:cNvSpPr>
            <a:spLocks noGrp="1"/>
          </p:cNvSpPr>
          <p:nvPr>
            <p:ph type="sldNum" sz="quarter" idx="10"/>
          </p:nvPr>
        </p:nvSpPr>
        <p:spPr/>
        <p:txBody>
          <a:bodyPr/>
          <a:lstStyle/>
          <a:p>
            <a:fld id="{2CA0176E-B21B-4369-8737-F1D5A46AF57A}" type="slidenum">
              <a:rPr lang="en-US" smtClean="0"/>
              <a:t>18</a:t>
            </a:fld>
            <a:endParaRPr lang="en-US" dirty="0"/>
          </a:p>
        </p:txBody>
      </p:sp>
    </p:spTree>
    <p:extLst>
      <p:ext uri="{BB962C8B-B14F-4D97-AF65-F5344CB8AC3E}">
        <p14:creationId xmlns:p14="http://schemas.microsoft.com/office/powerpoint/2010/main" val="3888380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no learning/no mastery</a:t>
            </a:r>
          </a:p>
          <a:p>
            <a:r>
              <a:rPr lang="en-US" dirty="0"/>
              <a:t>Example of learning/ no master – starting low, learned a lot, still doesn’t have mastery</a:t>
            </a:r>
          </a:p>
          <a:p>
            <a:r>
              <a:rPr lang="en-US" dirty="0"/>
              <a:t>Example</a:t>
            </a:r>
            <a:r>
              <a:rPr lang="en-US" baseline="0" dirty="0"/>
              <a:t> of no learning/master – started high</a:t>
            </a:r>
          </a:p>
          <a:p>
            <a:r>
              <a:rPr lang="en-US" baseline="0" dirty="0"/>
              <a:t>Example of learning/mastery = complete success!</a:t>
            </a:r>
          </a:p>
          <a:p>
            <a:endParaRPr lang="en-US" dirty="0"/>
          </a:p>
        </p:txBody>
      </p:sp>
      <p:sp>
        <p:nvSpPr>
          <p:cNvPr id="4" name="Slide Number Placeholder 3"/>
          <p:cNvSpPr>
            <a:spLocks noGrp="1"/>
          </p:cNvSpPr>
          <p:nvPr>
            <p:ph type="sldNum" sz="quarter" idx="10"/>
          </p:nvPr>
        </p:nvSpPr>
        <p:spPr/>
        <p:txBody>
          <a:bodyPr/>
          <a:lstStyle/>
          <a:p>
            <a:fld id="{2CA0176E-B21B-4369-8737-F1D5A46AF57A}" type="slidenum">
              <a:rPr lang="en-US" smtClean="0"/>
              <a:t>19</a:t>
            </a:fld>
            <a:endParaRPr lang="en-US" dirty="0"/>
          </a:p>
        </p:txBody>
      </p:sp>
    </p:spTree>
    <p:extLst>
      <p:ext uri="{BB962C8B-B14F-4D97-AF65-F5344CB8AC3E}">
        <p14:creationId xmlns:p14="http://schemas.microsoft.com/office/powerpoint/2010/main" val="3801693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a:t>
            </a:r>
            <a:r>
              <a:rPr lang="en-US" baseline="0" dirty="0"/>
              <a:t> possible that some students are learning and some are achieving mastery but no one is doing both and THAT would be a problem. So we should rigorously examine both learning and proficiency TOGETHER.</a:t>
            </a:r>
          </a:p>
          <a:p>
            <a:endParaRPr lang="en-US" dirty="0"/>
          </a:p>
        </p:txBody>
      </p:sp>
      <p:sp>
        <p:nvSpPr>
          <p:cNvPr id="4" name="Slide Number Placeholder 3"/>
          <p:cNvSpPr>
            <a:spLocks noGrp="1"/>
          </p:cNvSpPr>
          <p:nvPr>
            <p:ph type="sldNum" sz="quarter" idx="10"/>
          </p:nvPr>
        </p:nvSpPr>
        <p:spPr/>
        <p:txBody>
          <a:bodyPr/>
          <a:lstStyle/>
          <a:p>
            <a:fld id="{2CA0176E-B21B-4369-8737-F1D5A46AF57A}" type="slidenum">
              <a:rPr lang="en-US" smtClean="0"/>
              <a:t>20</a:t>
            </a:fld>
            <a:endParaRPr lang="en-US" dirty="0"/>
          </a:p>
        </p:txBody>
      </p:sp>
    </p:spTree>
    <p:extLst>
      <p:ext uri="{BB962C8B-B14F-4D97-AF65-F5344CB8AC3E}">
        <p14:creationId xmlns:p14="http://schemas.microsoft.com/office/powerpoint/2010/main" val="425838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walk through of where the four quadrants map on to here…</a:t>
            </a:r>
            <a:endParaRPr lang="en-US" baseline="0" dirty="0"/>
          </a:p>
          <a:p>
            <a:endParaRPr lang="en-US" dirty="0"/>
          </a:p>
        </p:txBody>
      </p:sp>
      <p:sp>
        <p:nvSpPr>
          <p:cNvPr id="4" name="Slide Number Placeholder 3"/>
          <p:cNvSpPr>
            <a:spLocks noGrp="1"/>
          </p:cNvSpPr>
          <p:nvPr>
            <p:ph type="sldNum" sz="quarter" idx="10"/>
          </p:nvPr>
        </p:nvSpPr>
        <p:spPr/>
        <p:txBody>
          <a:bodyPr/>
          <a:lstStyle/>
          <a:p>
            <a:fld id="{2CA0176E-B21B-4369-8737-F1D5A46AF57A}" type="slidenum">
              <a:rPr lang="en-US" smtClean="0"/>
              <a:t>21</a:t>
            </a:fld>
            <a:endParaRPr lang="en-US" dirty="0"/>
          </a:p>
        </p:txBody>
      </p:sp>
    </p:spTree>
    <p:extLst>
      <p:ext uri="{BB962C8B-B14F-4D97-AF65-F5344CB8AC3E}">
        <p14:creationId xmlns:p14="http://schemas.microsoft.com/office/powerpoint/2010/main" val="235694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Proficiency &amp; Learning slide</a:t>
            </a:r>
          </a:p>
          <a:p>
            <a:endParaRPr lang="en-US" dirty="0"/>
          </a:p>
          <a:p>
            <a:r>
              <a:rPr lang="en-US" dirty="0"/>
              <a:t>Show how</a:t>
            </a:r>
            <a:r>
              <a:rPr lang="en-US" baseline="0" dirty="0"/>
              <a:t> we can look at multiple items for multiple subgroups via tableau</a:t>
            </a:r>
            <a:endParaRPr lang="en-US" dirty="0"/>
          </a:p>
        </p:txBody>
      </p:sp>
      <p:sp>
        <p:nvSpPr>
          <p:cNvPr id="4" name="Slide Number Placeholder 3"/>
          <p:cNvSpPr>
            <a:spLocks noGrp="1"/>
          </p:cNvSpPr>
          <p:nvPr>
            <p:ph type="sldNum" sz="quarter" idx="10"/>
          </p:nvPr>
        </p:nvSpPr>
        <p:spPr/>
        <p:txBody>
          <a:bodyPr/>
          <a:lstStyle/>
          <a:p>
            <a:fld id="{2CA0176E-B21B-4369-8737-F1D5A46AF57A}" type="slidenum">
              <a:rPr lang="en-US" smtClean="0"/>
              <a:t>22</a:t>
            </a:fld>
            <a:endParaRPr lang="en-US" dirty="0"/>
          </a:p>
        </p:txBody>
      </p:sp>
    </p:spTree>
    <p:extLst>
      <p:ext uri="{BB962C8B-B14F-4D97-AF65-F5344CB8AC3E}">
        <p14:creationId xmlns:p14="http://schemas.microsoft.com/office/powerpoint/2010/main" val="157818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Proficiency X Proficiency slide</a:t>
            </a:r>
          </a:p>
          <a:p>
            <a:endParaRPr lang="en-US" dirty="0"/>
          </a:p>
          <a:p>
            <a:r>
              <a:rPr lang="en-US" dirty="0"/>
              <a:t>Does T2 proficiency on</a:t>
            </a:r>
            <a:r>
              <a:rPr lang="en-US" baseline="0" dirty="0"/>
              <a:t> individual items correlate with GPA?</a:t>
            </a:r>
          </a:p>
          <a:p>
            <a:endParaRPr lang="en-US" dirty="0"/>
          </a:p>
          <a:p>
            <a:r>
              <a:rPr lang="en-US" dirty="0"/>
              <a:t>Use tableau to Click between questions and demographic groups to see how self</a:t>
            </a:r>
            <a:r>
              <a:rPr lang="en-US" baseline="0" dirty="0"/>
              <a:t> reports of T2 skills related to Grades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2CA0176E-B21B-4369-8737-F1D5A46AF57A}" type="slidenum">
              <a:rPr lang="en-US" smtClean="0"/>
              <a:t>23</a:t>
            </a:fld>
            <a:endParaRPr lang="en-US" dirty="0"/>
          </a:p>
        </p:txBody>
      </p:sp>
    </p:spTree>
    <p:extLst>
      <p:ext uri="{BB962C8B-B14F-4D97-AF65-F5344CB8AC3E}">
        <p14:creationId xmlns:p14="http://schemas.microsoft.com/office/powerpoint/2010/main" val="3424394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a:t>
            </a:r>
            <a:r>
              <a:rPr lang="en-US" baseline="0" dirty="0"/>
              <a:t> at all of the learning outcomes together might track better to GPA</a:t>
            </a:r>
          </a:p>
          <a:p>
            <a:endParaRPr lang="en-US" baseline="0" dirty="0"/>
          </a:p>
          <a:p>
            <a:r>
              <a:rPr lang="en-US" dirty="0"/>
              <a:t>How are these useful? Gives you a descriptive look at something you haven’t looked at before</a:t>
            </a:r>
          </a:p>
          <a:p>
            <a:endParaRPr lang="en-US" dirty="0"/>
          </a:p>
          <a:p>
            <a:r>
              <a:rPr lang="en-US" dirty="0"/>
              <a:t>Who might these be useful to? Program review, assmt people, chairs, profess, deans, administrators, etc.</a:t>
            </a:r>
          </a:p>
          <a:p>
            <a:endParaRPr lang="en-US" dirty="0"/>
          </a:p>
        </p:txBody>
      </p:sp>
      <p:sp>
        <p:nvSpPr>
          <p:cNvPr id="4" name="Slide Number Placeholder 3"/>
          <p:cNvSpPr>
            <a:spLocks noGrp="1"/>
          </p:cNvSpPr>
          <p:nvPr>
            <p:ph type="sldNum" sz="quarter" idx="10"/>
          </p:nvPr>
        </p:nvSpPr>
        <p:spPr/>
        <p:txBody>
          <a:bodyPr/>
          <a:lstStyle/>
          <a:p>
            <a:fld id="{2CA0176E-B21B-4369-8737-F1D5A46AF57A}" type="slidenum">
              <a:rPr lang="en-US" smtClean="0"/>
              <a:t>24</a:t>
            </a:fld>
            <a:endParaRPr lang="en-US" dirty="0"/>
          </a:p>
        </p:txBody>
      </p:sp>
    </p:spTree>
    <p:extLst>
      <p:ext uri="{BB962C8B-B14F-4D97-AF65-F5344CB8AC3E}">
        <p14:creationId xmlns:p14="http://schemas.microsoft.com/office/powerpoint/2010/main" val="303835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D40109-A695-4BE7-AB8D-2FBA02BFE8E1}" type="datetimeFigureOut">
              <a:rPr lang="en-US" smtClean="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327159-25E6-4002-BE29-B190EB21DBB8}" type="slidenum">
              <a:rPr lang="en-US" smtClean="0"/>
              <a:t>‹#›</a:t>
            </a:fld>
            <a:endParaRPr lang="en-US" dirty="0"/>
          </a:p>
        </p:txBody>
      </p:sp>
    </p:spTree>
    <p:extLst>
      <p:ext uri="{BB962C8B-B14F-4D97-AF65-F5344CB8AC3E}">
        <p14:creationId xmlns:p14="http://schemas.microsoft.com/office/powerpoint/2010/main" val="353099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40109-A695-4BE7-AB8D-2FBA02BFE8E1}" type="datetimeFigureOut">
              <a:rPr lang="en-US" smtClean="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327159-25E6-4002-BE29-B190EB21DBB8}" type="slidenum">
              <a:rPr lang="en-US" smtClean="0"/>
              <a:t>‹#›</a:t>
            </a:fld>
            <a:endParaRPr lang="en-US" dirty="0"/>
          </a:p>
        </p:txBody>
      </p:sp>
    </p:spTree>
    <p:extLst>
      <p:ext uri="{BB962C8B-B14F-4D97-AF65-F5344CB8AC3E}">
        <p14:creationId xmlns:p14="http://schemas.microsoft.com/office/powerpoint/2010/main" val="3784411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40109-A695-4BE7-AB8D-2FBA02BFE8E1}" type="datetimeFigureOut">
              <a:rPr lang="en-US" smtClean="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327159-25E6-4002-BE29-B190EB21DBB8}" type="slidenum">
              <a:rPr lang="en-US" smtClean="0"/>
              <a:t>‹#›</a:t>
            </a:fld>
            <a:endParaRPr lang="en-US" dirty="0"/>
          </a:p>
        </p:txBody>
      </p:sp>
    </p:spTree>
    <p:extLst>
      <p:ext uri="{BB962C8B-B14F-4D97-AF65-F5344CB8AC3E}">
        <p14:creationId xmlns:p14="http://schemas.microsoft.com/office/powerpoint/2010/main" val="295044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40109-A695-4BE7-AB8D-2FBA02BFE8E1}" type="datetimeFigureOut">
              <a:rPr lang="en-US" smtClean="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327159-25E6-4002-BE29-B190EB21DBB8}" type="slidenum">
              <a:rPr lang="en-US" smtClean="0"/>
              <a:t>‹#›</a:t>
            </a:fld>
            <a:endParaRPr lang="en-US" dirty="0"/>
          </a:p>
        </p:txBody>
      </p:sp>
    </p:spTree>
    <p:extLst>
      <p:ext uri="{BB962C8B-B14F-4D97-AF65-F5344CB8AC3E}">
        <p14:creationId xmlns:p14="http://schemas.microsoft.com/office/powerpoint/2010/main" val="394187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D40109-A695-4BE7-AB8D-2FBA02BFE8E1}" type="datetimeFigureOut">
              <a:rPr lang="en-US" smtClean="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327159-25E6-4002-BE29-B190EB21DBB8}" type="slidenum">
              <a:rPr lang="en-US" smtClean="0"/>
              <a:t>‹#›</a:t>
            </a:fld>
            <a:endParaRPr lang="en-US" dirty="0"/>
          </a:p>
        </p:txBody>
      </p:sp>
    </p:spTree>
    <p:extLst>
      <p:ext uri="{BB962C8B-B14F-4D97-AF65-F5344CB8AC3E}">
        <p14:creationId xmlns:p14="http://schemas.microsoft.com/office/powerpoint/2010/main" val="333500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D40109-A695-4BE7-AB8D-2FBA02BFE8E1}" type="datetimeFigureOut">
              <a:rPr lang="en-US" smtClean="0"/>
              <a:t>11/10/2017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327159-25E6-4002-BE29-B190EB21DBB8}" type="slidenum">
              <a:rPr lang="en-US" smtClean="0"/>
              <a:t>‹#›</a:t>
            </a:fld>
            <a:endParaRPr lang="en-US" dirty="0"/>
          </a:p>
        </p:txBody>
      </p:sp>
    </p:spTree>
    <p:extLst>
      <p:ext uri="{BB962C8B-B14F-4D97-AF65-F5344CB8AC3E}">
        <p14:creationId xmlns:p14="http://schemas.microsoft.com/office/powerpoint/2010/main" val="389023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D40109-A695-4BE7-AB8D-2FBA02BFE8E1}" type="datetimeFigureOut">
              <a:rPr lang="en-US" smtClean="0"/>
              <a:t>11/10/2017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327159-25E6-4002-BE29-B190EB21DBB8}" type="slidenum">
              <a:rPr lang="en-US" smtClean="0"/>
              <a:t>‹#›</a:t>
            </a:fld>
            <a:endParaRPr lang="en-US" dirty="0"/>
          </a:p>
        </p:txBody>
      </p:sp>
    </p:spTree>
    <p:extLst>
      <p:ext uri="{BB962C8B-B14F-4D97-AF65-F5344CB8AC3E}">
        <p14:creationId xmlns:p14="http://schemas.microsoft.com/office/powerpoint/2010/main" val="89295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D40109-A695-4BE7-AB8D-2FBA02BFE8E1}" type="datetimeFigureOut">
              <a:rPr lang="en-US" smtClean="0"/>
              <a:t>11/10/2017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327159-25E6-4002-BE29-B190EB21DBB8}" type="slidenum">
              <a:rPr lang="en-US" smtClean="0"/>
              <a:t>‹#›</a:t>
            </a:fld>
            <a:endParaRPr lang="en-US" dirty="0"/>
          </a:p>
        </p:txBody>
      </p:sp>
    </p:spTree>
    <p:extLst>
      <p:ext uri="{BB962C8B-B14F-4D97-AF65-F5344CB8AC3E}">
        <p14:creationId xmlns:p14="http://schemas.microsoft.com/office/powerpoint/2010/main" val="170019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40109-A695-4BE7-AB8D-2FBA02BFE8E1}" type="datetimeFigureOut">
              <a:rPr lang="en-US" smtClean="0"/>
              <a:t>11/10/2017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327159-25E6-4002-BE29-B190EB21DBB8}" type="slidenum">
              <a:rPr lang="en-US" smtClean="0"/>
              <a:t>‹#›</a:t>
            </a:fld>
            <a:endParaRPr lang="en-US" dirty="0"/>
          </a:p>
        </p:txBody>
      </p:sp>
    </p:spTree>
    <p:extLst>
      <p:ext uri="{BB962C8B-B14F-4D97-AF65-F5344CB8AC3E}">
        <p14:creationId xmlns:p14="http://schemas.microsoft.com/office/powerpoint/2010/main" val="230026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D40109-A695-4BE7-AB8D-2FBA02BFE8E1}" type="datetimeFigureOut">
              <a:rPr lang="en-US" smtClean="0"/>
              <a:t>11/10/2017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327159-25E6-4002-BE29-B190EB21DBB8}" type="slidenum">
              <a:rPr lang="en-US" smtClean="0"/>
              <a:t>‹#›</a:t>
            </a:fld>
            <a:endParaRPr lang="en-US" dirty="0"/>
          </a:p>
        </p:txBody>
      </p:sp>
    </p:spTree>
    <p:extLst>
      <p:ext uri="{BB962C8B-B14F-4D97-AF65-F5344CB8AC3E}">
        <p14:creationId xmlns:p14="http://schemas.microsoft.com/office/powerpoint/2010/main" val="2382300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D40109-A695-4BE7-AB8D-2FBA02BFE8E1}" type="datetimeFigureOut">
              <a:rPr lang="en-US" smtClean="0"/>
              <a:t>11/10/2017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327159-25E6-4002-BE29-B190EB21DBB8}" type="slidenum">
              <a:rPr lang="en-US" smtClean="0"/>
              <a:t>‹#›</a:t>
            </a:fld>
            <a:endParaRPr lang="en-US" dirty="0"/>
          </a:p>
        </p:txBody>
      </p:sp>
    </p:spTree>
    <p:extLst>
      <p:ext uri="{BB962C8B-B14F-4D97-AF65-F5344CB8AC3E}">
        <p14:creationId xmlns:p14="http://schemas.microsoft.com/office/powerpoint/2010/main" val="311169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40109-A695-4BE7-AB8D-2FBA02BFE8E1}" type="datetimeFigureOut">
              <a:rPr lang="en-US" smtClean="0"/>
              <a:t>11/10/2017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27159-25E6-4002-BE29-B190EB21DBB8}" type="slidenum">
              <a:rPr lang="en-US" smtClean="0"/>
              <a:t>‹#›</a:t>
            </a:fld>
            <a:endParaRPr lang="en-US" dirty="0"/>
          </a:p>
        </p:txBody>
      </p:sp>
    </p:spTree>
    <p:extLst>
      <p:ext uri="{BB962C8B-B14F-4D97-AF65-F5344CB8AC3E}">
        <p14:creationId xmlns:p14="http://schemas.microsoft.com/office/powerpoint/2010/main" val="2654599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2028" y="323873"/>
            <a:ext cx="9144000" cy="2387600"/>
          </a:xfrm>
        </p:spPr>
        <p:txBody>
          <a:bodyPr>
            <a:normAutofit fontScale="90000"/>
          </a:bodyPr>
          <a:lstStyle/>
          <a:p>
            <a:r>
              <a:rPr lang="en-US" b="1" dirty="0">
                <a:solidFill>
                  <a:srgbClr val="668BCF"/>
                </a:solidFill>
              </a:rPr>
              <a:t>Dashboards for </a:t>
            </a:r>
            <a:br>
              <a:rPr lang="en-US" b="1" dirty="0">
                <a:solidFill>
                  <a:srgbClr val="668BCF"/>
                </a:solidFill>
              </a:rPr>
            </a:br>
            <a:r>
              <a:rPr lang="en-US" b="1" dirty="0">
                <a:solidFill>
                  <a:srgbClr val="668BCF"/>
                </a:solidFill>
              </a:rPr>
              <a:t>Indirect Student Learning Outcomes Assessment</a:t>
            </a:r>
          </a:p>
        </p:txBody>
      </p:sp>
      <p:sp>
        <p:nvSpPr>
          <p:cNvPr id="3" name="Subtitle 2"/>
          <p:cNvSpPr>
            <a:spLocks noGrp="1"/>
          </p:cNvSpPr>
          <p:nvPr>
            <p:ph type="subTitle" idx="1"/>
          </p:nvPr>
        </p:nvSpPr>
        <p:spPr>
          <a:xfrm>
            <a:off x="1452028" y="2803548"/>
            <a:ext cx="9144000" cy="1655762"/>
          </a:xfrm>
        </p:spPr>
        <p:txBody>
          <a:bodyPr/>
          <a:lstStyle/>
          <a:p>
            <a:r>
              <a:rPr lang="en-US" b="1" dirty="0">
                <a:solidFill>
                  <a:srgbClr val="181A1E"/>
                </a:solidFill>
              </a:rPr>
              <a:t>Erika Jackson, UC Davis</a:t>
            </a:r>
          </a:p>
          <a:p>
            <a:r>
              <a:rPr lang="en-US" b="1" dirty="0">
                <a:solidFill>
                  <a:srgbClr val="181A1E"/>
                </a:solidFill>
              </a:rPr>
              <a:t>Kelly Wahl, UCLA</a:t>
            </a:r>
          </a:p>
        </p:txBody>
      </p:sp>
      <p:pic>
        <p:nvPicPr>
          <p:cNvPr id="4" name="Picture 3"/>
          <p:cNvPicPr>
            <a:picLocks noChangeAspect="1"/>
          </p:cNvPicPr>
          <p:nvPr/>
        </p:nvPicPr>
        <p:blipFill>
          <a:blip r:embed="rId2"/>
          <a:stretch>
            <a:fillRect/>
          </a:stretch>
        </p:blipFill>
        <p:spPr>
          <a:xfrm>
            <a:off x="624493" y="4072850"/>
            <a:ext cx="3161898" cy="2369900"/>
          </a:xfrm>
          <a:prstGeom prst="rect">
            <a:avLst/>
          </a:prstGeom>
        </p:spPr>
      </p:pic>
      <p:pic>
        <p:nvPicPr>
          <p:cNvPr id="5" name="Picture 4"/>
          <p:cNvPicPr>
            <a:picLocks noChangeAspect="1"/>
          </p:cNvPicPr>
          <p:nvPr/>
        </p:nvPicPr>
        <p:blipFill>
          <a:blip r:embed="rId3"/>
          <a:stretch>
            <a:fillRect/>
          </a:stretch>
        </p:blipFill>
        <p:spPr>
          <a:xfrm>
            <a:off x="8506363" y="4072850"/>
            <a:ext cx="3161898" cy="2357715"/>
          </a:xfrm>
          <a:prstGeom prst="rect">
            <a:avLst/>
          </a:prstGeom>
        </p:spPr>
      </p:pic>
      <p:pic>
        <p:nvPicPr>
          <p:cNvPr id="6" name="Picture 5"/>
          <p:cNvPicPr>
            <a:picLocks noChangeAspect="1"/>
          </p:cNvPicPr>
          <p:nvPr/>
        </p:nvPicPr>
        <p:blipFill>
          <a:blip r:embed="rId4"/>
          <a:stretch>
            <a:fillRect/>
          </a:stretch>
        </p:blipFill>
        <p:spPr>
          <a:xfrm>
            <a:off x="4565428" y="4053872"/>
            <a:ext cx="3161898" cy="2376693"/>
          </a:xfrm>
          <a:prstGeom prst="rect">
            <a:avLst/>
          </a:prstGeom>
        </p:spPr>
      </p:pic>
    </p:spTree>
    <p:extLst>
      <p:ext uri="{BB962C8B-B14F-4D97-AF65-F5344CB8AC3E}">
        <p14:creationId xmlns:p14="http://schemas.microsoft.com/office/powerpoint/2010/main" val="909784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0094" y="869339"/>
            <a:ext cx="5857875" cy="4867275"/>
          </a:xfrm>
          <a:prstGeom prst="rect">
            <a:avLst/>
          </a:prstGeom>
        </p:spPr>
      </p:pic>
      <p:grpSp>
        <p:nvGrpSpPr>
          <p:cNvPr id="6" name="Group 5"/>
          <p:cNvGrpSpPr/>
          <p:nvPr/>
        </p:nvGrpSpPr>
        <p:grpSpPr>
          <a:xfrm>
            <a:off x="6167804" y="831239"/>
            <a:ext cx="6471138" cy="5538857"/>
            <a:chOff x="6167804" y="831239"/>
            <a:chExt cx="6471138" cy="5538857"/>
          </a:xfrm>
        </p:grpSpPr>
        <p:pic>
          <p:nvPicPr>
            <p:cNvPr id="4" name="Picture 3"/>
            <p:cNvPicPr>
              <a:picLocks noChangeAspect="1"/>
            </p:cNvPicPr>
            <p:nvPr/>
          </p:nvPicPr>
          <p:blipFill>
            <a:blip r:embed="rId4"/>
            <a:stretch>
              <a:fillRect/>
            </a:stretch>
          </p:blipFill>
          <p:spPr>
            <a:xfrm>
              <a:off x="6167804" y="831239"/>
              <a:ext cx="5848350" cy="4905375"/>
            </a:xfrm>
            <a:prstGeom prst="rect">
              <a:avLst/>
            </a:prstGeom>
          </p:spPr>
        </p:pic>
        <p:sp>
          <p:nvSpPr>
            <p:cNvPr id="5" name="TextBox 4"/>
            <p:cNvSpPr txBox="1"/>
            <p:nvPr/>
          </p:nvSpPr>
          <p:spPr>
            <a:xfrm>
              <a:off x="6167804" y="5908431"/>
              <a:ext cx="6471138" cy="461665"/>
            </a:xfrm>
            <a:prstGeom prst="rect">
              <a:avLst/>
            </a:prstGeom>
            <a:noFill/>
          </p:spPr>
          <p:txBody>
            <a:bodyPr wrap="square" rtlCol="0">
              <a:spAutoFit/>
            </a:bodyPr>
            <a:lstStyle/>
            <a:p>
              <a:r>
                <a:rPr lang="en-US" sz="2400" b="1" dirty="0"/>
                <a:t>Obliterate size dimension and label the dots</a:t>
              </a:r>
            </a:p>
          </p:txBody>
        </p:sp>
      </p:grpSp>
      <p:sp>
        <p:nvSpPr>
          <p:cNvPr id="7" name="TextBox 6"/>
          <p:cNvSpPr txBox="1"/>
          <p:nvPr/>
        </p:nvSpPr>
        <p:spPr>
          <a:xfrm>
            <a:off x="323850" y="5908430"/>
            <a:ext cx="5694119" cy="461665"/>
          </a:xfrm>
          <a:prstGeom prst="rect">
            <a:avLst/>
          </a:prstGeom>
          <a:noFill/>
        </p:spPr>
        <p:txBody>
          <a:bodyPr wrap="square" rtlCol="0">
            <a:spAutoFit/>
          </a:bodyPr>
          <a:lstStyle/>
          <a:p>
            <a:pPr algn="ctr"/>
            <a:r>
              <a:rPr lang="en-US" sz="2400" b="1" dirty="0"/>
              <a:t>Original scatterplot</a:t>
            </a:r>
          </a:p>
        </p:txBody>
      </p:sp>
    </p:spTree>
    <p:extLst>
      <p:ext uri="{BB962C8B-B14F-4D97-AF65-F5344CB8AC3E}">
        <p14:creationId xmlns:p14="http://schemas.microsoft.com/office/powerpoint/2010/main" val="192344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0113" y="945910"/>
            <a:ext cx="2986088" cy="2512028"/>
          </a:xfrm>
          <a:prstGeom prst="rect">
            <a:avLst/>
          </a:prstGeom>
        </p:spPr>
      </p:pic>
      <p:pic>
        <p:nvPicPr>
          <p:cNvPr id="4" name="Picture 3"/>
          <p:cNvPicPr>
            <a:picLocks noChangeAspect="1"/>
          </p:cNvPicPr>
          <p:nvPr/>
        </p:nvPicPr>
        <p:blipFill>
          <a:blip r:embed="rId3"/>
          <a:stretch>
            <a:fillRect/>
          </a:stretch>
        </p:blipFill>
        <p:spPr>
          <a:xfrm>
            <a:off x="4431323" y="938186"/>
            <a:ext cx="3006969" cy="2519752"/>
          </a:xfrm>
          <a:prstGeom prst="rect">
            <a:avLst/>
          </a:prstGeom>
        </p:spPr>
      </p:pic>
      <p:pic>
        <p:nvPicPr>
          <p:cNvPr id="5" name="Picture 4"/>
          <p:cNvPicPr>
            <a:picLocks noChangeAspect="1"/>
          </p:cNvPicPr>
          <p:nvPr/>
        </p:nvPicPr>
        <p:blipFill>
          <a:blip r:embed="rId4"/>
          <a:stretch>
            <a:fillRect/>
          </a:stretch>
        </p:blipFill>
        <p:spPr>
          <a:xfrm>
            <a:off x="7983414" y="945910"/>
            <a:ext cx="3059724" cy="2575559"/>
          </a:xfrm>
          <a:prstGeom prst="rect">
            <a:avLst/>
          </a:prstGeom>
        </p:spPr>
      </p:pic>
      <p:pic>
        <p:nvPicPr>
          <p:cNvPr id="6" name="Picture 5"/>
          <p:cNvPicPr>
            <a:picLocks noChangeAspect="1"/>
          </p:cNvPicPr>
          <p:nvPr/>
        </p:nvPicPr>
        <p:blipFill>
          <a:blip r:embed="rId5"/>
          <a:stretch>
            <a:fillRect/>
          </a:stretch>
        </p:blipFill>
        <p:spPr>
          <a:xfrm>
            <a:off x="900113" y="3804142"/>
            <a:ext cx="3000375" cy="2501941"/>
          </a:xfrm>
          <a:prstGeom prst="rect">
            <a:avLst/>
          </a:prstGeom>
        </p:spPr>
      </p:pic>
      <p:pic>
        <p:nvPicPr>
          <p:cNvPr id="7" name="Picture 6"/>
          <p:cNvPicPr>
            <a:picLocks noChangeAspect="1"/>
          </p:cNvPicPr>
          <p:nvPr/>
        </p:nvPicPr>
        <p:blipFill>
          <a:blip r:embed="rId6"/>
          <a:stretch>
            <a:fillRect/>
          </a:stretch>
        </p:blipFill>
        <p:spPr>
          <a:xfrm>
            <a:off x="4431323" y="3797907"/>
            <a:ext cx="3006969" cy="2534515"/>
          </a:xfrm>
          <a:prstGeom prst="rect">
            <a:avLst/>
          </a:prstGeom>
        </p:spPr>
      </p:pic>
      <p:pic>
        <p:nvPicPr>
          <p:cNvPr id="8" name="Picture 7"/>
          <p:cNvPicPr>
            <a:picLocks noChangeAspect="1"/>
          </p:cNvPicPr>
          <p:nvPr/>
        </p:nvPicPr>
        <p:blipFill>
          <a:blip r:embed="rId7"/>
          <a:stretch>
            <a:fillRect/>
          </a:stretch>
        </p:blipFill>
        <p:spPr>
          <a:xfrm>
            <a:off x="7983415" y="3797907"/>
            <a:ext cx="3059724" cy="2571577"/>
          </a:xfrm>
          <a:prstGeom prst="rect">
            <a:avLst/>
          </a:prstGeom>
        </p:spPr>
      </p:pic>
      <p:sp>
        <p:nvSpPr>
          <p:cNvPr id="10" name="Rounded Rectangle 9"/>
          <p:cNvSpPr/>
          <p:nvPr/>
        </p:nvSpPr>
        <p:spPr>
          <a:xfrm>
            <a:off x="1178169" y="2022235"/>
            <a:ext cx="2584939" cy="1125415"/>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5802923" y="2022235"/>
            <a:ext cx="5240215" cy="1125415"/>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9355345" y="4505711"/>
            <a:ext cx="587145" cy="146711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900113" y="572091"/>
            <a:ext cx="3000375" cy="373819"/>
          </a:xfrm>
          <a:prstGeom prst="rect">
            <a:avLst/>
          </a:prstGeom>
          <a:noFill/>
        </p:spPr>
        <p:txBody>
          <a:bodyPr wrap="square" rtlCol="0">
            <a:spAutoFit/>
          </a:bodyPr>
          <a:lstStyle/>
          <a:p>
            <a:pPr algn="ctr"/>
            <a:r>
              <a:rPr lang="en-US" b="1" dirty="0"/>
              <a:t>All Not Graduating</a:t>
            </a:r>
          </a:p>
        </p:txBody>
      </p:sp>
      <p:sp>
        <p:nvSpPr>
          <p:cNvPr id="14" name="TextBox 13"/>
          <p:cNvSpPr txBox="1"/>
          <p:nvPr/>
        </p:nvSpPr>
        <p:spPr>
          <a:xfrm>
            <a:off x="4437917" y="564367"/>
            <a:ext cx="3000375" cy="373819"/>
          </a:xfrm>
          <a:prstGeom prst="rect">
            <a:avLst/>
          </a:prstGeom>
          <a:noFill/>
        </p:spPr>
        <p:txBody>
          <a:bodyPr wrap="square" rtlCol="0">
            <a:spAutoFit/>
          </a:bodyPr>
          <a:lstStyle/>
          <a:p>
            <a:pPr algn="ctr"/>
            <a:r>
              <a:rPr lang="en-US" b="1" dirty="0"/>
              <a:t>Poor</a:t>
            </a:r>
          </a:p>
        </p:txBody>
      </p:sp>
      <p:sp>
        <p:nvSpPr>
          <p:cNvPr id="15" name="TextBox 14"/>
          <p:cNvSpPr txBox="1"/>
          <p:nvPr/>
        </p:nvSpPr>
        <p:spPr>
          <a:xfrm>
            <a:off x="7969127" y="572091"/>
            <a:ext cx="3000375" cy="373819"/>
          </a:xfrm>
          <a:prstGeom prst="rect">
            <a:avLst/>
          </a:prstGeom>
          <a:noFill/>
        </p:spPr>
        <p:txBody>
          <a:bodyPr wrap="square" rtlCol="0">
            <a:spAutoFit/>
          </a:bodyPr>
          <a:lstStyle/>
          <a:p>
            <a:pPr algn="ctr"/>
            <a:r>
              <a:rPr lang="en-US" b="1" dirty="0"/>
              <a:t>Fair</a:t>
            </a:r>
          </a:p>
        </p:txBody>
      </p:sp>
      <p:sp>
        <p:nvSpPr>
          <p:cNvPr id="16" name="TextBox 15"/>
          <p:cNvSpPr txBox="1"/>
          <p:nvPr/>
        </p:nvSpPr>
        <p:spPr>
          <a:xfrm>
            <a:off x="970450" y="6332422"/>
            <a:ext cx="3000375" cy="373819"/>
          </a:xfrm>
          <a:prstGeom prst="rect">
            <a:avLst/>
          </a:prstGeom>
          <a:noFill/>
        </p:spPr>
        <p:txBody>
          <a:bodyPr wrap="square" rtlCol="0">
            <a:spAutoFit/>
          </a:bodyPr>
          <a:lstStyle/>
          <a:p>
            <a:pPr algn="ctr"/>
            <a:r>
              <a:rPr lang="en-US" b="1" dirty="0"/>
              <a:t>Good</a:t>
            </a:r>
          </a:p>
        </p:txBody>
      </p:sp>
      <p:sp>
        <p:nvSpPr>
          <p:cNvPr id="17" name="TextBox 16"/>
          <p:cNvSpPr txBox="1"/>
          <p:nvPr/>
        </p:nvSpPr>
        <p:spPr>
          <a:xfrm>
            <a:off x="4417035" y="6332422"/>
            <a:ext cx="3000375" cy="373819"/>
          </a:xfrm>
          <a:prstGeom prst="rect">
            <a:avLst/>
          </a:prstGeom>
          <a:noFill/>
        </p:spPr>
        <p:txBody>
          <a:bodyPr wrap="square" rtlCol="0">
            <a:spAutoFit/>
          </a:bodyPr>
          <a:lstStyle/>
          <a:p>
            <a:pPr algn="ctr"/>
            <a:r>
              <a:rPr lang="en-US" b="1" dirty="0"/>
              <a:t>Very Good</a:t>
            </a:r>
          </a:p>
        </p:txBody>
      </p:sp>
      <p:sp>
        <p:nvSpPr>
          <p:cNvPr id="18" name="TextBox 17"/>
          <p:cNvSpPr txBox="1"/>
          <p:nvPr/>
        </p:nvSpPr>
        <p:spPr>
          <a:xfrm>
            <a:off x="7962533" y="6332421"/>
            <a:ext cx="3000375" cy="373819"/>
          </a:xfrm>
          <a:prstGeom prst="rect">
            <a:avLst/>
          </a:prstGeom>
          <a:noFill/>
        </p:spPr>
        <p:txBody>
          <a:bodyPr wrap="square" rtlCol="0">
            <a:spAutoFit/>
          </a:bodyPr>
          <a:lstStyle/>
          <a:p>
            <a:pPr algn="ctr"/>
            <a:r>
              <a:rPr lang="en-US" b="1" dirty="0"/>
              <a:t>Excellent</a:t>
            </a:r>
          </a:p>
        </p:txBody>
      </p:sp>
      <p:sp>
        <p:nvSpPr>
          <p:cNvPr id="19" name="Right Arrow 18"/>
          <p:cNvSpPr/>
          <p:nvPr/>
        </p:nvSpPr>
        <p:spPr>
          <a:xfrm rot="19437559">
            <a:off x="2675458" y="4721374"/>
            <a:ext cx="809897" cy="2360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p:cNvSpPr/>
          <p:nvPr/>
        </p:nvSpPr>
        <p:spPr>
          <a:xfrm rot="10142590">
            <a:off x="4603352" y="4252311"/>
            <a:ext cx="1895298" cy="1841593"/>
          </a:xfrm>
          <a:prstGeom prst="parallelogram">
            <a:avLst>
              <a:gd name="adj" fmla="val 18333"/>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1260926" y="159116"/>
            <a:ext cx="9347761" cy="461665"/>
          </a:xfrm>
          <a:prstGeom prst="rect">
            <a:avLst/>
          </a:prstGeom>
          <a:noFill/>
        </p:spPr>
        <p:txBody>
          <a:bodyPr wrap="square" rtlCol="0">
            <a:spAutoFit/>
          </a:bodyPr>
          <a:lstStyle/>
          <a:p>
            <a:pPr algn="ctr"/>
            <a:r>
              <a:rPr lang="en-US" sz="2400" b="1" dirty="0"/>
              <a:t>Quantitative Skills on Entry – Not Graduating</a:t>
            </a:r>
          </a:p>
        </p:txBody>
      </p:sp>
    </p:spTree>
    <p:extLst>
      <p:ext uri="{BB962C8B-B14F-4D97-AF65-F5344CB8AC3E}">
        <p14:creationId xmlns:p14="http://schemas.microsoft.com/office/powerpoint/2010/main" val="326879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64167" y="913017"/>
            <a:ext cx="3008435" cy="2531608"/>
          </a:xfrm>
          <a:prstGeom prst="rect">
            <a:avLst/>
          </a:prstGeom>
        </p:spPr>
      </p:pic>
      <p:pic>
        <p:nvPicPr>
          <p:cNvPr id="4" name="Picture 3"/>
          <p:cNvPicPr>
            <a:picLocks noChangeAspect="1"/>
          </p:cNvPicPr>
          <p:nvPr/>
        </p:nvPicPr>
        <p:blipFill>
          <a:blip r:embed="rId3"/>
          <a:stretch>
            <a:fillRect/>
          </a:stretch>
        </p:blipFill>
        <p:spPr>
          <a:xfrm>
            <a:off x="4462762" y="913018"/>
            <a:ext cx="2991900" cy="2531608"/>
          </a:xfrm>
          <a:prstGeom prst="rect">
            <a:avLst/>
          </a:prstGeom>
        </p:spPr>
      </p:pic>
      <p:pic>
        <p:nvPicPr>
          <p:cNvPr id="5" name="Picture 4"/>
          <p:cNvPicPr>
            <a:picLocks noChangeAspect="1"/>
          </p:cNvPicPr>
          <p:nvPr/>
        </p:nvPicPr>
        <p:blipFill>
          <a:blip r:embed="rId4"/>
          <a:stretch>
            <a:fillRect/>
          </a:stretch>
        </p:blipFill>
        <p:spPr>
          <a:xfrm>
            <a:off x="7844822" y="913017"/>
            <a:ext cx="3020164" cy="2531608"/>
          </a:xfrm>
          <a:prstGeom prst="rect">
            <a:avLst/>
          </a:prstGeom>
        </p:spPr>
      </p:pic>
      <p:pic>
        <p:nvPicPr>
          <p:cNvPr id="6" name="Picture 5"/>
          <p:cNvPicPr>
            <a:picLocks noChangeAspect="1"/>
          </p:cNvPicPr>
          <p:nvPr/>
        </p:nvPicPr>
        <p:blipFill>
          <a:blip r:embed="rId5"/>
          <a:stretch>
            <a:fillRect/>
          </a:stretch>
        </p:blipFill>
        <p:spPr>
          <a:xfrm>
            <a:off x="1064167" y="3796893"/>
            <a:ext cx="3008435" cy="2540675"/>
          </a:xfrm>
          <a:prstGeom prst="rect">
            <a:avLst/>
          </a:prstGeom>
        </p:spPr>
      </p:pic>
      <p:pic>
        <p:nvPicPr>
          <p:cNvPr id="7" name="Picture 6"/>
          <p:cNvPicPr>
            <a:picLocks noChangeAspect="1"/>
          </p:cNvPicPr>
          <p:nvPr/>
        </p:nvPicPr>
        <p:blipFill>
          <a:blip r:embed="rId6"/>
          <a:stretch>
            <a:fillRect/>
          </a:stretch>
        </p:blipFill>
        <p:spPr>
          <a:xfrm>
            <a:off x="4462762" y="3796893"/>
            <a:ext cx="2991900" cy="2508706"/>
          </a:xfrm>
          <a:prstGeom prst="rect">
            <a:avLst/>
          </a:prstGeom>
        </p:spPr>
      </p:pic>
      <p:pic>
        <p:nvPicPr>
          <p:cNvPr id="8" name="Picture 7"/>
          <p:cNvPicPr>
            <a:picLocks noChangeAspect="1"/>
          </p:cNvPicPr>
          <p:nvPr/>
        </p:nvPicPr>
        <p:blipFill>
          <a:blip r:embed="rId7"/>
          <a:stretch>
            <a:fillRect/>
          </a:stretch>
        </p:blipFill>
        <p:spPr>
          <a:xfrm>
            <a:off x="7858954" y="3792794"/>
            <a:ext cx="2991900" cy="2512805"/>
          </a:xfrm>
          <a:prstGeom prst="rect">
            <a:avLst/>
          </a:prstGeom>
        </p:spPr>
      </p:pic>
      <p:sp>
        <p:nvSpPr>
          <p:cNvPr id="9" name="TextBox 8"/>
          <p:cNvSpPr txBox="1"/>
          <p:nvPr/>
        </p:nvSpPr>
        <p:spPr>
          <a:xfrm>
            <a:off x="1111133" y="572091"/>
            <a:ext cx="3000375" cy="373819"/>
          </a:xfrm>
          <a:prstGeom prst="rect">
            <a:avLst/>
          </a:prstGeom>
          <a:noFill/>
        </p:spPr>
        <p:txBody>
          <a:bodyPr wrap="square" rtlCol="0">
            <a:spAutoFit/>
          </a:bodyPr>
          <a:lstStyle/>
          <a:p>
            <a:pPr algn="ctr"/>
            <a:r>
              <a:rPr lang="en-US" b="1" dirty="0"/>
              <a:t>Very Poor</a:t>
            </a:r>
          </a:p>
        </p:txBody>
      </p:sp>
      <p:sp>
        <p:nvSpPr>
          <p:cNvPr id="10" name="TextBox 9"/>
          <p:cNvSpPr txBox="1"/>
          <p:nvPr/>
        </p:nvSpPr>
        <p:spPr>
          <a:xfrm>
            <a:off x="4437917" y="564367"/>
            <a:ext cx="3000375" cy="373819"/>
          </a:xfrm>
          <a:prstGeom prst="rect">
            <a:avLst/>
          </a:prstGeom>
          <a:noFill/>
        </p:spPr>
        <p:txBody>
          <a:bodyPr wrap="square" rtlCol="0">
            <a:spAutoFit/>
          </a:bodyPr>
          <a:lstStyle/>
          <a:p>
            <a:pPr algn="ctr"/>
            <a:r>
              <a:rPr lang="en-US" b="1" dirty="0"/>
              <a:t>Poor</a:t>
            </a:r>
          </a:p>
        </p:txBody>
      </p:sp>
      <p:sp>
        <p:nvSpPr>
          <p:cNvPr id="11" name="TextBox 10"/>
          <p:cNvSpPr txBox="1"/>
          <p:nvPr/>
        </p:nvSpPr>
        <p:spPr>
          <a:xfrm>
            <a:off x="7884719" y="572091"/>
            <a:ext cx="3000375" cy="373819"/>
          </a:xfrm>
          <a:prstGeom prst="rect">
            <a:avLst/>
          </a:prstGeom>
          <a:noFill/>
        </p:spPr>
        <p:txBody>
          <a:bodyPr wrap="square" rtlCol="0">
            <a:spAutoFit/>
          </a:bodyPr>
          <a:lstStyle/>
          <a:p>
            <a:pPr algn="ctr"/>
            <a:r>
              <a:rPr lang="en-US" b="1" dirty="0"/>
              <a:t>Fair</a:t>
            </a:r>
          </a:p>
        </p:txBody>
      </p:sp>
      <p:sp>
        <p:nvSpPr>
          <p:cNvPr id="12" name="TextBox 11"/>
          <p:cNvSpPr txBox="1"/>
          <p:nvPr/>
        </p:nvSpPr>
        <p:spPr>
          <a:xfrm>
            <a:off x="1068926" y="6332422"/>
            <a:ext cx="3000375" cy="373819"/>
          </a:xfrm>
          <a:prstGeom prst="rect">
            <a:avLst/>
          </a:prstGeom>
          <a:noFill/>
        </p:spPr>
        <p:txBody>
          <a:bodyPr wrap="square" rtlCol="0">
            <a:spAutoFit/>
          </a:bodyPr>
          <a:lstStyle/>
          <a:p>
            <a:pPr algn="ctr"/>
            <a:r>
              <a:rPr lang="en-US" b="1" dirty="0"/>
              <a:t>Good</a:t>
            </a:r>
          </a:p>
        </p:txBody>
      </p:sp>
      <p:sp>
        <p:nvSpPr>
          <p:cNvPr id="13" name="TextBox 12"/>
          <p:cNvSpPr txBox="1"/>
          <p:nvPr/>
        </p:nvSpPr>
        <p:spPr>
          <a:xfrm>
            <a:off x="4417035" y="6332422"/>
            <a:ext cx="3000375" cy="373819"/>
          </a:xfrm>
          <a:prstGeom prst="rect">
            <a:avLst/>
          </a:prstGeom>
          <a:noFill/>
        </p:spPr>
        <p:txBody>
          <a:bodyPr wrap="square" rtlCol="0">
            <a:spAutoFit/>
          </a:bodyPr>
          <a:lstStyle/>
          <a:p>
            <a:pPr algn="ctr"/>
            <a:r>
              <a:rPr lang="en-US" b="1" dirty="0"/>
              <a:t>Very Good</a:t>
            </a:r>
          </a:p>
        </p:txBody>
      </p:sp>
      <p:sp>
        <p:nvSpPr>
          <p:cNvPr id="14" name="TextBox 13"/>
          <p:cNvSpPr txBox="1"/>
          <p:nvPr/>
        </p:nvSpPr>
        <p:spPr>
          <a:xfrm>
            <a:off x="7878125" y="6332421"/>
            <a:ext cx="3000375" cy="373819"/>
          </a:xfrm>
          <a:prstGeom prst="rect">
            <a:avLst/>
          </a:prstGeom>
          <a:noFill/>
        </p:spPr>
        <p:txBody>
          <a:bodyPr wrap="square" rtlCol="0">
            <a:spAutoFit/>
          </a:bodyPr>
          <a:lstStyle/>
          <a:p>
            <a:pPr algn="ctr"/>
            <a:r>
              <a:rPr lang="en-US" b="1" dirty="0"/>
              <a:t>Excellent</a:t>
            </a:r>
          </a:p>
        </p:txBody>
      </p:sp>
      <p:sp>
        <p:nvSpPr>
          <p:cNvPr id="15" name="TextBox 14"/>
          <p:cNvSpPr txBox="1"/>
          <p:nvPr/>
        </p:nvSpPr>
        <p:spPr>
          <a:xfrm>
            <a:off x="1260926" y="159116"/>
            <a:ext cx="9347761" cy="461665"/>
          </a:xfrm>
          <a:prstGeom prst="rect">
            <a:avLst/>
          </a:prstGeom>
          <a:noFill/>
        </p:spPr>
        <p:txBody>
          <a:bodyPr wrap="square" rtlCol="0">
            <a:spAutoFit/>
          </a:bodyPr>
          <a:lstStyle/>
          <a:p>
            <a:pPr algn="ctr"/>
            <a:r>
              <a:rPr lang="en-US" sz="2400" b="1" dirty="0"/>
              <a:t>Quantitative Skills on Entry – Graduating</a:t>
            </a:r>
          </a:p>
        </p:txBody>
      </p:sp>
      <p:pic>
        <p:nvPicPr>
          <p:cNvPr id="16" name="Picture 15"/>
          <p:cNvPicPr>
            <a:picLocks noChangeAspect="1"/>
          </p:cNvPicPr>
          <p:nvPr/>
        </p:nvPicPr>
        <p:blipFill>
          <a:blip r:embed="rId8"/>
          <a:stretch>
            <a:fillRect/>
          </a:stretch>
        </p:blipFill>
        <p:spPr>
          <a:xfrm>
            <a:off x="7858954" y="3785551"/>
            <a:ext cx="3005427" cy="2520048"/>
          </a:xfrm>
          <a:prstGeom prst="rect">
            <a:avLst/>
          </a:prstGeom>
        </p:spPr>
      </p:pic>
      <p:sp>
        <p:nvSpPr>
          <p:cNvPr id="17" name="Rounded Rectangle 16"/>
          <p:cNvSpPr/>
          <p:nvPr/>
        </p:nvSpPr>
        <p:spPr>
          <a:xfrm>
            <a:off x="6316394" y="1223481"/>
            <a:ext cx="1163113" cy="1660396"/>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9563686" y="1210403"/>
            <a:ext cx="1287168" cy="6606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2771302" y="4073758"/>
            <a:ext cx="1287168" cy="6606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1191976" y="4600135"/>
            <a:ext cx="1438682" cy="1069145"/>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4748857" y="4073758"/>
            <a:ext cx="1328386" cy="1595522"/>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165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9619" y="869339"/>
            <a:ext cx="5848350" cy="4905375"/>
          </a:xfrm>
          <a:prstGeom prst="rect">
            <a:avLst/>
          </a:prstGeom>
        </p:spPr>
      </p:pic>
      <p:pic>
        <p:nvPicPr>
          <p:cNvPr id="2" name="Picture 1"/>
          <p:cNvPicPr>
            <a:picLocks noChangeAspect="1"/>
          </p:cNvPicPr>
          <p:nvPr/>
        </p:nvPicPr>
        <p:blipFill>
          <a:blip r:embed="rId3"/>
          <a:stretch>
            <a:fillRect/>
          </a:stretch>
        </p:blipFill>
        <p:spPr>
          <a:xfrm>
            <a:off x="6165972" y="869338"/>
            <a:ext cx="5838825" cy="4905375"/>
          </a:xfrm>
          <a:prstGeom prst="rect">
            <a:avLst/>
          </a:prstGeom>
        </p:spPr>
      </p:pic>
      <p:pic>
        <p:nvPicPr>
          <p:cNvPr id="5" name="Picture 4"/>
          <p:cNvPicPr>
            <a:picLocks noChangeAspect="1"/>
          </p:cNvPicPr>
          <p:nvPr/>
        </p:nvPicPr>
        <p:blipFill>
          <a:blip r:embed="rId4"/>
          <a:stretch>
            <a:fillRect/>
          </a:stretch>
        </p:blipFill>
        <p:spPr>
          <a:xfrm>
            <a:off x="7154373" y="5774713"/>
            <a:ext cx="3818426" cy="905400"/>
          </a:xfrm>
          <a:prstGeom prst="rect">
            <a:avLst/>
          </a:prstGeom>
        </p:spPr>
      </p:pic>
    </p:spTree>
    <p:extLst>
      <p:ext uri="{BB962C8B-B14F-4D97-AF65-F5344CB8AC3E}">
        <p14:creationId xmlns:p14="http://schemas.microsoft.com/office/powerpoint/2010/main" val="99742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83737" y="988551"/>
            <a:ext cx="2951145" cy="2473754"/>
          </a:xfrm>
          <a:prstGeom prst="rect">
            <a:avLst/>
          </a:prstGeom>
        </p:spPr>
      </p:pic>
      <p:pic>
        <p:nvPicPr>
          <p:cNvPr id="4" name="Picture 3"/>
          <p:cNvPicPr>
            <a:picLocks noChangeAspect="1"/>
          </p:cNvPicPr>
          <p:nvPr/>
        </p:nvPicPr>
        <p:blipFill>
          <a:blip r:embed="rId3"/>
          <a:stretch>
            <a:fillRect/>
          </a:stretch>
        </p:blipFill>
        <p:spPr>
          <a:xfrm>
            <a:off x="7935328" y="988551"/>
            <a:ext cx="2985062" cy="2473754"/>
          </a:xfrm>
          <a:prstGeom prst="rect">
            <a:avLst/>
          </a:prstGeom>
        </p:spPr>
      </p:pic>
      <p:pic>
        <p:nvPicPr>
          <p:cNvPr id="5" name="Picture 4"/>
          <p:cNvPicPr>
            <a:picLocks noChangeAspect="1"/>
          </p:cNvPicPr>
          <p:nvPr/>
        </p:nvPicPr>
        <p:blipFill>
          <a:blip r:embed="rId4"/>
          <a:stretch>
            <a:fillRect/>
          </a:stretch>
        </p:blipFill>
        <p:spPr>
          <a:xfrm>
            <a:off x="4554689" y="988551"/>
            <a:ext cx="2960789" cy="2473754"/>
          </a:xfrm>
          <a:prstGeom prst="rect">
            <a:avLst/>
          </a:prstGeom>
        </p:spPr>
      </p:pic>
      <p:pic>
        <p:nvPicPr>
          <p:cNvPr id="6" name="Picture 5"/>
          <p:cNvPicPr>
            <a:picLocks noChangeAspect="1"/>
          </p:cNvPicPr>
          <p:nvPr/>
        </p:nvPicPr>
        <p:blipFill>
          <a:blip r:embed="rId5"/>
          <a:stretch>
            <a:fillRect/>
          </a:stretch>
        </p:blipFill>
        <p:spPr>
          <a:xfrm>
            <a:off x="1183736" y="3776411"/>
            <a:ext cx="2951145" cy="2481864"/>
          </a:xfrm>
          <a:prstGeom prst="rect">
            <a:avLst/>
          </a:prstGeom>
        </p:spPr>
      </p:pic>
      <p:pic>
        <p:nvPicPr>
          <p:cNvPr id="7" name="Picture 6"/>
          <p:cNvPicPr>
            <a:picLocks noChangeAspect="1"/>
          </p:cNvPicPr>
          <p:nvPr/>
        </p:nvPicPr>
        <p:blipFill>
          <a:blip r:embed="rId6"/>
          <a:stretch>
            <a:fillRect/>
          </a:stretch>
        </p:blipFill>
        <p:spPr>
          <a:xfrm>
            <a:off x="4554688" y="3776411"/>
            <a:ext cx="2963779" cy="2481864"/>
          </a:xfrm>
          <a:prstGeom prst="rect">
            <a:avLst/>
          </a:prstGeom>
        </p:spPr>
      </p:pic>
      <p:pic>
        <p:nvPicPr>
          <p:cNvPr id="8" name="Picture 7"/>
          <p:cNvPicPr>
            <a:picLocks noChangeAspect="1"/>
          </p:cNvPicPr>
          <p:nvPr/>
        </p:nvPicPr>
        <p:blipFill>
          <a:blip r:embed="rId7"/>
          <a:stretch>
            <a:fillRect/>
          </a:stretch>
        </p:blipFill>
        <p:spPr>
          <a:xfrm>
            <a:off x="7935329" y="3776412"/>
            <a:ext cx="2985062" cy="2507842"/>
          </a:xfrm>
          <a:prstGeom prst="rect">
            <a:avLst/>
          </a:prstGeom>
        </p:spPr>
      </p:pic>
      <p:sp>
        <p:nvSpPr>
          <p:cNvPr id="9" name="TextBox 8"/>
          <p:cNvSpPr txBox="1"/>
          <p:nvPr/>
        </p:nvSpPr>
        <p:spPr>
          <a:xfrm>
            <a:off x="1111133" y="572091"/>
            <a:ext cx="3000375" cy="373819"/>
          </a:xfrm>
          <a:prstGeom prst="rect">
            <a:avLst/>
          </a:prstGeom>
          <a:noFill/>
        </p:spPr>
        <p:txBody>
          <a:bodyPr wrap="square" rtlCol="0">
            <a:spAutoFit/>
          </a:bodyPr>
          <a:lstStyle/>
          <a:p>
            <a:pPr algn="ctr"/>
            <a:r>
              <a:rPr lang="en-US" b="1" dirty="0"/>
              <a:t>Very Poor</a:t>
            </a:r>
          </a:p>
        </p:txBody>
      </p:sp>
      <p:sp>
        <p:nvSpPr>
          <p:cNvPr id="10" name="TextBox 9"/>
          <p:cNvSpPr txBox="1"/>
          <p:nvPr/>
        </p:nvSpPr>
        <p:spPr>
          <a:xfrm>
            <a:off x="4437917" y="564367"/>
            <a:ext cx="3000375" cy="373819"/>
          </a:xfrm>
          <a:prstGeom prst="rect">
            <a:avLst/>
          </a:prstGeom>
          <a:noFill/>
        </p:spPr>
        <p:txBody>
          <a:bodyPr wrap="square" rtlCol="0">
            <a:spAutoFit/>
          </a:bodyPr>
          <a:lstStyle/>
          <a:p>
            <a:pPr algn="ctr"/>
            <a:r>
              <a:rPr lang="en-US" b="1" dirty="0"/>
              <a:t>Poor</a:t>
            </a:r>
          </a:p>
        </p:txBody>
      </p:sp>
      <p:sp>
        <p:nvSpPr>
          <p:cNvPr id="11" name="TextBox 10"/>
          <p:cNvSpPr txBox="1"/>
          <p:nvPr/>
        </p:nvSpPr>
        <p:spPr>
          <a:xfrm>
            <a:off x="7884719" y="572091"/>
            <a:ext cx="3000375" cy="373819"/>
          </a:xfrm>
          <a:prstGeom prst="rect">
            <a:avLst/>
          </a:prstGeom>
          <a:noFill/>
        </p:spPr>
        <p:txBody>
          <a:bodyPr wrap="square" rtlCol="0">
            <a:spAutoFit/>
          </a:bodyPr>
          <a:lstStyle/>
          <a:p>
            <a:pPr algn="ctr"/>
            <a:r>
              <a:rPr lang="en-US" b="1" dirty="0"/>
              <a:t>Fair</a:t>
            </a:r>
          </a:p>
        </p:txBody>
      </p:sp>
      <p:sp>
        <p:nvSpPr>
          <p:cNvPr id="12" name="TextBox 11"/>
          <p:cNvSpPr txBox="1"/>
          <p:nvPr/>
        </p:nvSpPr>
        <p:spPr>
          <a:xfrm>
            <a:off x="1068926" y="6332422"/>
            <a:ext cx="3000375" cy="373819"/>
          </a:xfrm>
          <a:prstGeom prst="rect">
            <a:avLst/>
          </a:prstGeom>
          <a:noFill/>
        </p:spPr>
        <p:txBody>
          <a:bodyPr wrap="square" rtlCol="0">
            <a:spAutoFit/>
          </a:bodyPr>
          <a:lstStyle/>
          <a:p>
            <a:pPr algn="ctr"/>
            <a:r>
              <a:rPr lang="en-US" b="1" dirty="0"/>
              <a:t>Good</a:t>
            </a:r>
          </a:p>
        </p:txBody>
      </p:sp>
      <p:sp>
        <p:nvSpPr>
          <p:cNvPr id="13" name="TextBox 12"/>
          <p:cNvSpPr txBox="1"/>
          <p:nvPr/>
        </p:nvSpPr>
        <p:spPr>
          <a:xfrm>
            <a:off x="4417035" y="6332422"/>
            <a:ext cx="3000375" cy="373819"/>
          </a:xfrm>
          <a:prstGeom prst="rect">
            <a:avLst/>
          </a:prstGeom>
          <a:noFill/>
        </p:spPr>
        <p:txBody>
          <a:bodyPr wrap="square" rtlCol="0">
            <a:spAutoFit/>
          </a:bodyPr>
          <a:lstStyle/>
          <a:p>
            <a:pPr algn="ctr"/>
            <a:r>
              <a:rPr lang="en-US" b="1" dirty="0"/>
              <a:t>Very Good</a:t>
            </a:r>
          </a:p>
        </p:txBody>
      </p:sp>
      <p:sp>
        <p:nvSpPr>
          <p:cNvPr id="14" name="TextBox 13"/>
          <p:cNvSpPr txBox="1"/>
          <p:nvPr/>
        </p:nvSpPr>
        <p:spPr>
          <a:xfrm>
            <a:off x="7878125" y="6332421"/>
            <a:ext cx="3000375" cy="373819"/>
          </a:xfrm>
          <a:prstGeom prst="rect">
            <a:avLst/>
          </a:prstGeom>
          <a:noFill/>
        </p:spPr>
        <p:txBody>
          <a:bodyPr wrap="square" rtlCol="0">
            <a:spAutoFit/>
          </a:bodyPr>
          <a:lstStyle/>
          <a:p>
            <a:pPr algn="ctr"/>
            <a:r>
              <a:rPr lang="en-US" b="1" dirty="0"/>
              <a:t>Excellent</a:t>
            </a:r>
          </a:p>
        </p:txBody>
      </p:sp>
      <p:sp>
        <p:nvSpPr>
          <p:cNvPr id="15" name="TextBox 14"/>
          <p:cNvSpPr txBox="1"/>
          <p:nvPr/>
        </p:nvSpPr>
        <p:spPr>
          <a:xfrm>
            <a:off x="1260926" y="159116"/>
            <a:ext cx="9347761" cy="461665"/>
          </a:xfrm>
          <a:prstGeom prst="rect">
            <a:avLst/>
          </a:prstGeom>
          <a:noFill/>
        </p:spPr>
        <p:txBody>
          <a:bodyPr wrap="square" rtlCol="0">
            <a:spAutoFit/>
          </a:bodyPr>
          <a:lstStyle/>
          <a:p>
            <a:pPr algn="ctr"/>
            <a:r>
              <a:rPr lang="en-US" sz="2400" b="1" dirty="0"/>
              <a:t>Quantitative Skills on Entry – Time to Degree</a:t>
            </a:r>
          </a:p>
        </p:txBody>
      </p:sp>
      <p:sp>
        <p:nvSpPr>
          <p:cNvPr id="2" name="TextBox 1"/>
          <p:cNvSpPr txBox="1"/>
          <p:nvPr/>
        </p:nvSpPr>
        <p:spPr>
          <a:xfrm>
            <a:off x="1317330" y="1914329"/>
            <a:ext cx="9435548" cy="3170099"/>
          </a:xfrm>
          <a:prstGeom prst="rect">
            <a:avLst/>
          </a:prstGeom>
          <a:noFill/>
        </p:spPr>
        <p:txBody>
          <a:bodyPr wrap="square" rtlCol="0">
            <a:spAutoFit/>
          </a:bodyPr>
          <a:lstStyle/>
          <a:p>
            <a:pPr algn="ctr"/>
            <a:r>
              <a:rPr lang="en-US" sz="10000" dirty="0">
                <a:solidFill>
                  <a:schemeClr val="accent6">
                    <a:lumMod val="75000"/>
                  </a:schemeClr>
                </a:solidFill>
                <a:latin typeface="Bernard MT Condensed" panose="02050806060905020404" pitchFamily="18" charset="0"/>
              </a:rPr>
              <a:t>Audience</a:t>
            </a:r>
          </a:p>
          <a:p>
            <a:pPr algn="ctr"/>
            <a:r>
              <a:rPr lang="en-US" sz="10000" dirty="0">
                <a:solidFill>
                  <a:schemeClr val="accent6">
                    <a:lumMod val="75000"/>
                  </a:schemeClr>
                </a:solidFill>
                <a:latin typeface="Bernard MT Condensed" panose="02050806060905020404" pitchFamily="18" charset="0"/>
              </a:rPr>
              <a:t>Engagement</a:t>
            </a:r>
          </a:p>
        </p:txBody>
      </p:sp>
      <p:pic>
        <p:nvPicPr>
          <p:cNvPr id="16" name="Picture 15"/>
          <p:cNvPicPr>
            <a:picLocks noChangeAspect="1"/>
          </p:cNvPicPr>
          <p:nvPr/>
        </p:nvPicPr>
        <p:blipFill>
          <a:blip r:embed="rId8"/>
          <a:stretch>
            <a:fillRect/>
          </a:stretch>
        </p:blipFill>
        <p:spPr>
          <a:xfrm>
            <a:off x="284212" y="54863"/>
            <a:ext cx="2565209" cy="608245"/>
          </a:xfrm>
          <a:prstGeom prst="rect">
            <a:avLst/>
          </a:prstGeom>
        </p:spPr>
      </p:pic>
    </p:spTree>
    <p:extLst>
      <p:ext uri="{BB962C8B-B14F-4D97-AF65-F5344CB8AC3E}">
        <p14:creationId xmlns:p14="http://schemas.microsoft.com/office/powerpoint/2010/main" val="18837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42"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63827"/>
            <a:ext cx="10515600" cy="1325563"/>
          </a:xfrm>
        </p:spPr>
        <p:txBody>
          <a:bodyPr/>
          <a:lstStyle/>
          <a:p>
            <a:pPr algn="ctr"/>
            <a:r>
              <a:rPr lang="en-US" b="1" dirty="0">
                <a:solidFill>
                  <a:schemeClr val="accent1">
                    <a:lumMod val="75000"/>
                  </a:schemeClr>
                </a:solidFill>
              </a:rPr>
              <a:t>Epilogue:  On the Bright Side/Dark Side</a:t>
            </a:r>
          </a:p>
        </p:txBody>
      </p:sp>
      <p:sp>
        <p:nvSpPr>
          <p:cNvPr id="3" name="Content Placeholder 2"/>
          <p:cNvSpPr>
            <a:spLocks noGrp="1"/>
          </p:cNvSpPr>
          <p:nvPr>
            <p:ph idx="1"/>
          </p:nvPr>
        </p:nvSpPr>
        <p:spPr>
          <a:xfrm>
            <a:off x="868019" y="1195049"/>
            <a:ext cx="5098774" cy="2576463"/>
          </a:xfrm>
        </p:spPr>
        <p:txBody>
          <a:bodyPr>
            <a:normAutofit/>
          </a:bodyPr>
          <a:lstStyle/>
          <a:p>
            <a:pPr marL="0" indent="0">
              <a:buNone/>
            </a:pPr>
            <a:endParaRPr lang="en-US" dirty="0"/>
          </a:p>
          <a:p>
            <a:pPr marL="0" indent="0">
              <a:buNone/>
            </a:pPr>
            <a:r>
              <a:rPr lang="en-US" dirty="0"/>
              <a:t>It’s kind of cool to have a tool that people can click through, something that makes them feel empowered.</a:t>
            </a:r>
          </a:p>
        </p:txBody>
      </p:sp>
      <p:pic>
        <p:nvPicPr>
          <p:cNvPr id="4" name="Picture 3"/>
          <p:cNvPicPr>
            <a:picLocks noChangeAspect="1"/>
          </p:cNvPicPr>
          <p:nvPr/>
        </p:nvPicPr>
        <p:blipFill>
          <a:blip r:embed="rId2"/>
          <a:stretch>
            <a:fillRect/>
          </a:stretch>
        </p:blipFill>
        <p:spPr>
          <a:xfrm>
            <a:off x="1991339" y="3799047"/>
            <a:ext cx="2792498" cy="2346063"/>
          </a:xfrm>
          <a:prstGeom prst="rect">
            <a:avLst/>
          </a:prstGeom>
        </p:spPr>
      </p:pic>
      <p:sp>
        <p:nvSpPr>
          <p:cNvPr id="7" name="Content Placeholder 2"/>
          <p:cNvSpPr txBox="1">
            <a:spLocks/>
          </p:cNvSpPr>
          <p:nvPr/>
        </p:nvSpPr>
        <p:spPr>
          <a:xfrm>
            <a:off x="6225208" y="882353"/>
            <a:ext cx="5128591" cy="25948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dirty="0"/>
          </a:p>
          <a:p>
            <a:pPr marL="0" indent="0">
              <a:buNone/>
            </a:pPr>
            <a:r>
              <a:rPr lang="en-US" dirty="0"/>
              <a:t>Careful…  Just because you can drive a car doesn’t mean you should drive it everywhere.  In some hands, in some conditions, it could be dangerous…</a:t>
            </a:r>
          </a:p>
        </p:txBody>
      </p:sp>
      <p:pic>
        <p:nvPicPr>
          <p:cNvPr id="6" name="Picture 5">
            <a:extLst>
              <a:ext uri="{FF2B5EF4-FFF2-40B4-BE49-F238E27FC236}">
                <a16:creationId xmlns:a16="http://schemas.microsoft.com/office/drawing/2014/main" id="{160AFBF2-CD38-4816-B91F-679A77F9EC3A}"/>
              </a:ext>
            </a:extLst>
          </p:cNvPr>
          <p:cNvPicPr>
            <a:picLocks noChangeAspect="1"/>
          </p:cNvPicPr>
          <p:nvPr/>
        </p:nvPicPr>
        <p:blipFill>
          <a:blip r:embed="rId3"/>
          <a:stretch>
            <a:fillRect/>
          </a:stretch>
        </p:blipFill>
        <p:spPr>
          <a:xfrm>
            <a:off x="6747901" y="3834777"/>
            <a:ext cx="3048314" cy="2274601"/>
          </a:xfrm>
          <a:prstGeom prst="rect">
            <a:avLst/>
          </a:prstGeom>
        </p:spPr>
      </p:pic>
    </p:spTree>
    <p:extLst>
      <p:ext uri="{BB962C8B-B14F-4D97-AF65-F5344CB8AC3E}">
        <p14:creationId xmlns:p14="http://schemas.microsoft.com/office/powerpoint/2010/main" val="331363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UC Davis:  Success at Graduation</a:t>
            </a:r>
          </a:p>
        </p:txBody>
      </p:sp>
      <p:sp>
        <p:nvSpPr>
          <p:cNvPr id="5" name="Content Placeholder 4"/>
          <p:cNvSpPr>
            <a:spLocks noGrp="1"/>
          </p:cNvSpPr>
          <p:nvPr>
            <p:ph idx="1"/>
          </p:nvPr>
        </p:nvSpPr>
        <p:spPr>
          <a:xfrm>
            <a:off x="1676400" y="2073160"/>
            <a:ext cx="10515600" cy="1787730"/>
          </a:xfrm>
        </p:spPr>
        <p:txBody>
          <a:bodyPr/>
          <a:lstStyle/>
          <a:p>
            <a:r>
              <a:rPr lang="en-US" dirty="0"/>
              <a:t>Graduation rates and time to degree get the most attention.</a:t>
            </a:r>
          </a:p>
          <a:p>
            <a:r>
              <a:rPr lang="en-US" dirty="0"/>
              <a:t>Institutions all (should) have stated learning outcomes.</a:t>
            </a:r>
          </a:p>
          <a:p>
            <a:r>
              <a:rPr lang="en-US" dirty="0"/>
              <a:t>Survey data and grades each tell part of the story.</a:t>
            </a:r>
          </a:p>
        </p:txBody>
      </p:sp>
      <p:sp>
        <p:nvSpPr>
          <p:cNvPr id="7" name="TextBox 6"/>
          <p:cNvSpPr txBox="1"/>
          <p:nvPr/>
        </p:nvSpPr>
        <p:spPr>
          <a:xfrm>
            <a:off x="2241728" y="4597758"/>
            <a:ext cx="7708543" cy="646331"/>
          </a:xfrm>
          <a:prstGeom prst="rect">
            <a:avLst/>
          </a:prstGeom>
          <a:noFill/>
        </p:spPr>
        <p:txBody>
          <a:bodyPr wrap="square" rtlCol="0">
            <a:spAutoFit/>
          </a:bodyPr>
          <a:lstStyle/>
          <a:p>
            <a:r>
              <a:rPr lang="en-US" sz="3600" b="1" dirty="0">
                <a:solidFill>
                  <a:schemeClr val="accent1">
                    <a:lumMod val="75000"/>
                  </a:schemeClr>
                </a:solidFill>
              </a:rPr>
              <a:t>How can we fit these pieces together?</a:t>
            </a:r>
          </a:p>
        </p:txBody>
      </p:sp>
    </p:spTree>
    <p:extLst>
      <p:ext uri="{BB962C8B-B14F-4D97-AF65-F5344CB8AC3E}">
        <p14:creationId xmlns:p14="http://schemas.microsoft.com/office/powerpoint/2010/main" val="511467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97" y="0"/>
            <a:ext cx="11353800" cy="1325563"/>
          </a:xfrm>
        </p:spPr>
        <p:txBody>
          <a:bodyPr/>
          <a:lstStyle/>
          <a:p>
            <a:pPr algn="ctr"/>
            <a:r>
              <a:rPr lang="en-US" b="1" dirty="0"/>
              <a:t>Match Campus Learning Outcomes to Survey Data</a:t>
            </a:r>
          </a:p>
        </p:txBody>
      </p:sp>
      <p:graphicFrame>
        <p:nvGraphicFramePr>
          <p:cNvPr id="14" name="Table 13"/>
          <p:cNvGraphicFramePr>
            <a:graphicFrameLocks noGrp="1"/>
          </p:cNvGraphicFramePr>
          <p:nvPr>
            <p:extLst>
              <p:ext uri="{D42A27DB-BD31-4B8C-83A1-F6EECF244321}">
                <p14:modId xmlns:p14="http://schemas.microsoft.com/office/powerpoint/2010/main" val="1025090930"/>
              </p:ext>
            </p:extLst>
          </p:nvPr>
        </p:nvGraphicFramePr>
        <p:xfrm>
          <a:off x="889586" y="1117285"/>
          <a:ext cx="10701399" cy="5412086"/>
        </p:xfrm>
        <a:graphic>
          <a:graphicData uri="http://schemas.openxmlformats.org/drawingml/2006/table">
            <a:tbl>
              <a:tblPr/>
              <a:tblGrid>
                <a:gridCol w="4258412">
                  <a:extLst>
                    <a:ext uri="{9D8B030D-6E8A-4147-A177-3AD203B41FA5}">
                      <a16:colId xmlns:a16="http://schemas.microsoft.com/office/drawing/2014/main" val="20000"/>
                    </a:ext>
                  </a:extLst>
                </a:gridCol>
                <a:gridCol w="201343">
                  <a:extLst>
                    <a:ext uri="{9D8B030D-6E8A-4147-A177-3AD203B41FA5}">
                      <a16:colId xmlns:a16="http://schemas.microsoft.com/office/drawing/2014/main" val="20001"/>
                    </a:ext>
                  </a:extLst>
                </a:gridCol>
                <a:gridCol w="6241644">
                  <a:extLst>
                    <a:ext uri="{9D8B030D-6E8A-4147-A177-3AD203B41FA5}">
                      <a16:colId xmlns:a16="http://schemas.microsoft.com/office/drawing/2014/main" val="20002"/>
                    </a:ext>
                  </a:extLst>
                </a:gridCol>
              </a:tblGrid>
              <a:tr h="265957">
                <a:tc>
                  <a:txBody>
                    <a:bodyPr/>
                    <a:lstStyle/>
                    <a:p>
                      <a:pPr algn="l" fontAlgn="b"/>
                      <a:r>
                        <a:rPr lang="en-US" sz="1600" b="0" i="0" u="none" strike="noStrike" dirty="0">
                          <a:solidFill>
                            <a:srgbClr val="000000"/>
                          </a:solidFill>
                          <a:effectLst/>
                          <a:latin typeface="Calibri" panose="020F0502020204030204" pitchFamily="34" charset="0"/>
                        </a:rPr>
                        <a:t>UC Davis Campus Learning Outcomes</a:t>
                      </a:r>
                    </a:p>
                  </a:txBody>
                  <a:tcPr marL="8466" marR="8466" marT="846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UCUES Questions (Please describe your rate your level of proficiency in…)</a:t>
                      </a:r>
                    </a:p>
                  </a:txBody>
                  <a:tcPr marL="8466" marR="8466" marT="846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5957">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14811">
                <a:tc>
                  <a:txBody>
                    <a:bodyPr/>
                    <a:lstStyle/>
                    <a:p>
                      <a:pPr algn="l" fontAlgn="ctr"/>
                      <a:r>
                        <a:rPr lang="en-US" sz="1400" b="0" i="0" u="none" strike="noStrike" dirty="0">
                          <a:solidFill>
                            <a:srgbClr val="000000"/>
                          </a:solidFill>
                          <a:effectLst/>
                          <a:latin typeface="Calibri" panose="020F0502020204030204" pitchFamily="34" charset="0"/>
                        </a:rPr>
                        <a:t>Develop effective communication skills</a:t>
                      </a:r>
                    </a:p>
                  </a:txBody>
                  <a:tcPr marL="8466" marR="8466" marT="8466" marB="0" anchor="ctr">
                    <a:lnL>
                      <a:noFill/>
                    </a:lnL>
                    <a:lnR>
                      <a:noFill/>
                    </a:lnR>
                    <a:lnT>
                      <a:noFill/>
                    </a:lnT>
                    <a:lnB>
                      <a:noFill/>
                    </a:lnB>
                    <a:solidFill>
                      <a:srgbClr val="E2EFDA"/>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Ability to be clear and effective when writing</a:t>
                      </a:r>
                    </a:p>
                  </a:txBody>
                  <a:tcPr marL="8466" marR="8466" marT="8466" marB="0" anchor="b">
                    <a:lnL>
                      <a:noFill/>
                    </a:lnL>
                    <a:lnR>
                      <a:noFill/>
                    </a:lnR>
                    <a:lnT>
                      <a:noFill/>
                    </a:lnT>
                    <a:lnB>
                      <a:noFill/>
                    </a:lnB>
                    <a:solidFill>
                      <a:srgbClr val="E2EFDA"/>
                    </a:solidFill>
                  </a:tcPr>
                </a:tc>
                <a:extLst>
                  <a:ext uri="{0D108BD9-81ED-4DB2-BD59-A6C34878D82A}">
                    <a16:rowId xmlns:a16="http://schemas.microsoft.com/office/drawing/2014/main" val="10002"/>
                  </a:ext>
                </a:extLst>
              </a:tr>
              <a:tr h="214811">
                <a:tc>
                  <a:txBody>
                    <a:bodyPr/>
                    <a:lstStyle/>
                    <a:p>
                      <a:pPr algn="l" fontAlgn="ctr"/>
                      <a:r>
                        <a:rPr lang="en-US" sz="1400" b="0" i="0" u="none" strike="noStrike" dirty="0">
                          <a:solidFill>
                            <a:srgbClr val="000000"/>
                          </a:solidFill>
                          <a:effectLst/>
                          <a:latin typeface="Calibri" panose="020F0502020204030204" pitchFamily="34" charset="0"/>
                        </a:rPr>
                        <a:t> </a:t>
                      </a:r>
                    </a:p>
                  </a:txBody>
                  <a:tcPr marL="228572" marR="8466" marT="8466" marB="0" anchor="ctr">
                    <a:lnL>
                      <a:noFill/>
                    </a:lnL>
                    <a:lnR>
                      <a:noFill/>
                    </a:lnR>
                    <a:lnT>
                      <a:noFill/>
                    </a:lnT>
                    <a:lnB>
                      <a:noFill/>
                    </a:lnB>
                    <a:solidFill>
                      <a:srgbClr val="E2EFDA"/>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Oral Communication Skills</a:t>
                      </a:r>
                    </a:p>
                  </a:txBody>
                  <a:tcPr marL="8466" marR="8466" marT="8466" marB="0" anchor="b">
                    <a:lnL>
                      <a:noFill/>
                    </a:lnL>
                    <a:lnR>
                      <a:noFill/>
                    </a:lnR>
                    <a:lnT>
                      <a:noFill/>
                    </a:lnT>
                    <a:lnB>
                      <a:noFill/>
                    </a:lnB>
                    <a:solidFill>
                      <a:srgbClr val="E2EFDA"/>
                    </a:solidFill>
                  </a:tcPr>
                </a:tc>
                <a:extLst>
                  <a:ext uri="{0D108BD9-81ED-4DB2-BD59-A6C34878D82A}">
                    <a16:rowId xmlns:a16="http://schemas.microsoft.com/office/drawing/2014/main" val="10003"/>
                  </a:ext>
                </a:extLst>
              </a:tr>
              <a:tr h="214811">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Interpersonal Skills</a:t>
                      </a:r>
                    </a:p>
                  </a:txBody>
                  <a:tcPr marL="8466" marR="8466" marT="8466" marB="0" anchor="b">
                    <a:lnL>
                      <a:noFill/>
                    </a:lnL>
                    <a:lnR>
                      <a:noFill/>
                    </a:lnR>
                    <a:lnT>
                      <a:noFill/>
                    </a:lnT>
                    <a:lnB>
                      <a:noFill/>
                    </a:lnB>
                    <a:solidFill>
                      <a:srgbClr val="E2EFDA"/>
                    </a:solidFill>
                  </a:tcPr>
                </a:tc>
                <a:extLst>
                  <a:ext uri="{0D108BD9-81ED-4DB2-BD59-A6C34878D82A}">
                    <a16:rowId xmlns:a16="http://schemas.microsoft.com/office/drawing/2014/main" val="10004"/>
                  </a:ext>
                </a:extLst>
              </a:tr>
              <a:tr h="214811">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Ability to prepare and make a presentation</a:t>
                      </a:r>
                    </a:p>
                  </a:txBody>
                  <a:tcPr marL="8466" marR="8466" marT="8466" marB="0" anchor="b">
                    <a:lnL>
                      <a:noFill/>
                    </a:lnL>
                    <a:lnR>
                      <a:noFill/>
                    </a:lnR>
                    <a:lnT>
                      <a:noFill/>
                    </a:lnT>
                    <a:lnB>
                      <a:noFill/>
                    </a:lnB>
                    <a:solidFill>
                      <a:srgbClr val="E2EFDA"/>
                    </a:solidFill>
                  </a:tcPr>
                </a:tc>
                <a:extLst>
                  <a:ext uri="{0D108BD9-81ED-4DB2-BD59-A6C34878D82A}">
                    <a16:rowId xmlns:a16="http://schemas.microsoft.com/office/drawing/2014/main" val="10005"/>
                  </a:ext>
                </a:extLst>
              </a:tr>
              <a:tr h="214811">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extLst>
                  <a:ext uri="{0D108BD9-81ED-4DB2-BD59-A6C34878D82A}">
                    <a16:rowId xmlns:a16="http://schemas.microsoft.com/office/drawing/2014/main" val="10006"/>
                  </a:ext>
                </a:extLst>
              </a:tr>
              <a:tr h="214811">
                <a:tc>
                  <a:txBody>
                    <a:bodyPr/>
                    <a:lstStyle/>
                    <a:p>
                      <a:pPr algn="l" fontAlgn="ctr"/>
                      <a:r>
                        <a:rPr lang="en-US" sz="1400" b="0" i="0" u="none" strike="noStrike" dirty="0">
                          <a:solidFill>
                            <a:srgbClr val="000000"/>
                          </a:solidFill>
                          <a:effectLst/>
                          <a:latin typeface="Calibri" panose="020F0502020204030204" pitchFamily="34" charset="0"/>
                        </a:rPr>
                        <a:t>Develop higher cognitive skills</a:t>
                      </a:r>
                    </a:p>
                  </a:txBody>
                  <a:tcPr marL="8466" marR="8466" marT="8466" marB="0" anchor="ctr">
                    <a:lnL>
                      <a:noFill/>
                    </a:lnL>
                    <a:lnR>
                      <a:noFill/>
                    </a:lnR>
                    <a:lnT>
                      <a:noFill/>
                    </a:lnT>
                    <a:lnB>
                      <a:noFill/>
                    </a:lnB>
                    <a:solidFill>
                      <a:srgbClr val="D9E1F2"/>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Ability to design, conduct, and evaluate research</a:t>
                      </a:r>
                    </a:p>
                  </a:txBody>
                  <a:tcPr marL="8466" marR="8466" marT="8466" marB="0" anchor="b">
                    <a:lnL>
                      <a:noFill/>
                    </a:lnL>
                    <a:lnR>
                      <a:noFill/>
                    </a:lnR>
                    <a:lnT>
                      <a:noFill/>
                    </a:lnT>
                    <a:lnB>
                      <a:noFill/>
                    </a:lnB>
                    <a:solidFill>
                      <a:srgbClr val="D9E1F2"/>
                    </a:solidFill>
                  </a:tcPr>
                </a:tc>
                <a:extLst>
                  <a:ext uri="{0D108BD9-81ED-4DB2-BD59-A6C34878D82A}">
                    <a16:rowId xmlns:a16="http://schemas.microsoft.com/office/drawing/2014/main" val="10007"/>
                  </a:ext>
                </a:extLst>
              </a:tr>
              <a:tr h="214811">
                <a:tc>
                  <a:txBody>
                    <a:bodyPr/>
                    <a:lstStyle/>
                    <a:p>
                      <a:pPr algn="l" fontAlgn="ctr"/>
                      <a:r>
                        <a:rPr lang="en-US" sz="1400" b="0" i="0" u="none" strike="noStrike" dirty="0">
                          <a:solidFill>
                            <a:srgbClr val="000000"/>
                          </a:solidFill>
                          <a:effectLst/>
                          <a:latin typeface="Calibri" panose="020F0502020204030204" pitchFamily="34" charset="0"/>
                        </a:rPr>
                        <a:t> </a:t>
                      </a:r>
                    </a:p>
                  </a:txBody>
                  <a:tcPr marL="228572" marR="8466" marT="8466" marB="0" anchor="ctr">
                    <a:lnL>
                      <a:noFill/>
                    </a:lnL>
                    <a:lnR>
                      <a:noFill/>
                    </a:lnR>
                    <a:lnT>
                      <a:noFill/>
                    </a:lnT>
                    <a:lnB>
                      <a:noFill/>
                    </a:lnB>
                    <a:solidFill>
                      <a:srgbClr val="D9E1F2"/>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Quantitative (mathematical and statistical) skills</a:t>
                      </a:r>
                    </a:p>
                  </a:txBody>
                  <a:tcPr marL="8466" marR="8466" marT="8466" marB="0" anchor="b">
                    <a:lnL>
                      <a:noFill/>
                    </a:lnL>
                    <a:lnR>
                      <a:noFill/>
                    </a:lnR>
                    <a:lnT>
                      <a:noFill/>
                    </a:lnT>
                    <a:lnB>
                      <a:noFill/>
                    </a:lnB>
                    <a:solidFill>
                      <a:srgbClr val="D9E1F2"/>
                    </a:solidFill>
                  </a:tcPr>
                </a:tc>
                <a:extLst>
                  <a:ext uri="{0D108BD9-81ED-4DB2-BD59-A6C34878D82A}">
                    <a16:rowId xmlns:a16="http://schemas.microsoft.com/office/drawing/2014/main" val="10008"/>
                  </a:ext>
                </a:extLst>
              </a:tr>
              <a:tr h="214811">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Analytical and critical thinking skills</a:t>
                      </a:r>
                    </a:p>
                  </a:txBody>
                  <a:tcPr marL="8466" marR="8466" marT="8466" marB="0" anchor="b">
                    <a:lnL>
                      <a:noFill/>
                    </a:lnL>
                    <a:lnR>
                      <a:noFill/>
                    </a:lnR>
                    <a:lnT>
                      <a:noFill/>
                    </a:lnT>
                    <a:lnB>
                      <a:noFill/>
                    </a:lnB>
                    <a:solidFill>
                      <a:srgbClr val="D9E1F2"/>
                    </a:solidFill>
                  </a:tcPr>
                </a:tc>
                <a:extLst>
                  <a:ext uri="{0D108BD9-81ED-4DB2-BD59-A6C34878D82A}">
                    <a16:rowId xmlns:a16="http://schemas.microsoft.com/office/drawing/2014/main" val="10009"/>
                  </a:ext>
                </a:extLst>
              </a:tr>
              <a:tr h="214811">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extLst>
                  <a:ext uri="{0D108BD9-81ED-4DB2-BD59-A6C34878D82A}">
                    <a16:rowId xmlns:a16="http://schemas.microsoft.com/office/drawing/2014/main" val="10010"/>
                  </a:ext>
                </a:extLst>
              </a:tr>
              <a:tr h="214811">
                <a:tc>
                  <a:txBody>
                    <a:bodyPr/>
                    <a:lstStyle/>
                    <a:p>
                      <a:pPr algn="l" fontAlgn="ctr"/>
                      <a:r>
                        <a:rPr lang="en-US" sz="1400" b="0" i="0" u="none" strike="noStrike" dirty="0">
                          <a:solidFill>
                            <a:srgbClr val="000000"/>
                          </a:solidFill>
                          <a:effectLst/>
                          <a:latin typeface="Calibri" panose="020F0502020204030204" pitchFamily="34" charset="0"/>
                        </a:rPr>
                        <a:t>Cultivate the virtues</a:t>
                      </a:r>
                    </a:p>
                  </a:txBody>
                  <a:tcPr marL="8466" marR="8466" marT="8466" marB="0" anchor="ctr">
                    <a:lnL>
                      <a:noFill/>
                    </a:lnL>
                    <a:lnR>
                      <a:noFill/>
                    </a:lnR>
                    <a:lnT>
                      <a:noFill/>
                    </a:lnT>
                    <a:lnB>
                      <a:noFill/>
                    </a:lnB>
                    <a:solidFill>
                      <a:srgbClr val="FFF2CC"/>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Social class and economic differences/issues</a:t>
                      </a:r>
                    </a:p>
                  </a:txBody>
                  <a:tcPr marL="8466" marR="8466" marT="8466" marB="0" anchor="b">
                    <a:lnL>
                      <a:noFill/>
                    </a:lnL>
                    <a:lnR>
                      <a:noFill/>
                    </a:lnR>
                    <a:lnT>
                      <a:noFill/>
                    </a:lnT>
                    <a:lnB>
                      <a:noFill/>
                    </a:lnB>
                    <a:solidFill>
                      <a:srgbClr val="FFF2CC"/>
                    </a:solidFill>
                  </a:tcPr>
                </a:tc>
                <a:extLst>
                  <a:ext uri="{0D108BD9-81ED-4DB2-BD59-A6C34878D82A}">
                    <a16:rowId xmlns:a16="http://schemas.microsoft.com/office/drawing/2014/main" val="10011"/>
                  </a:ext>
                </a:extLst>
              </a:tr>
              <a:tr h="214811">
                <a:tc>
                  <a:txBody>
                    <a:bodyPr/>
                    <a:lstStyle/>
                    <a:p>
                      <a:pPr algn="l" fontAlgn="ctr"/>
                      <a:r>
                        <a:rPr lang="en-US" sz="1400" b="0" i="0" u="none" strike="noStrike" dirty="0">
                          <a:solidFill>
                            <a:srgbClr val="000000"/>
                          </a:solidFill>
                          <a:effectLst/>
                          <a:latin typeface="Calibri" panose="020F0502020204030204" pitchFamily="34" charset="0"/>
                        </a:rPr>
                        <a:t> </a:t>
                      </a:r>
                    </a:p>
                  </a:txBody>
                  <a:tcPr marL="228572" marR="8466" marT="8466" marB="0" anchor="ctr">
                    <a:lnL>
                      <a:noFill/>
                    </a:lnL>
                    <a:lnR>
                      <a:noFill/>
                    </a:lnR>
                    <a:lnT>
                      <a:noFill/>
                    </a:lnT>
                    <a:lnB>
                      <a:noFill/>
                    </a:lnB>
                    <a:solidFill>
                      <a:srgbClr val="FFF2CC"/>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Racial and ethnic, gender, and sexual orientation differences/issues; </a:t>
                      </a:r>
                    </a:p>
                  </a:txBody>
                  <a:tcPr marL="8466" marR="8466" marT="8466" marB="0" anchor="b">
                    <a:lnL>
                      <a:noFill/>
                    </a:lnL>
                    <a:lnR>
                      <a:noFill/>
                    </a:lnR>
                    <a:lnT>
                      <a:noFill/>
                    </a:lnT>
                    <a:lnB>
                      <a:noFill/>
                    </a:lnB>
                    <a:solidFill>
                      <a:srgbClr val="FFF2CC"/>
                    </a:solidFill>
                  </a:tcPr>
                </a:tc>
                <a:extLst>
                  <a:ext uri="{0D108BD9-81ED-4DB2-BD59-A6C34878D82A}">
                    <a16:rowId xmlns:a16="http://schemas.microsoft.com/office/drawing/2014/main" val="10012"/>
                  </a:ext>
                </a:extLst>
              </a:tr>
              <a:tr h="214811">
                <a:tc>
                  <a:txBody>
                    <a:bodyPr/>
                    <a:lstStyle/>
                    <a:p>
                      <a:pPr algn="l" fontAlgn="ctr"/>
                      <a:endParaRPr lang="en-US" sz="1400" b="0" i="0" u="none" strike="noStrike" dirty="0">
                        <a:solidFill>
                          <a:srgbClr val="000000"/>
                        </a:solidFill>
                        <a:effectLst/>
                        <a:latin typeface="Calibri" panose="020F0502020204030204" pitchFamily="34" charset="0"/>
                      </a:endParaRPr>
                    </a:p>
                  </a:txBody>
                  <a:tcPr marL="8466" marR="8466" marT="8466" marB="0" anchor="ctr">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Physical or psychological disability issues</a:t>
                      </a:r>
                    </a:p>
                  </a:txBody>
                  <a:tcPr marL="8466" marR="8466" marT="8466" marB="0" anchor="b">
                    <a:lnL>
                      <a:noFill/>
                    </a:lnL>
                    <a:lnR>
                      <a:noFill/>
                    </a:lnR>
                    <a:lnT>
                      <a:noFill/>
                    </a:lnT>
                    <a:lnB>
                      <a:noFill/>
                    </a:lnB>
                    <a:solidFill>
                      <a:srgbClr val="FFF2CC"/>
                    </a:solidFill>
                  </a:tcPr>
                </a:tc>
                <a:extLst>
                  <a:ext uri="{0D108BD9-81ED-4DB2-BD59-A6C34878D82A}">
                    <a16:rowId xmlns:a16="http://schemas.microsoft.com/office/drawing/2014/main" val="10013"/>
                  </a:ext>
                </a:extLst>
              </a:tr>
              <a:tr h="214811">
                <a:tc>
                  <a:txBody>
                    <a:bodyPr/>
                    <a:lstStyle/>
                    <a:p>
                      <a:pPr algn="l" fontAlgn="ctr"/>
                      <a:endParaRPr lang="en-US" sz="1400" b="0" i="0" u="none" strike="noStrike" dirty="0">
                        <a:solidFill>
                          <a:srgbClr val="000000"/>
                        </a:solidFill>
                        <a:effectLst/>
                        <a:latin typeface="Calibri" panose="020F0502020204030204" pitchFamily="34" charset="0"/>
                      </a:endParaRPr>
                    </a:p>
                  </a:txBody>
                  <a:tcPr marL="8466" marR="8466" marT="8466" marB="0" anchor="ctr">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extLst>
                  <a:ext uri="{0D108BD9-81ED-4DB2-BD59-A6C34878D82A}">
                    <a16:rowId xmlns:a16="http://schemas.microsoft.com/office/drawing/2014/main" val="10014"/>
                  </a:ext>
                </a:extLst>
              </a:tr>
              <a:tr h="214811">
                <a:tc>
                  <a:txBody>
                    <a:bodyPr/>
                    <a:lstStyle/>
                    <a:p>
                      <a:pPr algn="l" fontAlgn="ctr"/>
                      <a:r>
                        <a:rPr lang="en-US" sz="1400" b="0" i="0" u="none" strike="noStrike" dirty="0">
                          <a:solidFill>
                            <a:srgbClr val="000000"/>
                          </a:solidFill>
                          <a:effectLst/>
                          <a:latin typeface="Calibri" panose="020F0502020204030204" pitchFamily="34" charset="0"/>
                        </a:rPr>
                        <a:t>Develop focus and depth in one or more disciplines</a:t>
                      </a:r>
                    </a:p>
                  </a:txBody>
                  <a:tcPr marL="8466" marR="8466" marT="8466" marB="0" anchor="ctr">
                    <a:lnL>
                      <a:noFill/>
                    </a:lnL>
                    <a:lnR>
                      <a:noFill/>
                    </a:lnR>
                    <a:lnT>
                      <a:noFill/>
                    </a:lnT>
                    <a:lnB>
                      <a:noFill/>
                    </a:lnB>
                    <a:solidFill>
                      <a:srgbClr val="EDEDED"/>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Understanding your field of study (i.e., college major)</a:t>
                      </a:r>
                    </a:p>
                  </a:txBody>
                  <a:tcPr marL="8466" marR="8466" marT="8466" marB="0" anchor="b">
                    <a:lnL>
                      <a:noFill/>
                    </a:lnL>
                    <a:lnR>
                      <a:noFill/>
                    </a:lnR>
                    <a:lnT>
                      <a:noFill/>
                    </a:lnT>
                    <a:lnB>
                      <a:noFill/>
                    </a:lnB>
                    <a:solidFill>
                      <a:srgbClr val="EDEDED"/>
                    </a:solidFill>
                  </a:tcPr>
                </a:tc>
                <a:extLst>
                  <a:ext uri="{0D108BD9-81ED-4DB2-BD59-A6C34878D82A}">
                    <a16:rowId xmlns:a16="http://schemas.microsoft.com/office/drawing/2014/main" val="10015"/>
                  </a:ext>
                </a:extLst>
              </a:tr>
              <a:tr h="214811">
                <a:tc>
                  <a:txBody>
                    <a:bodyPr/>
                    <a:lstStyle/>
                    <a:p>
                      <a:pPr algn="l" fontAlgn="ctr"/>
                      <a:endParaRPr lang="en-US" sz="1400" b="0" i="0" u="none" strike="noStrike" dirty="0">
                        <a:solidFill>
                          <a:srgbClr val="000000"/>
                        </a:solidFill>
                        <a:effectLst/>
                        <a:latin typeface="Calibri" panose="020F0502020204030204" pitchFamily="34" charset="0"/>
                      </a:endParaRPr>
                    </a:p>
                  </a:txBody>
                  <a:tcPr marL="8466" marR="8466" marT="8466" marB="0" anchor="ctr">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Ability to read and comprehend academic material</a:t>
                      </a:r>
                    </a:p>
                  </a:txBody>
                  <a:tcPr marL="8466" marR="8466" marT="8466" marB="0" anchor="b">
                    <a:lnL>
                      <a:noFill/>
                    </a:lnL>
                    <a:lnR>
                      <a:noFill/>
                    </a:lnR>
                    <a:lnT>
                      <a:noFill/>
                    </a:lnT>
                    <a:lnB>
                      <a:noFill/>
                    </a:lnB>
                    <a:solidFill>
                      <a:srgbClr val="EDEDED"/>
                    </a:solidFill>
                  </a:tcPr>
                </a:tc>
                <a:extLst>
                  <a:ext uri="{0D108BD9-81ED-4DB2-BD59-A6C34878D82A}">
                    <a16:rowId xmlns:a16="http://schemas.microsoft.com/office/drawing/2014/main" val="10016"/>
                  </a:ext>
                </a:extLst>
              </a:tr>
              <a:tr h="214811">
                <a:tc>
                  <a:txBody>
                    <a:bodyPr/>
                    <a:lstStyle/>
                    <a:p>
                      <a:pPr algn="l" fontAlgn="ctr"/>
                      <a:endParaRPr lang="en-US" sz="1400" b="0" i="0" u="none" strike="noStrike" dirty="0">
                        <a:solidFill>
                          <a:srgbClr val="000000"/>
                        </a:solidFill>
                        <a:effectLst/>
                        <a:latin typeface="Calibri" panose="020F0502020204030204" pitchFamily="34" charset="0"/>
                      </a:endParaRPr>
                    </a:p>
                  </a:txBody>
                  <a:tcPr marL="8466" marR="8466" marT="8466" marB="0" anchor="ctr">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extLst>
                  <a:ext uri="{0D108BD9-81ED-4DB2-BD59-A6C34878D82A}">
                    <a16:rowId xmlns:a16="http://schemas.microsoft.com/office/drawing/2014/main" val="10017"/>
                  </a:ext>
                </a:extLst>
              </a:tr>
              <a:tr h="214811">
                <a:tc>
                  <a:txBody>
                    <a:bodyPr/>
                    <a:lstStyle/>
                    <a:p>
                      <a:pPr algn="l" fontAlgn="ctr"/>
                      <a:r>
                        <a:rPr lang="en-US" sz="1400" b="0" i="0" u="none" strike="noStrike" dirty="0">
                          <a:solidFill>
                            <a:srgbClr val="000000"/>
                          </a:solidFill>
                          <a:effectLst/>
                          <a:latin typeface="Calibri" panose="020F0502020204030204" pitchFamily="34" charset="0"/>
                        </a:rPr>
                        <a:t>Develop leadership skills</a:t>
                      </a:r>
                    </a:p>
                  </a:txBody>
                  <a:tcPr marL="8466" marR="8466" marT="8466" marB="0" anchor="ctr">
                    <a:lnL>
                      <a:noFill/>
                    </a:lnL>
                    <a:lnR>
                      <a:noFill/>
                    </a:lnR>
                    <a:lnT>
                      <a:noFill/>
                    </a:lnT>
                    <a:lnB>
                      <a:noFill/>
                    </a:lnB>
                    <a:solidFill>
                      <a:srgbClr val="FCE4D6"/>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Leadership skills</a:t>
                      </a:r>
                    </a:p>
                  </a:txBody>
                  <a:tcPr marL="8466" marR="8466" marT="8466" marB="0" anchor="b">
                    <a:lnL>
                      <a:noFill/>
                    </a:lnL>
                    <a:lnR>
                      <a:noFill/>
                    </a:lnR>
                    <a:lnT>
                      <a:noFill/>
                    </a:lnT>
                    <a:lnB>
                      <a:noFill/>
                    </a:lnB>
                    <a:solidFill>
                      <a:srgbClr val="FCE4D6"/>
                    </a:solidFill>
                  </a:tcPr>
                </a:tc>
                <a:extLst>
                  <a:ext uri="{0D108BD9-81ED-4DB2-BD59-A6C34878D82A}">
                    <a16:rowId xmlns:a16="http://schemas.microsoft.com/office/drawing/2014/main" val="10018"/>
                  </a:ext>
                </a:extLst>
              </a:tr>
              <a:tr h="214811">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extLst>
                  <a:ext uri="{0D108BD9-81ED-4DB2-BD59-A6C34878D82A}">
                    <a16:rowId xmlns:a16="http://schemas.microsoft.com/office/drawing/2014/main" val="10019"/>
                  </a:ext>
                </a:extLst>
              </a:tr>
              <a:tr h="214811">
                <a:tc>
                  <a:txBody>
                    <a:bodyPr/>
                    <a:lstStyle/>
                    <a:p>
                      <a:pPr algn="l" fontAlgn="ctr"/>
                      <a:r>
                        <a:rPr lang="en-US" sz="1400" b="0" i="0" u="none" strike="noStrike" dirty="0">
                          <a:solidFill>
                            <a:srgbClr val="000000"/>
                          </a:solidFill>
                          <a:effectLst/>
                          <a:latin typeface="Calibri" panose="020F0502020204030204" pitchFamily="34" charset="0"/>
                        </a:rPr>
                        <a:t>Develop a global perspective</a:t>
                      </a:r>
                    </a:p>
                  </a:txBody>
                  <a:tcPr marL="8466" marR="8466" marT="8466" marB="0" anchor="ctr">
                    <a:lnL>
                      <a:noFill/>
                    </a:lnL>
                    <a:lnR>
                      <a:noFill/>
                    </a:lnR>
                    <a:lnT>
                      <a:noFill/>
                    </a:lnT>
                    <a:lnB>
                      <a:noFill/>
                    </a:lnB>
                    <a:solidFill>
                      <a:srgbClr val="DDEBF7"/>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Ability to understand international perspectives</a:t>
                      </a:r>
                    </a:p>
                  </a:txBody>
                  <a:tcPr marL="8466" marR="8466" marT="8466" marB="0" anchor="b">
                    <a:lnL>
                      <a:noFill/>
                    </a:lnL>
                    <a:lnR>
                      <a:noFill/>
                    </a:lnR>
                    <a:lnT>
                      <a:noFill/>
                    </a:lnT>
                    <a:lnB>
                      <a:noFill/>
                    </a:lnB>
                    <a:solidFill>
                      <a:srgbClr val="DDEBF7"/>
                    </a:solidFill>
                  </a:tcPr>
                </a:tc>
                <a:extLst>
                  <a:ext uri="{0D108BD9-81ED-4DB2-BD59-A6C34878D82A}">
                    <a16:rowId xmlns:a16="http://schemas.microsoft.com/office/drawing/2014/main" val="10020"/>
                  </a:ext>
                </a:extLst>
              </a:tr>
              <a:tr h="214811">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extLst>
                  <a:ext uri="{0D108BD9-81ED-4DB2-BD59-A6C34878D82A}">
                    <a16:rowId xmlns:a16="http://schemas.microsoft.com/office/drawing/2014/main" val="10021"/>
                  </a:ext>
                </a:extLst>
              </a:tr>
              <a:tr h="214811">
                <a:tc>
                  <a:txBody>
                    <a:bodyPr/>
                    <a:lstStyle/>
                    <a:p>
                      <a:pPr algn="l" fontAlgn="ctr"/>
                      <a:r>
                        <a:rPr lang="en-US" sz="1400" b="0" i="0" u="none" strike="noStrike" dirty="0">
                          <a:solidFill>
                            <a:srgbClr val="000000"/>
                          </a:solidFill>
                          <a:effectLst/>
                          <a:latin typeface="Calibri" panose="020F0502020204030204" pitchFamily="34" charset="0"/>
                        </a:rPr>
                        <a:t>Prepare for lifelong learning</a:t>
                      </a:r>
                    </a:p>
                  </a:txBody>
                  <a:tcPr marL="8466" marR="8466" marT="8466" marB="0" anchor="ctr">
                    <a:lnL>
                      <a:noFill/>
                    </a:lnL>
                    <a:lnR>
                      <a:noFill/>
                    </a:lnR>
                    <a:lnT>
                      <a:noFill/>
                    </a:lnT>
                    <a:lnB>
                      <a:noFill/>
                    </a:lnB>
                    <a:solidFill>
                      <a:srgbClr val="D6DCE4"/>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Library and online information research skills</a:t>
                      </a:r>
                    </a:p>
                  </a:txBody>
                  <a:tcPr marL="8466" marR="8466" marT="8466" marB="0" anchor="b">
                    <a:lnL>
                      <a:noFill/>
                    </a:lnL>
                    <a:lnR>
                      <a:noFill/>
                    </a:lnR>
                    <a:lnT>
                      <a:noFill/>
                    </a:lnT>
                    <a:lnB>
                      <a:noFill/>
                    </a:lnB>
                    <a:solidFill>
                      <a:srgbClr val="D6DCE4"/>
                    </a:solidFill>
                  </a:tcPr>
                </a:tc>
                <a:extLst>
                  <a:ext uri="{0D108BD9-81ED-4DB2-BD59-A6C34878D82A}">
                    <a16:rowId xmlns:a16="http://schemas.microsoft.com/office/drawing/2014/main" val="10022"/>
                  </a:ext>
                </a:extLst>
              </a:tr>
              <a:tr h="214811">
                <a:tc>
                  <a:txBody>
                    <a:bodyPr/>
                    <a:lstStyle/>
                    <a:p>
                      <a:pPr algn="l" fontAlgn="ctr"/>
                      <a:r>
                        <a:rPr lang="en-US" sz="1400" b="0" i="0" u="none" strike="noStrike" dirty="0">
                          <a:solidFill>
                            <a:srgbClr val="000000"/>
                          </a:solidFill>
                          <a:effectLst/>
                          <a:latin typeface="Calibri" panose="020F0502020204030204" pitchFamily="34" charset="0"/>
                        </a:rPr>
                        <a:t> </a:t>
                      </a:r>
                    </a:p>
                  </a:txBody>
                  <a:tcPr marL="228572" marR="8466" marT="8466" marB="0" anchor="ctr">
                    <a:lnL>
                      <a:noFill/>
                    </a:lnL>
                    <a:lnR>
                      <a:noFill/>
                    </a:lnR>
                    <a:lnT>
                      <a:noFill/>
                    </a:lnT>
                    <a:lnB>
                      <a:noFill/>
                    </a:lnB>
                    <a:solidFill>
                      <a:srgbClr val="D6DCE4"/>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66" marR="8466" marT="8466"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Analytical and critical thinking skills</a:t>
                      </a:r>
                    </a:p>
                  </a:txBody>
                  <a:tcPr marL="8466" marR="8466" marT="8466" marB="0" anchor="b">
                    <a:lnL>
                      <a:noFill/>
                    </a:lnL>
                    <a:lnR>
                      <a:noFill/>
                    </a:lnR>
                    <a:lnT>
                      <a:noFill/>
                    </a:lnT>
                    <a:lnB>
                      <a:noFill/>
                    </a:lnB>
                    <a:solidFill>
                      <a:srgbClr val="D6DCE4"/>
                    </a:solidFill>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1749185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97" y="0"/>
            <a:ext cx="11353800" cy="1325563"/>
          </a:xfrm>
        </p:spPr>
        <p:txBody>
          <a:bodyPr/>
          <a:lstStyle/>
          <a:p>
            <a:pPr algn="ctr"/>
            <a:r>
              <a:rPr lang="en-US" dirty="0"/>
              <a:t>Learning v. Proficiency: </a:t>
            </a:r>
            <a:br>
              <a:rPr lang="en-US" dirty="0"/>
            </a:br>
            <a:r>
              <a:rPr lang="en-US" sz="2000" dirty="0"/>
              <a:t>What do/should we measure?</a:t>
            </a:r>
          </a:p>
        </p:txBody>
      </p:sp>
      <p:sp>
        <p:nvSpPr>
          <p:cNvPr id="3" name="TextBox 2"/>
          <p:cNvSpPr txBox="1"/>
          <p:nvPr/>
        </p:nvSpPr>
        <p:spPr>
          <a:xfrm>
            <a:off x="962526" y="1682135"/>
            <a:ext cx="3623122" cy="477054"/>
          </a:xfrm>
          <a:prstGeom prst="rect">
            <a:avLst/>
          </a:prstGeom>
          <a:noFill/>
        </p:spPr>
        <p:txBody>
          <a:bodyPr wrap="square" rtlCol="0">
            <a:spAutoFit/>
          </a:bodyPr>
          <a:lstStyle/>
          <a:p>
            <a:r>
              <a:rPr lang="en-US" sz="2500" dirty="0"/>
              <a:t>Are our students learning?</a:t>
            </a:r>
          </a:p>
        </p:txBody>
      </p:sp>
      <p:pic>
        <p:nvPicPr>
          <p:cNvPr id="1026" name="Picture 2" descr="https://static1.squarespace.com/static/50eca855e4b0939ae8bb12d9/t/56f15c0820c6470f7de23a6d/1458658333961/?format=30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825" y="2722410"/>
            <a:ext cx="2136274" cy="28341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heck 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4227" y="2159189"/>
            <a:ext cx="5236949" cy="39277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36491" y="1680405"/>
            <a:ext cx="4891652" cy="1631216"/>
          </a:xfrm>
          <a:prstGeom prst="rect">
            <a:avLst/>
          </a:prstGeom>
          <a:noFill/>
        </p:spPr>
        <p:txBody>
          <a:bodyPr wrap="square" rtlCol="0">
            <a:spAutoFit/>
          </a:bodyPr>
          <a:lstStyle/>
          <a:p>
            <a:r>
              <a:rPr lang="en-US" sz="2500" dirty="0"/>
              <a:t>Are our students proficient when they graduate?</a:t>
            </a:r>
          </a:p>
          <a:p>
            <a:endParaRPr lang="en-US" sz="2500" dirty="0"/>
          </a:p>
          <a:p>
            <a:endParaRPr lang="en-US" sz="2500" dirty="0"/>
          </a:p>
        </p:txBody>
      </p:sp>
    </p:spTree>
    <p:extLst>
      <p:ext uri="{BB962C8B-B14F-4D97-AF65-F5344CB8AC3E}">
        <p14:creationId xmlns:p14="http://schemas.microsoft.com/office/powerpoint/2010/main" val="2386489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97" y="0"/>
            <a:ext cx="11353800" cy="1325563"/>
          </a:xfrm>
        </p:spPr>
        <p:txBody>
          <a:bodyPr/>
          <a:lstStyle/>
          <a:p>
            <a:pPr algn="ctr"/>
            <a:r>
              <a:rPr lang="en-US" dirty="0"/>
              <a:t>Learning v. Proficiency: </a:t>
            </a:r>
            <a:br>
              <a:rPr lang="en-US" dirty="0"/>
            </a:br>
            <a:r>
              <a:rPr lang="en-US" sz="2000" dirty="0"/>
              <a:t>What do/should we measure?</a:t>
            </a:r>
          </a:p>
        </p:txBody>
      </p:sp>
      <p:graphicFrame>
        <p:nvGraphicFramePr>
          <p:cNvPr id="5" name="Table 4"/>
          <p:cNvGraphicFramePr>
            <a:graphicFrameLocks noGrp="1"/>
          </p:cNvGraphicFramePr>
          <p:nvPr>
            <p:extLst>
              <p:ext uri="{D42A27DB-BD31-4B8C-83A1-F6EECF244321}">
                <p14:modId xmlns:p14="http://schemas.microsoft.com/office/powerpoint/2010/main" val="1874407385"/>
              </p:ext>
            </p:extLst>
          </p:nvPr>
        </p:nvGraphicFramePr>
        <p:xfrm>
          <a:off x="1184376" y="1337715"/>
          <a:ext cx="9461768" cy="4827846"/>
        </p:xfrm>
        <a:graphic>
          <a:graphicData uri="http://schemas.openxmlformats.org/drawingml/2006/table">
            <a:tbl>
              <a:tblPr/>
              <a:tblGrid>
                <a:gridCol w="1966265">
                  <a:extLst>
                    <a:ext uri="{9D8B030D-6E8A-4147-A177-3AD203B41FA5}">
                      <a16:colId xmlns:a16="http://schemas.microsoft.com/office/drawing/2014/main" val="20000"/>
                    </a:ext>
                  </a:extLst>
                </a:gridCol>
                <a:gridCol w="3915177">
                  <a:extLst>
                    <a:ext uri="{9D8B030D-6E8A-4147-A177-3AD203B41FA5}">
                      <a16:colId xmlns:a16="http://schemas.microsoft.com/office/drawing/2014/main" val="20001"/>
                    </a:ext>
                  </a:extLst>
                </a:gridCol>
                <a:gridCol w="3580326">
                  <a:extLst>
                    <a:ext uri="{9D8B030D-6E8A-4147-A177-3AD203B41FA5}">
                      <a16:colId xmlns:a16="http://schemas.microsoft.com/office/drawing/2014/main" val="20002"/>
                    </a:ext>
                  </a:extLst>
                </a:gridCol>
              </a:tblGrid>
              <a:tr h="720574">
                <a:tc>
                  <a:txBody>
                    <a:bodyPr/>
                    <a:lstStyle/>
                    <a:p>
                      <a:pPr algn="l" fontAlgn="b"/>
                      <a:endParaRPr lang="en-US" sz="25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ctr"/>
                      <a:r>
                        <a:rPr lang="en-US" sz="2500" b="0" i="0" u="none" strike="noStrike" dirty="0">
                          <a:solidFill>
                            <a:srgbClr val="000000"/>
                          </a:solidFill>
                          <a:effectLst/>
                          <a:latin typeface="Calibri" panose="020F0502020204030204" pitchFamily="34" charset="0"/>
                        </a:rPr>
                        <a:t>no learning occurred</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dirty="0">
                          <a:solidFill>
                            <a:srgbClr val="000000"/>
                          </a:solidFill>
                          <a:effectLst/>
                          <a:latin typeface="Calibri" panose="020F0502020204030204" pitchFamily="34" charset="0"/>
                        </a:rPr>
                        <a:t>learning occurred</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53636">
                <a:tc>
                  <a:txBody>
                    <a:bodyPr/>
                    <a:lstStyle/>
                    <a:p>
                      <a:pPr algn="ctr" fontAlgn="ctr"/>
                      <a:r>
                        <a:rPr lang="en-US" sz="2500" b="0" i="0" u="none" strike="noStrike" dirty="0">
                          <a:solidFill>
                            <a:srgbClr val="000000"/>
                          </a:solidFill>
                          <a:effectLst/>
                          <a:latin typeface="Calibri" panose="020F0502020204030204" pitchFamily="34" charset="0"/>
                        </a:rPr>
                        <a:t>proficiency </a:t>
                      </a:r>
                    </a:p>
                    <a:p>
                      <a:pPr algn="ctr" fontAlgn="ctr"/>
                      <a:r>
                        <a:rPr lang="en-US" sz="2500" b="0" i="0" u="none" strike="noStrike" dirty="0">
                          <a:solidFill>
                            <a:srgbClr val="000000"/>
                          </a:solidFill>
                          <a:effectLst/>
                          <a:latin typeface="Calibri" panose="020F0502020204030204" pitchFamily="34" charset="0"/>
                        </a:rPr>
                        <a:t>did not occur</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7600" b="1" i="0" u="none" strike="noStrike" dirty="0">
                          <a:solidFill>
                            <a:srgbClr val="FF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600" b="1" i="0" u="none" strike="noStrike" dirty="0">
                          <a:solidFill>
                            <a:srgbClr val="416FA1"/>
                          </a:solidFill>
                          <a:effectLst/>
                          <a:latin typeface="Aparajita"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53636">
                <a:tc>
                  <a:txBody>
                    <a:bodyPr/>
                    <a:lstStyle/>
                    <a:p>
                      <a:pPr algn="ctr" fontAlgn="ctr"/>
                      <a:r>
                        <a:rPr lang="en-US" sz="2500" b="0" i="0" u="none" strike="noStrike" dirty="0">
                          <a:solidFill>
                            <a:srgbClr val="000000"/>
                          </a:solidFill>
                          <a:effectLst/>
                          <a:latin typeface="Calibri" panose="020F0502020204030204" pitchFamily="34" charset="0"/>
                        </a:rPr>
                        <a:t>proficiency occurred</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7600" b="1" i="0" u="none" strike="noStrike" dirty="0">
                          <a:solidFill>
                            <a:srgbClr val="416FA1"/>
                          </a:solidFill>
                          <a:effectLst/>
                          <a:latin typeface="Aparajita" panose="020B0604020202020204" pitchFamily="34" charset="0"/>
                        </a:rPr>
                        <a:t>?</a:t>
                      </a:r>
                      <a:endParaRPr lang="en-US" sz="7600" b="0" i="0" u="none" strike="noStrike" dirty="0">
                        <a:solidFill>
                          <a:srgbClr val="000000"/>
                        </a:solidFill>
                        <a:effectLst/>
                        <a:latin typeface="Aparajita"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800" b="1" i="0" u="none" strike="noStrike" dirty="0">
                          <a:solidFill>
                            <a:schemeClr val="accent6"/>
                          </a:solidFill>
                          <a:effectLst/>
                          <a:latin typeface="Wingdings" panose="05000000000000000000" pitchFamily="2" charset="2"/>
                        </a:rPr>
                        <a:t>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0846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Outcomes for this Presentation</a:t>
            </a:r>
          </a:p>
        </p:txBody>
      </p:sp>
      <p:sp>
        <p:nvSpPr>
          <p:cNvPr id="3" name="Content Placeholder 2"/>
          <p:cNvSpPr>
            <a:spLocks noGrp="1"/>
          </p:cNvSpPr>
          <p:nvPr>
            <p:ph idx="1"/>
          </p:nvPr>
        </p:nvSpPr>
        <p:spPr>
          <a:xfrm>
            <a:off x="838200" y="1825625"/>
            <a:ext cx="10515600" cy="2424403"/>
          </a:xfrm>
        </p:spPr>
        <p:txBody>
          <a:bodyPr/>
          <a:lstStyle/>
          <a:p>
            <a:r>
              <a:rPr lang="en-US" dirty="0"/>
              <a:t>Identify the strengths and drawbacks of using indirect methods of learning outcomes assessment</a:t>
            </a:r>
          </a:p>
          <a:p>
            <a:r>
              <a:rPr lang="en-US" dirty="0"/>
              <a:t>Configure the data for reporting and construct the dashboard in Tableau</a:t>
            </a:r>
          </a:p>
          <a:p>
            <a:r>
              <a:rPr lang="en-US" dirty="0"/>
              <a:t>And the mystery learning outcome:</a:t>
            </a:r>
          </a:p>
          <a:p>
            <a:endParaRPr lang="en-US" dirty="0"/>
          </a:p>
        </p:txBody>
      </p:sp>
      <p:sp>
        <p:nvSpPr>
          <p:cNvPr id="5" name="TextBox 4"/>
          <p:cNvSpPr txBox="1"/>
          <p:nvPr/>
        </p:nvSpPr>
        <p:spPr>
          <a:xfrm>
            <a:off x="4035380" y="4250028"/>
            <a:ext cx="3837904" cy="1938992"/>
          </a:xfrm>
          <a:prstGeom prst="rect">
            <a:avLst/>
          </a:prstGeom>
          <a:noFill/>
        </p:spPr>
        <p:txBody>
          <a:bodyPr wrap="square" rtlCol="0">
            <a:spAutoFit/>
          </a:bodyPr>
          <a:lstStyle/>
          <a:p>
            <a:r>
              <a:rPr lang="en-US" sz="12000" b="1" dirty="0">
                <a:solidFill>
                  <a:schemeClr val="accent1">
                    <a:lumMod val="50000"/>
                  </a:schemeClr>
                </a:solidFill>
                <a:latin typeface="Bodoni MT" panose="02070603080606020203" pitchFamily="18" charset="0"/>
              </a:rPr>
              <a:t>?????</a:t>
            </a:r>
          </a:p>
        </p:txBody>
      </p:sp>
      <p:pic>
        <p:nvPicPr>
          <p:cNvPr id="4" name="Picture 3"/>
          <p:cNvPicPr>
            <a:picLocks noChangeAspect="1"/>
          </p:cNvPicPr>
          <p:nvPr/>
        </p:nvPicPr>
        <p:blipFill>
          <a:blip r:embed="rId2"/>
          <a:stretch>
            <a:fillRect/>
          </a:stretch>
        </p:blipFill>
        <p:spPr>
          <a:xfrm>
            <a:off x="717327" y="4120991"/>
            <a:ext cx="2991789" cy="2068029"/>
          </a:xfrm>
          <a:prstGeom prst="rect">
            <a:avLst/>
          </a:prstGeom>
        </p:spPr>
      </p:pic>
      <p:pic>
        <p:nvPicPr>
          <p:cNvPr id="6" name="Picture 5"/>
          <p:cNvPicPr>
            <a:picLocks noChangeAspect="1"/>
          </p:cNvPicPr>
          <p:nvPr/>
        </p:nvPicPr>
        <p:blipFill>
          <a:blip r:embed="rId2"/>
          <a:stretch>
            <a:fillRect/>
          </a:stretch>
        </p:blipFill>
        <p:spPr>
          <a:xfrm flipH="1">
            <a:off x="7873284" y="4115091"/>
            <a:ext cx="2870916" cy="1984477"/>
          </a:xfrm>
          <a:prstGeom prst="rect">
            <a:avLst/>
          </a:prstGeom>
        </p:spPr>
      </p:pic>
    </p:spTree>
    <p:extLst>
      <p:ext uri="{BB962C8B-B14F-4D97-AF65-F5344CB8AC3E}">
        <p14:creationId xmlns:p14="http://schemas.microsoft.com/office/powerpoint/2010/main" val="41891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3000" fill="hold"/>
                                        <p:tgtEl>
                                          <p:spTgt spid="5"/>
                                        </p:tgtEl>
                                        <p:attrNameLst>
                                          <p:attrName>ppt_w</p:attrName>
                                        </p:attrNameLst>
                                      </p:cBhvr>
                                      <p:tavLst>
                                        <p:tav tm="0">
                                          <p:val>
                                            <p:fltVal val="0"/>
                                          </p:val>
                                        </p:tav>
                                        <p:tav tm="100000">
                                          <p:val>
                                            <p:strVal val="#ppt_w"/>
                                          </p:val>
                                        </p:tav>
                                      </p:tavLst>
                                    </p:anim>
                                    <p:anim calcmode="lin" valueType="num">
                                      <p:cBhvr>
                                        <p:cTn id="29" dur="3000" fill="hold"/>
                                        <p:tgtEl>
                                          <p:spTgt spid="5"/>
                                        </p:tgtEl>
                                        <p:attrNameLst>
                                          <p:attrName>ppt_h</p:attrName>
                                        </p:attrNameLst>
                                      </p:cBhvr>
                                      <p:tavLst>
                                        <p:tav tm="0">
                                          <p:val>
                                            <p:fltVal val="0"/>
                                          </p:val>
                                        </p:tav>
                                        <p:tav tm="100000">
                                          <p:val>
                                            <p:strVal val="#ppt_h"/>
                                          </p:val>
                                        </p:tav>
                                      </p:tavLst>
                                    </p:anim>
                                    <p:animEffect transition="in" filter="fade">
                                      <p:cBhvr>
                                        <p:cTn id="30" dur="3000"/>
                                        <p:tgtEl>
                                          <p:spTgt spid="5"/>
                                        </p:tgtEl>
                                      </p:cBhvr>
                                    </p:animEffect>
                                  </p:childTnLst>
                                </p:cTn>
                              </p:par>
                              <p:par>
                                <p:cTn id="31" presetID="10" presetClass="entr" presetSubtype="0" fill="hold" nodeType="withEffect">
                                  <p:stCondLst>
                                    <p:cond delay="250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2500"/>
                                        <p:tgtEl>
                                          <p:spTgt spid="4"/>
                                        </p:tgtEl>
                                      </p:cBhvr>
                                    </p:animEffect>
                                  </p:childTnLst>
                                </p:cTn>
                              </p:par>
                              <p:par>
                                <p:cTn id="34" presetID="10" presetClass="entr" presetSubtype="0" fill="hold" nodeType="withEffect">
                                  <p:stCondLst>
                                    <p:cond delay="250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97" y="0"/>
            <a:ext cx="11353800" cy="1325563"/>
          </a:xfrm>
        </p:spPr>
        <p:txBody>
          <a:bodyPr/>
          <a:lstStyle/>
          <a:p>
            <a:pPr algn="ctr"/>
            <a:r>
              <a:rPr lang="en-US" dirty="0"/>
              <a:t>Learning v. Proficiency: </a:t>
            </a:r>
            <a:br>
              <a:rPr lang="en-US" dirty="0"/>
            </a:br>
            <a:r>
              <a:rPr lang="en-US" sz="2000" dirty="0"/>
              <a:t>What do/should we measure?</a:t>
            </a:r>
          </a:p>
        </p:txBody>
      </p:sp>
      <p:sp>
        <p:nvSpPr>
          <p:cNvPr id="3" name="TextBox 2"/>
          <p:cNvSpPr txBox="1"/>
          <p:nvPr/>
        </p:nvSpPr>
        <p:spPr>
          <a:xfrm>
            <a:off x="962526" y="1556084"/>
            <a:ext cx="10571748" cy="2400657"/>
          </a:xfrm>
          <a:prstGeom prst="rect">
            <a:avLst/>
          </a:prstGeom>
          <a:noFill/>
        </p:spPr>
        <p:txBody>
          <a:bodyPr wrap="square" rtlCol="0">
            <a:spAutoFit/>
          </a:bodyPr>
          <a:lstStyle/>
          <a:p>
            <a:r>
              <a:rPr lang="en-US" sz="2500" dirty="0">
                <a:solidFill>
                  <a:schemeClr val="bg1">
                    <a:lumMod val="65000"/>
                  </a:schemeClr>
                </a:solidFill>
              </a:rPr>
              <a:t>Are our students learning?</a:t>
            </a:r>
          </a:p>
          <a:p>
            <a:endParaRPr lang="en-US" sz="2500" dirty="0">
              <a:solidFill>
                <a:schemeClr val="bg1">
                  <a:lumMod val="65000"/>
                </a:schemeClr>
              </a:solidFill>
            </a:endParaRPr>
          </a:p>
          <a:p>
            <a:r>
              <a:rPr lang="en-US" sz="2500" dirty="0">
                <a:solidFill>
                  <a:schemeClr val="bg1">
                    <a:lumMod val="65000"/>
                  </a:schemeClr>
                </a:solidFill>
              </a:rPr>
              <a:t>Are our students proficient when they graduate?</a:t>
            </a:r>
          </a:p>
          <a:p>
            <a:endParaRPr lang="en-US" sz="2500" dirty="0"/>
          </a:p>
          <a:p>
            <a:r>
              <a:rPr lang="en-US" sz="2500" dirty="0"/>
              <a:t>Are our students BOTH learning and achieving proficiency?</a:t>
            </a:r>
          </a:p>
          <a:p>
            <a:endParaRPr lang="en-US" sz="2500" dirty="0"/>
          </a:p>
        </p:txBody>
      </p:sp>
      <p:graphicFrame>
        <p:nvGraphicFramePr>
          <p:cNvPr id="5" name="Diagram 4"/>
          <p:cNvGraphicFramePr/>
          <p:nvPr>
            <p:extLst/>
          </p:nvPr>
        </p:nvGraphicFramePr>
        <p:xfrm>
          <a:off x="2026097" y="3766088"/>
          <a:ext cx="8128000" cy="2527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7185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97" y="0"/>
            <a:ext cx="11353800" cy="1325563"/>
          </a:xfrm>
        </p:spPr>
        <p:txBody>
          <a:bodyPr/>
          <a:lstStyle/>
          <a:p>
            <a:pPr algn="ctr"/>
            <a:r>
              <a:rPr lang="en-US" dirty="0"/>
              <a:t>Learning v. Proficiency: </a:t>
            </a:r>
            <a:br>
              <a:rPr lang="en-US" dirty="0"/>
            </a:br>
            <a:r>
              <a:rPr lang="en-US" sz="2000" dirty="0"/>
              <a:t>What do/should we measure?</a:t>
            </a:r>
          </a:p>
        </p:txBody>
      </p:sp>
      <p:graphicFrame>
        <p:nvGraphicFramePr>
          <p:cNvPr id="5" name="Table 4"/>
          <p:cNvGraphicFramePr>
            <a:graphicFrameLocks noGrp="1"/>
          </p:cNvGraphicFramePr>
          <p:nvPr>
            <p:extLst/>
          </p:nvPr>
        </p:nvGraphicFramePr>
        <p:xfrm>
          <a:off x="746982" y="1201001"/>
          <a:ext cx="10161423" cy="4852672"/>
        </p:xfrm>
        <a:graphic>
          <a:graphicData uri="http://schemas.openxmlformats.org/drawingml/2006/table">
            <a:tbl>
              <a:tblPr/>
              <a:tblGrid>
                <a:gridCol w="1129047">
                  <a:extLst>
                    <a:ext uri="{9D8B030D-6E8A-4147-A177-3AD203B41FA5}">
                      <a16:colId xmlns:a16="http://schemas.microsoft.com/office/drawing/2014/main" val="20000"/>
                    </a:ext>
                  </a:extLst>
                </a:gridCol>
                <a:gridCol w="1129047">
                  <a:extLst>
                    <a:ext uri="{9D8B030D-6E8A-4147-A177-3AD203B41FA5}">
                      <a16:colId xmlns:a16="http://schemas.microsoft.com/office/drawing/2014/main" val="20001"/>
                    </a:ext>
                  </a:extLst>
                </a:gridCol>
                <a:gridCol w="1129047">
                  <a:extLst>
                    <a:ext uri="{9D8B030D-6E8A-4147-A177-3AD203B41FA5}">
                      <a16:colId xmlns:a16="http://schemas.microsoft.com/office/drawing/2014/main" val="20002"/>
                    </a:ext>
                  </a:extLst>
                </a:gridCol>
                <a:gridCol w="1129047">
                  <a:extLst>
                    <a:ext uri="{9D8B030D-6E8A-4147-A177-3AD203B41FA5}">
                      <a16:colId xmlns:a16="http://schemas.microsoft.com/office/drawing/2014/main" val="20003"/>
                    </a:ext>
                  </a:extLst>
                </a:gridCol>
                <a:gridCol w="1129047">
                  <a:extLst>
                    <a:ext uri="{9D8B030D-6E8A-4147-A177-3AD203B41FA5}">
                      <a16:colId xmlns:a16="http://schemas.microsoft.com/office/drawing/2014/main" val="20004"/>
                    </a:ext>
                  </a:extLst>
                </a:gridCol>
                <a:gridCol w="1129047">
                  <a:extLst>
                    <a:ext uri="{9D8B030D-6E8A-4147-A177-3AD203B41FA5}">
                      <a16:colId xmlns:a16="http://schemas.microsoft.com/office/drawing/2014/main" val="20005"/>
                    </a:ext>
                  </a:extLst>
                </a:gridCol>
                <a:gridCol w="1129047">
                  <a:extLst>
                    <a:ext uri="{9D8B030D-6E8A-4147-A177-3AD203B41FA5}">
                      <a16:colId xmlns:a16="http://schemas.microsoft.com/office/drawing/2014/main" val="20006"/>
                    </a:ext>
                  </a:extLst>
                </a:gridCol>
                <a:gridCol w="1129047">
                  <a:extLst>
                    <a:ext uri="{9D8B030D-6E8A-4147-A177-3AD203B41FA5}">
                      <a16:colId xmlns:a16="http://schemas.microsoft.com/office/drawing/2014/main" val="20007"/>
                    </a:ext>
                  </a:extLst>
                </a:gridCol>
                <a:gridCol w="1129047">
                  <a:extLst>
                    <a:ext uri="{9D8B030D-6E8A-4147-A177-3AD203B41FA5}">
                      <a16:colId xmlns:a16="http://schemas.microsoft.com/office/drawing/2014/main" val="20008"/>
                    </a:ext>
                  </a:extLst>
                </a:gridCol>
              </a:tblGrid>
              <a:tr h="716551">
                <a:tc>
                  <a:txBody>
                    <a:bodyPr/>
                    <a:lstStyle/>
                    <a:p>
                      <a:pPr algn="ctr" fontAlgn="b"/>
                      <a:endParaRPr lang="en-US" sz="19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9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7">
                  <a:txBody>
                    <a:bodyPr/>
                    <a:lstStyle/>
                    <a:p>
                      <a:pPr algn="ctr" fontAlgn="b"/>
                      <a:r>
                        <a:rPr lang="en-US" sz="1900" b="0" i="0" u="none" strike="noStrike" dirty="0">
                          <a:solidFill>
                            <a:srgbClr val="000000"/>
                          </a:solidFill>
                          <a:effectLst/>
                          <a:latin typeface="Calibri" panose="020F0502020204030204" pitchFamily="34" charset="0"/>
                        </a:rPr>
                        <a:t>Senior Year</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2951">
                <a:tc>
                  <a:txBody>
                    <a:bodyPr/>
                    <a:lstStyle/>
                    <a:p>
                      <a:pPr algn="ctr" fontAlgn="b"/>
                      <a:endParaRPr lang="en-US" sz="19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9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very poor</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poor</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fair</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good</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very good</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excellent</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Total</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543310">
                <a:tc rowSpan="7">
                  <a:txBody>
                    <a:bodyPr/>
                    <a:lstStyle/>
                    <a:p>
                      <a:pPr algn="ctr" fontAlgn="ctr"/>
                      <a:r>
                        <a:rPr lang="en-US" sz="1900" b="0" i="0" u="none" strike="noStrike" dirty="0">
                          <a:solidFill>
                            <a:srgbClr val="000000"/>
                          </a:solidFill>
                          <a:effectLst/>
                          <a:latin typeface="Calibri" panose="020F0502020204030204" pitchFamily="34" charset="0"/>
                        </a:rPr>
                        <a:t>Freshman Year</a:t>
                      </a:r>
                    </a:p>
                  </a:txBody>
                  <a:tcPr marL="9525" marR="9525" marT="9525" marB="0" anchor="ctr">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very poor</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chemeClr val="accent1">
                        <a:lumMod val="40000"/>
                        <a:lumOff val="60000"/>
                      </a:schemeClr>
                    </a:solidFill>
                  </a:tcPr>
                </a:tc>
                <a:tc>
                  <a:txBody>
                    <a:bodyPr/>
                    <a:lstStyle/>
                    <a:p>
                      <a:pPr algn="ctr" fontAlgn="b"/>
                      <a:r>
                        <a:rPr lang="en-US" sz="19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296C0"/>
                    </a:solidFill>
                  </a:tcPr>
                </a:tc>
                <a:tc>
                  <a:txBody>
                    <a:bodyPr/>
                    <a:lstStyle/>
                    <a:p>
                      <a:pPr algn="ctr" fontAlgn="b"/>
                      <a:r>
                        <a:rPr lang="en-US" sz="19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296C0"/>
                    </a:solidFill>
                  </a:tcPr>
                </a:tc>
                <a:tc>
                  <a:txBody>
                    <a:bodyPr/>
                    <a:lstStyle/>
                    <a:p>
                      <a:pPr algn="ctr" fontAlgn="b"/>
                      <a:r>
                        <a:rPr lang="en-US" sz="19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296C0"/>
                    </a:solidFill>
                  </a:tcPr>
                </a:tc>
                <a:tc>
                  <a:txBody>
                    <a:bodyPr/>
                    <a:lstStyle/>
                    <a:p>
                      <a:pPr algn="ctr" fontAlgn="b"/>
                      <a:r>
                        <a:rPr lang="en-US" sz="19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A9D08E"/>
                    </a:solidFill>
                  </a:tcPr>
                </a:tc>
                <a:tc>
                  <a:txBody>
                    <a:bodyPr/>
                    <a:lstStyle/>
                    <a:p>
                      <a:pPr algn="ctr" fontAlgn="b"/>
                      <a:r>
                        <a:rPr lang="en-US" sz="19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A9D08E"/>
                    </a:solidFill>
                  </a:tcPr>
                </a:tc>
                <a:tc>
                  <a:txBody>
                    <a:bodyPr/>
                    <a:lstStyle/>
                    <a:p>
                      <a:pPr algn="ctr" fontAlgn="b"/>
                      <a:r>
                        <a:rPr lang="en-US" sz="1900" b="0" i="0" u="none" strike="noStrike" dirty="0">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543310">
                <a:tc vMerge="1">
                  <a:txBody>
                    <a:bodyPr/>
                    <a:lstStyle/>
                    <a:p>
                      <a:endParaRPr lang="en-US"/>
                    </a:p>
                  </a:txBody>
                  <a:tcPr/>
                </a:tc>
                <a:tc>
                  <a:txBody>
                    <a:bodyPr/>
                    <a:lstStyle/>
                    <a:p>
                      <a:pPr algn="ctr" fontAlgn="b"/>
                      <a:r>
                        <a:rPr lang="en-US" sz="1900" b="0" i="0" u="none" strike="noStrike" dirty="0">
                          <a:solidFill>
                            <a:srgbClr val="000000"/>
                          </a:solidFill>
                          <a:effectLst/>
                          <a:latin typeface="Calibri" panose="020F0502020204030204" pitchFamily="34" charset="0"/>
                        </a:rPr>
                        <a:t>poor</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chemeClr val="accent1">
                        <a:lumMod val="40000"/>
                        <a:lumOff val="60000"/>
                      </a:schemeClr>
                    </a:solidFill>
                  </a:tcPr>
                </a:tc>
                <a:tc>
                  <a:txBody>
                    <a:bodyPr/>
                    <a:lstStyle/>
                    <a:p>
                      <a:pPr algn="ctr" fontAlgn="b"/>
                      <a:r>
                        <a:rPr lang="en-US" sz="19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296C0"/>
                    </a:solidFill>
                  </a:tcPr>
                </a:tc>
                <a:tc>
                  <a:txBody>
                    <a:bodyPr/>
                    <a:lstStyle/>
                    <a:p>
                      <a:pPr algn="ctr" fontAlgn="b"/>
                      <a:r>
                        <a:rPr lang="en-US" sz="1900" b="0" i="0" u="none" strike="noStrike" dirty="0">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296C0"/>
                    </a:solidFill>
                  </a:tcPr>
                </a:tc>
                <a:tc>
                  <a:txBody>
                    <a:bodyPr/>
                    <a:lstStyle/>
                    <a:p>
                      <a:pPr algn="ctr" fontAlgn="b"/>
                      <a:r>
                        <a:rPr lang="en-US" sz="1900" b="0" i="0" u="none" strike="noStrike" dirty="0">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A9D08E"/>
                    </a:solidFill>
                  </a:tcPr>
                </a:tc>
                <a:tc>
                  <a:txBody>
                    <a:bodyPr/>
                    <a:lstStyle/>
                    <a:p>
                      <a:pPr algn="ctr" fontAlgn="b"/>
                      <a:r>
                        <a:rPr lang="en-US" sz="19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A9D08E"/>
                    </a:solidFill>
                  </a:tcPr>
                </a:tc>
                <a:tc>
                  <a:txBody>
                    <a:bodyPr/>
                    <a:lstStyle/>
                    <a:p>
                      <a:pPr algn="ctr" fontAlgn="b"/>
                      <a:r>
                        <a:rPr lang="en-US" sz="19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543310">
                <a:tc vMerge="1">
                  <a:txBody>
                    <a:bodyPr/>
                    <a:lstStyle/>
                    <a:p>
                      <a:endParaRPr lang="en-US"/>
                    </a:p>
                  </a:txBody>
                  <a:tcPr/>
                </a:tc>
                <a:tc>
                  <a:txBody>
                    <a:bodyPr/>
                    <a:lstStyle/>
                    <a:p>
                      <a:pPr algn="ctr" fontAlgn="b"/>
                      <a:r>
                        <a:rPr lang="en-US" sz="1900" b="0" i="0" u="none" strike="noStrike" dirty="0">
                          <a:solidFill>
                            <a:srgbClr val="000000"/>
                          </a:solidFill>
                          <a:effectLst/>
                          <a:latin typeface="Calibri" panose="020F0502020204030204" pitchFamily="34" charset="0"/>
                        </a:rPr>
                        <a:t>fair</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chemeClr val="accent1">
                        <a:lumMod val="40000"/>
                        <a:lumOff val="60000"/>
                      </a:schemeClr>
                    </a:solidFill>
                  </a:tcPr>
                </a:tc>
                <a:tc>
                  <a:txBody>
                    <a:bodyPr/>
                    <a:lstStyle/>
                    <a:p>
                      <a:pPr algn="ctr" fontAlgn="b"/>
                      <a:r>
                        <a:rPr lang="en-US" sz="1900" b="0" i="0" u="none" strike="noStrike" dirty="0">
                          <a:solidFill>
                            <a:srgbClr val="000000"/>
                          </a:solidFill>
                          <a:effectLst/>
                          <a:latin typeface="Calibri" panose="020F0502020204030204" pitchFamily="34" charset="0"/>
                        </a:rPr>
                        <a:t>14%</a:t>
                      </a:r>
                    </a:p>
                  </a:txBody>
                  <a:tcPr marL="9525" marR="9525" marT="9525" marB="0" anchor="b">
                    <a:lnL>
                      <a:noFill/>
                    </a:lnL>
                    <a:lnR>
                      <a:noFill/>
                    </a:lnR>
                    <a:lnT>
                      <a:noFill/>
                    </a:lnT>
                    <a:lnB>
                      <a:noFill/>
                    </a:lnB>
                    <a:solidFill>
                      <a:srgbClr val="F296C0"/>
                    </a:solidFill>
                  </a:tcPr>
                </a:tc>
                <a:tc>
                  <a:txBody>
                    <a:bodyPr/>
                    <a:lstStyle/>
                    <a:p>
                      <a:pPr algn="ctr" fontAlgn="b"/>
                      <a:r>
                        <a:rPr lang="en-US" sz="1900" b="0" i="0" u="none" strike="noStrike" dirty="0">
                          <a:solidFill>
                            <a:srgbClr val="000000"/>
                          </a:solidFill>
                          <a:effectLst/>
                          <a:latin typeface="Calibri" panose="020F0502020204030204" pitchFamily="34" charset="0"/>
                        </a:rPr>
                        <a:t>19%</a:t>
                      </a:r>
                    </a:p>
                  </a:txBody>
                  <a:tcPr marL="9525" marR="9525" marT="9525" marB="0" anchor="b">
                    <a:lnL>
                      <a:noFill/>
                    </a:lnL>
                    <a:lnR>
                      <a:noFill/>
                    </a:lnR>
                    <a:lnT>
                      <a:noFill/>
                    </a:lnT>
                    <a:lnB>
                      <a:noFill/>
                    </a:lnB>
                    <a:solidFill>
                      <a:srgbClr val="A9D08E"/>
                    </a:solidFill>
                  </a:tcPr>
                </a:tc>
                <a:tc>
                  <a:txBody>
                    <a:bodyPr/>
                    <a:lstStyle/>
                    <a:p>
                      <a:pPr algn="ctr" fontAlgn="b"/>
                      <a:r>
                        <a:rPr lang="en-US" sz="1900" b="0" i="0" u="none" strike="noStrike" dirty="0">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A9D08E"/>
                    </a:solidFill>
                  </a:tcPr>
                </a:tc>
                <a:tc>
                  <a:txBody>
                    <a:bodyPr/>
                    <a:lstStyle/>
                    <a:p>
                      <a:pPr algn="ctr" fontAlgn="b"/>
                      <a:r>
                        <a:rPr lang="en-US" sz="1900" b="0" i="0" u="none" strike="noStrike" dirty="0">
                          <a:solidFill>
                            <a:srgbClr val="000000"/>
                          </a:solidFill>
                          <a:effectLst/>
                          <a:latin typeface="Calibri" panose="020F0502020204030204" pitchFamily="34" charset="0"/>
                        </a:rPr>
                        <a:t>39%</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543310">
                <a:tc vMerge="1">
                  <a:txBody>
                    <a:bodyPr/>
                    <a:lstStyle/>
                    <a:p>
                      <a:endParaRPr lang="en-US"/>
                    </a:p>
                  </a:txBody>
                  <a:tcPr/>
                </a:tc>
                <a:tc>
                  <a:txBody>
                    <a:bodyPr/>
                    <a:lstStyle/>
                    <a:p>
                      <a:pPr algn="ctr" fontAlgn="b"/>
                      <a:r>
                        <a:rPr lang="en-US" sz="1900" b="0" i="0" u="none" strike="noStrike" dirty="0">
                          <a:solidFill>
                            <a:srgbClr val="000000"/>
                          </a:solidFill>
                          <a:effectLst/>
                          <a:latin typeface="Calibri" panose="020F0502020204030204" pitchFamily="34" charset="0"/>
                        </a:rPr>
                        <a:t>good</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chemeClr val="accent1">
                        <a:lumMod val="40000"/>
                        <a:lumOff val="60000"/>
                      </a:schemeClr>
                    </a:solidFill>
                  </a:tcPr>
                </a:tc>
                <a:tc>
                  <a:txBody>
                    <a:bodyPr/>
                    <a:lstStyle/>
                    <a:p>
                      <a:pPr algn="ctr" fontAlgn="b"/>
                      <a:r>
                        <a:rPr lang="en-US" sz="1900" b="0" i="0" u="none" strike="noStrike" dirty="0">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A9D08E"/>
                    </a:solidFill>
                  </a:tcPr>
                </a:tc>
                <a:tc>
                  <a:txBody>
                    <a:bodyPr/>
                    <a:lstStyle/>
                    <a:p>
                      <a:pPr algn="ctr" fontAlgn="b"/>
                      <a:r>
                        <a:rPr lang="en-US" sz="19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A9D08E"/>
                    </a:solidFill>
                  </a:tcPr>
                </a:tc>
                <a:tc>
                  <a:txBody>
                    <a:bodyPr/>
                    <a:lstStyle/>
                    <a:p>
                      <a:pPr algn="ctr" fontAlgn="b"/>
                      <a:r>
                        <a:rPr lang="en-US" sz="1900" b="0" i="0" u="none" strike="noStrike" dirty="0">
                          <a:solidFill>
                            <a:srgbClr val="000000"/>
                          </a:solidFill>
                          <a:effectLst/>
                          <a:latin typeface="Calibri" panose="020F0502020204030204" pitchFamily="34" charset="0"/>
                        </a:rPr>
                        <a:t>35%</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543310">
                <a:tc vMerge="1">
                  <a:txBody>
                    <a:bodyPr/>
                    <a:lstStyle/>
                    <a:p>
                      <a:endParaRPr lang="en-US"/>
                    </a:p>
                  </a:txBody>
                  <a:tcPr/>
                </a:tc>
                <a:tc>
                  <a:txBody>
                    <a:bodyPr/>
                    <a:lstStyle/>
                    <a:p>
                      <a:pPr algn="ctr" fontAlgn="b"/>
                      <a:r>
                        <a:rPr lang="en-US" sz="1900" b="0" i="0" u="none" strike="noStrike" dirty="0">
                          <a:solidFill>
                            <a:srgbClr val="000000"/>
                          </a:solidFill>
                          <a:effectLst/>
                          <a:latin typeface="Calibri" panose="020F0502020204030204" pitchFamily="34" charset="0"/>
                        </a:rPr>
                        <a:t>very good</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F4D69A"/>
                    </a:solidFill>
                  </a:tcPr>
                </a:tc>
                <a:tc>
                  <a:txBody>
                    <a:bodyPr/>
                    <a:lstStyle/>
                    <a:p>
                      <a:pPr algn="ctr" fontAlgn="b"/>
                      <a:r>
                        <a:rPr lang="en-US" sz="1900" b="0"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A9D08E"/>
                    </a:solidFill>
                  </a:tcPr>
                </a:tc>
                <a:tc>
                  <a:txBody>
                    <a:bodyPr/>
                    <a:lstStyle/>
                    <a:p>
                      <a:pPr algn="ctr" fontAlgn="b"/>
                      <a:r>
                        <a:rPr lang="en-US" sz="1900" b="0" i="0" u="none" strike="noStrike" dirty="0">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543310">
                <a:tc vMerge="1">
                  <a:txBody>
                    <a:bodyPr/>
                    <a:lstStyle/>
                    <a:p>
                      <a:endParaRPr lang="en-US"/>
                    </a:p>
                  </a:txBody>
                  <a:tcPr/>
                </a:tc>
                <a:tc>
                  <a:txBody>
                    <a:bodyPr/>
                    <a:lstStyle/>
                    <a:p>
                      <a:pPr algn="ctr" fontAlgn="b"/>
                      <a:r>
                        <a:rPr lang="en-US" sz="1900" b="0" i="0" u="none" strike="noStrike" dirty="0">
                          <a:solidFill>
                            <a:srgbClr val="000000"/>
                          </a:solidFill>
                          <a:effectLst/>
                          <a:latin typeface="Calibri" panose="020F0502020204030204" pitchFamily="34" charset="0"/>
                        </a:rPr>
                        <a:t>excellent</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4D69A"/>
                    </a:solidFill>
                  </a:tcPr>
                </a:tc>
                <a:tc>
                  <a:txBody>
                    <a:bodyPr/>
                    <a:lstStyle/>
                    <a:p>
                      <a:pPr algn="ctr" fontAlgn="b"/>
                      <a:r>
                        <a:rPr lang="en-US" sz="1900" b="0" i="0" u="none" strike="noStrike" dirty="0">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543310">
                <a:tc vMerge="1">
                  <a:txBody>
                    <a:bodyPr/>
                    <a:lstStyle/>
                    <a:p>
                      <a:endParaRPr lang="en-US"/>
                    </a:p>
                  </a:txBody>
                  <a:tcPr/>
                </a:tc>
                <a:tc>
                  <a:txBody>
                    <a:bodyPr/>
                    <a:lstStyle/>
                    <a:p>
                      <a:pPr algn="ctr" fontAlgn="b"/>
                      <a:r>
                        <a:rPr lang="en-US" sz="1900" b="0" i="0" u="none" strike="noStrike" dirty="0">
                          <a:solidFill>
                            <a:srgbClr val="000000"/>
                          </a:solidFill>
                          <a:effectLst/>
                          <a:latin typeface="Calibri" panose="020F0502020204030204" pitchFamily="34" charset="0"/>
                        </a:rPr>
                        <a:t>Total</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25%</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49%</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20%</a:t>
                      </a:r>
                    </a:p>
                  </a:txBody>
                  <a:tcPr marL="9525" marR="9525" marT="9525" marB="0" anchor="b">
                    <a:lnL>
                      <a:noFill/>
                    </a:lnL>
                    <a:lnR>
                      <a:noFill/>
                    </a:lnR>
                    <a:lnT>
                      <a:noFill/>
                    </a:lnT>
                    <a:lnB>
                      <a:noFill/>
                    </a:lnB>
                  </a:tcPr>
                </a:tc>
                <a:tc>
                  <a:txBody>
                    <a:bodyPr/>
                    <a:lstStyle/>
                    <a:p>
                      <a:pPr algn="ctr" fontAlgn="b"/>
                      <a:r>
                        <a:rPr lang="en-US" sz="1900" b="0" i="0" u="none" strike="noStrike" dirty="0">
                          <a:solidFill>
                            <a:srgbClr val="000000"/>
                          </a:solidFill>
                          <a:effectLst/>
                          <a:latin typeface="Calibri" panose="020F0502020204030204" pitchFamily="34" charset="0"/>
                        </a:rPr>
                        <a:t>100%</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30923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97" y="0"/>
            <a:ext cx="11353800" cy="1325563"/>
          </a:xfrm>
        </p:spPr>
        <p:txBody>
          <a:bodyPr/>
          <a:lstStyle/>
          <a:p>
            <a:pPr algn="ctr"/>
            <a:r>
              <a:rPr lang="en-US" dirty="0"/>
              <a:t>Learning v. Proficiency: </a:t>
            </a:r>
            <a:br>
              <a:rPr lang="en-US" dirty="0"/>
            </a:br>
            <a:r>
              <a:rPr lang="en-US" sz="2000" dirty="0"/>
              <a:t>What do/should we measure?</a:t>
            </a:r>
          </a:p>
        </p:txBody>
      </p:sp>
      <p:pic>
        <p:nvPicPr>
          <p:cNvPr id="3" name="Picture 2"/>
          <p:cNvPicPr>
            <a:picLocks noChangeAspect="1"/>
          </p:cNvPicPr>
          <p:nvPr/>
        </p:nvPicPr>
        <p:blipFill>
          <a:blip r:embed="rId3"/>
          <a:stretch>
            <a:fillRect/>
          </a:stretch>
        </p:blipFill>
        <p:spPr>
          <a:xfrm>
            <a:off x="999482" y="1325563"/>
            <a:ext cx="10181230" cy="5221335"/>
          </a:xfrm>
          <a:prstGeom prst="rect">
            <a:avLst/>
          </a:prstGeom>
        </p:spPr>
      </p:pic>
    </p:spTree>
    <p:extLst>
      <p:ext uri="{BB962C8B-B14F-4D97-AF65-F5344CB8AC3E}">
        <p14:creationId xmlns:p14="http://schemas.microsoft.com/office/powerpoint/2010/main" val="4242260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97" y="0"/>
            <a:ext cx="11353800" cy="1325563"/>
          </a:xfrm>
        </p:spPr>
        <p:txBody>
          <a:bodyPr/>
          <a:lstStyle/>
          <a:p>
            <a:pPr algn="ctr"/>
            <a:r>
              <a:rPr lang="en-US" dirty="0"/>
              <a:t>Measuring Proficiency:</a:t>
            </a:r>
            <a:br>
              <a:rPr lang="en-US" dirty="0"/>
            </a:br>
            <a:r>
              <a:rPr lang="en-US" sz="2000" dirty="0"/>
              <a:t>How Do Grades Compare to Self Reported Skill Levels?</a:t>
            </a:r>
          </a:p>
        </p:txBody>
      </p:sp>
      <p:pic>
        <p:nvPicPr>
          <p:cNvPr id="3" name="Picture 2"/>
          <p:cNvPicPr>
            <a:picLocks noChangeAspect="1"/>
          </p:cNvPicPr>
          <p:nvPr/>
        </p:nvPicPr>
        <p:blipFill>
          <a:blip r:embed="rId3"/>
          <a:stretch>
            <a:fillRect/>
          </a:stretch>
        </p:blipFill>
        <p:spPr>
          <a:xfrm>
            <a:off x="660847" y="1133475"/>
            <a:ext cx="10858500" cy="5724525"/>
          </a:xfrm>
          <a:prstGeom prst="rect">
            <a:avLst/>
          </a:prstGeom>
        </p:spPr>
      </p:pic>
    </p:spTree>
    <p:extLst>
      <p:ext uri="{BB962C8B-B14F-4D97-AF65-F5344CB8AC3E}">
        <p14:creationId xmlns:p14="http://schemas.microsoft.com/office/powerpoint/2010/main" val="3478177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97" y="0"/>
            <a:ext cx="11353800" cy="1325563"/>
          </a:xfrm>
        </p:spPr>
        <p:txBody>
          <a:bodyPr/>
          <a:lstStyle/>
          <a:p>
            <a:pPr algn="ctr"/>
            <a:r>
              <a:rPr lang="en-US" dirty="0"/>
              <a:t>Measuring Proficiency:</a:t>
            </a:r>
            <a:br>
              <a:rPr lang="en-US" dirty="0"/>
            </a:br>
            <a:r>
              <a:rPr lang="en-US" sz="2000" dirty="0"/>
              <a:t>How Do Grades Compare to Self Reported Skill Levels?</a:t>
            </a:r>
          </a:p>
        </p:txBody>
      </p:sp>
      <p:pic>
        <p:nvPicPr>
          <p:cNvPr id="4" name="Picture 3"/>
          <p:cNvPicPr>
            <a:picLocks noChangeAspect="1"/>
          </p:cNvPicPr>
          <p:nvPr/>
        </p:nvPicPr>
        <p:blipFill>
          <a:blip r:embed="rId3"/>
          <a:stretch>
            <a:fillRect/>
          </a:stretch>
        </p:blipFill>
        <p:spPr>
          <a:xfrm>
            <a:off x="728420" y="1190445"/>
            <a:ext cx="10321871" cy="5278488"/>
          </a:xfrm>
          <a:prstGeom prst="rect">
            <a:avLst/>
          </a:prstGeom>
        </p:spPr>
      </p:pic>
    </p:spTree>
    <p:extLst>
      <p:ext uri="{BB962C8B-B14F-4D97-AF65-F5344CB8AC3E}">
        <p14:creationId xmlns:p14="http://schemas.microsoft.com/office/powerpoint/2010/main" val="3508504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02848"/>
            <a:ext cx="10515600" cy="943743"/>
          </a:xfrm>
        </p:spPr>
        <p:txBody>
          <a:bodyPr/>
          <a:lstStyle/>
          <a:p>
            <a:pPr algn="ctr"/>
            <a:r>
              <a:rPr lang="en-US" b="1" dirty="0">
                <a:solidFill>
                  <a:srgbClr val="0070C0"/>
                </a:solidFill>
              </a:rPr>
              <a:t>Issues left hanging in the air…</a:t>
            </a:r>
          </a:p>
        </p:txBody>
      </p:sp>
      <p:sp>
        <p:nvSpPr>
          <p:cNvPr id="3" name="Content Placeholder 2"/>
          <p:cNvSpPr>
            <a:spLocks noGrp="1"/>
          </p:cNvSpPr>
          <p:nvPr>
            <p:ph idx="1"/>
          </p:nvPr>
        </p:nvSpPr>
        <p:spPr>
          <a:xfrm>
            <a:off x="838199" y="1146591"/>
            <a:ext cx="10704443" cy="3939070"/>
          </a:xfrm>
        </p:spPr>
        <p:txBody>
          <a:bodyPr>
            <a:noAutofit/>
          </a:bodyPr>
          <a:lstStyle/>
          <a:p>
            <a:r>
              <a:rPr lang="en-US" sz="2400" dirty="0"/>
              <a:t>We don’t have self-ratings from all students.</a:t>
            </a:r>
          </a:p>
          <a:p>
            <a:r>
              <a:rPr lang="en-US" sz="2400" dirty="0"/>
              <a:t>We don’t have the context on which students based their initial self-ratings.  (e.g., Their high school?  Their perception of all students entering college?  Their test scores?  Their guess as to what level of quantitative skills are expected in college?)</a:t>
            </a:r>
          </a:p>
          <a:p>
            <a:r>
              <a:rPr lang="en-US" sz="2400" dirty="0"/>
              <a:t>We don’t have the basis for their re-evaluation.  (e.g., Are they comparing themselves to other students in their classes?  To an ideal college student?  To what they think professors want?)</a:t>
            </a:r>
          </a:p>
          <a:p>
            <a:r>
              <a:rPr lang="en-US" sz="2400" dirty="0"/>
              <a:t>We don’t know which students experienced norm-referenced grading, which disguises the actual level of achievement recorded by a grade.</a:t>
            </a:r>
          </a:p>
          <a:p>
            <a:r>
              <a:rPr lang="en-US" sz="2400" dirty="0"/>
              <a:t>We don’t know to what extent the students had the same basis for evaluation in each course compared to all others.  (e.g., Did the student skip an assignment and turn from an ‘B’ student into a ‘C-’ student?  Did the student take too many courses while having to hold down a job?)</a:t>
            </a:r>
          </a:p>
          <a:p>
            <a:pPr marL="0" indent="0">
              <a:buNone/>
            </a:pPr>
            <a:endParaRPr lang="en-US" sz="2400" dirty="0"/>
          </a:p>
        </p:txBody>
      </p:sp>
    </p:spTree>
    <p:extLst>
      <p:ext uri="{BB962C8B-B14F-4D97-AF65-F5344CB8AC3E}">
        <p14:creationId xmlns:p14="http://schemas.microsoft.com/office/powerpoint/2010/main" val="294134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solidFill>
                  <a:srgbClr val="C00000"/>
                </a:solidFill>
              </a:rPr>
              <a:t>Even Worse…</a:t>
            </a:r>
          </a:p>
        </p:txBody>
      </p:sp>
      <p:sp>
        <p:nvSpPr>
          <p:cNvPr id="3" name="Content Placeholder 2"/>
          <p:cNvSpPr>
            <a:spLocks noGrp="1"/>
          </p:cNvSpPr>
          <p:nvPr>
            <p:ph idx="1"/>
          </p:nvPr>
        </p:nvSpPr>
        <p:spPr>
          <a:xfrm>
            <a:off x="838200" y="1047897"/>
            <a:ext cx="10515600" cy="891071"/>
          </a:xfrm>
        </p:spPr>
        <p:txBody>
          <a:bodyPr/>
          <a:lstStyle/>
          <a:p>
            <a:pPr marL="0" indent="0">
              <a:buNone/>
            </a:pPr>
            <a:r>
              <a:rPr lang="en-US" dirty="0"/>
              <a:t>We had to use the word “perhaps” a lot when interpreting the graphs.  This means that theories can and will abound.</a:t>
            </a:r>
          </a:p>
        </p:txBody>
      </p:sp>
      <p:sp>
        <p:nvSpPr>
          <p:cNvPr id="4" name="TextBox 3"/>
          <p:cNvSpPr txBox="1"/>
          <p:nvPr/>
        </p:nvSpPr>
        <p:spPr>
          <a:xfrm>
            <a:off x="838200" y="1938968"/>
            <a:ext cx="10774018"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Good grades could indicate learning.</a:t>
            </a:r>
          </a:p>
          <a:p>
            <a:pPr marL="457200" indent="-457200">
              <a:buFont typeface="Arial" panose="020B0604020202020204" pitchFamily="34" charset="0"/>
              <a:buChar char="•"/>
            </a:pPr>
            <a:r>
              <a:rPr lang="en-US" sz="2800" dirty="0"/>
              <a:t>Self-ratings could be accurate.</a:t>
            </a:r>
          </a:p>
          <a:p>
            <a:pPr marL="457200" indent="-457200">
              <a:buFont typeface="Arial" panose="020B0604020202020204" pitchFamily="34" charset="0"/>
              <a:buChar char="•"/>
            </a:pPr>
            <a:r>
              <a:rPr lang="en-US" sz="2800" dirty="0"/>
              <a:t>Finishing a degree on time could indicate the necessary progressive mastery of the discipline.</a:t>
            </a:r>
          </a:p>
          <a:p>
            <a:r>
              <a:rPr lang="en-US" sz="2800" dirty="0"/>
              <a:t>Or…</a:t>
            </a:r>
          </a:p>
          <a:p>
            <a:pPr marL="457200" indent="-457200">
              <a:buFont typeface="Arial" panose="020B0604020202020204" pitchFamily="34" charset="0"/>
              <a:buChar char="•"/>
            </a:pPr>
            <a:r>
              <a:rPr lang="en-US" sz="2800" dirty="0"/>
              <a:t>Grades could show less learning than is taking place.</a:t>
            </a:r>
          </a:p>
          <a:p>
            <a:pPr marL="457200" indent="-457200">
              <a:buFont typeface="Arial" panose="020B0604020202020204" pitchFamily="34" charset="0"/>
              <a:buChar char="•"/>
            </a:pPr>
            <a:r>
              <a:rPr lang="en-US" sz="2800" dirty="0"/>
              <a:t>Self-ratings could be a sloppy metric for improvement, proficiency, or learning.</a:t>
            </a:r>
          </a:p>
          <a:p>
            <a:pPr marL="457200" indent="-457200">
              <a:buFont typeface="Arial" panose="020B0604020202020204" pitchFamily="34" charset="0"/>
              <a:buChar char="•"/>
            </a:pPr>
            <a:r>
              <a:rPr lang="en-US" sz="2800" dirty="0"/>
              <a:t>Taking longer to finish could indicate multiple majors or time off for important educational experiences.</a:t>
            </a:r>
          </a:p>
        </p:txBody>
      </p:sp>
    </p:spTree>
    <p:extLst>
      <p:ext uri="{BB962C8B-B14F-4D97-AF65-F5344CB8AC3E}">
        <p14:creationId xmlns:p14="http://schemas.microsoft.com/office/powerpoint/2010/main" val="263197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958" y="0"/>
            <a:ext cx="10515600" cy="1325563"/>
          </a:xfrm>
        </p:spPr>
        <p:txBody>
          <a:bodyPr/>
          <a:lstStyle/>
          <a:p>
            <a:pPr algn="ctr"/>
            <a:r>
              <a:rPr lang="en-US" b="1" dirty="0">
                <a:solidFill>
                  <a:schemeClr val="accent2"/>
                </a:solidFill>
              </a:rPr>
              <a:t>The Mystery Learning Outcome</a:t>
            </a:r>
          </a:p>
        </p:txBody>
      </p:sp>
      <p:sp>
        <p:nvSpPr>
          <p:cNvPr id="3" name="Content Placeholder 2"/>
          <p:cNvSpPr>
            <a:spLocks noGrp="1"/>
          </p:cNvSpPr>
          <p:nvPr>
            <p:ph idx="1"/>
          </p:nvPr>
        </p:nvSpPr>
        <p:spPr>
          <a:xfrm>
            <a:off x="863958" y="1196774"/>
            <a:ext cx="10515600" cy="1327485"/>
          </a:xfrm>
        </p:spPr>
        <p:txBody>
          <a:bodyPr/>
          <a:lstStyle/>
          <a:p>
            <a:pPr marL="0" indent="0">
              <a:buNone/>
            </a:pPr>
            <a:r>
              <a:rPr lang="en-US" dirty="0"/>
              <a:t>Analyze the extent to which indirect methods of assessing student learning outcomes – even when several are used at once – fall short when compared to direct assessment of student learning.</a:t>
            </a:r>
          </a:p>
        </p:txBody>
      </p:sp>
      <p:graphicFrame>
        <p:nvGraphicFramePr>
          <p:cNvPr id="4" name="Diagram 3"/>
          <p:cNvGraphicFramePr/>
          <p:nvPr>
            <p:extLst>
              <p:ext uri="{D42A27DB-BD31-4B8C-83A1-F6EECF244321}">
                <p14:modId xmlns:p14="http://schemas.microsoft.com/office/powerpoint/2010/main" val="3407736415"/>
              </p:ext>
            </p:extLst>
          </p:nvPr>
        </p:nvGraphicFramePr>
        <p:xfrm>
          <a:off x="3941821" y="2707139"/>
          <a:ext cx="4021070" cy="3622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925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086" y="3990241"/>
            <a:ext cx="9144000" cy="1069233"/>
          </a:xfrm>
        </p:spPr>
        <p:txBody>
          <a:bodyPr>
            <a:normAutofit fontScale="90000"/>
          </a:bodyPr>
          <a:lstStyle/>
          <a:p>
            <a:r>
              <a:rPr lang="en-US" sz="3600" b="1" dirty="0">
                <a:solidFill>
                  <a:srgbClr val="F3852D"/>
                </a:solidFill>
              </a:rPr>
              <a:t>Dashboards for Indirect </a:t>
            </a:r>
            <a:br>
              <a:rPr lang="en-US" sz="3600" b="1" dirty="0">
                <a:solidFill>
                  <a:srgbClr val="F3852D"/>
                </a:solidFill>
              </a:rPr>
            </a:br>
            <a:r>
              <a:rPr lang="en-US" sz="3600" b="1" dirty="0">
                <a:solidFill>
                  <a:srgbClr val="F3852D"/>
                </a:solidFill>
              </a:rPr>
              <a:t>Student Learning Outcomes Assessment</a:t>
            </a:r>
          </a:p>
        </p:txBody>
      </p:sp>
      <p:sp>
        <p:nvSpPr>
          <p:cNvPr id="3" name="Subtitle 2"/>
          <p:cNvSpPr>
            <a:spLocks noGrp="1"/>
          </p:cNvSpPr>
          <p:nvPr>
            <p:ph type="subTitle" idx="1"/>
          </p:nvPr>
        </p:nvSpPr>
        <p:spPr>
          <a:xfrm>
            <a:off x="3580087" y="914078"/>
            <a:ext cx="9144000" cy="1655762"/>
          </a:xfrm>
        </p:spPr>
        <p:txBody>
          <a:bodyPr>
            <a:noAutofit/>
          </a:bodyPr>
          <a:lstStyle/>
          <a:p>
            <a:r>
              <a:rPr lang="en-US" sz="5400" b="1" dirty="0">
                <a:solidFill>
                  <a:srgbClr val="4975A5"/>
                </a:solidFill>
              </a:rPr>
              <a:t>Erika Jackson, UC Davis</a:t>
            </a:r>
          </a:p>
          <a:p>
            <a:r>
              <a:rPr lang="en-US" sz="5400" b="1" dirty="0">
                <a:solidFill>
                  <a:srgbClr val="4975A5"/>
                </a:solidFill>
              </a:rPr>
              <a:t>Kelly Wahl, UCLA</a:t>
            </a:r>
          </a:p>
        </p:txBody>
      </p:sp>
      <p:pic>
        <p:nvPicPr>
          <p:cNvPr id="7" name="Picture 6"/>
          <p:cNvPicPr>
            <a:picLocks noChangeAspect="1"/>
          </p:cNvPicPr>
          <p:nvPr/>
        </p:nvPicPr>
        <p:blipFill>
          <a:blip r:embed="rId2"/>
          <a:stretch>
            <a:fillRect/>
          </a:stretch>
        </p:blipFill>
        <p:spPr>
          <a:xfrm>
            <a:off x="576102" y="469922"/>
            <a:ext cx="3800475" cy="2333625"/>
          </a:xfrm>
          <a:prstGeom prst="rect">
            <a:avLst/>
          </a:prstGeom>
        </p:spPr>
      </p:pic>
      <p:pic>
        <p:nvPicPr>
          <p:cNvPr id="6" name="Picture 5"/>
          <p:cNvPicPr>
            <a:picLocks noChangeAspect="1"/>
          </p:cNvPicPr>
          <p:nvPr/>
        </p:nvPicPr>
        <p:blipFill>
          <a:blip r:embed="rId3"/>
          <a:stretch>
            <a:fillRect/>
          </a:stretch>
        </p:blipFill>
        <p:spPr>
          <a:xfrm>
            <a:off x="8152087" y="3336512"/>
            <a:ext cx="3161898" cy="2376693"/>
          </a:xfrm>
          <a:prstGeom prst="rect">
            <a:avLst/>
          </a:prstGeom>
          <a:solidFill>
            <a:schemeClr val="accent1"/>
          </a:solidFill>
        </p:spPr>
      </p:pic>
    </p:spTree>
    <p:extLst>
      <p:ext uri="{BB962C8B-B14F-4D97-AF65-F5344CB8AC3E}">
        <p14:creationId xmlns:p14="http://schemas.microsoft.com/office/powerpoint/2010/main" val="3236715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Indirect Learning Outcomes Assessment</a:t>
            </a:r>
          </a:p>
        </p:txBody>
      </p:sp>
      <p:sp>
        <p:nvSpPr>
          <p:cNvPr id="4" name="Content Placeholder 3"/>
          <p:cNvSpPr>
            <a:spLocks noGrp="1"/>
          </p:cNvSpPr>
          <p:nvPr>
            <p:ph sz="half" idx="1"/>
          </p:nvPr>
        </p:nvSpPr>
        <p:spPr/>
        <p:txBody>
          <a:bodyPr>
            <a:normAutofit/>
          </a:bodyPr>
          <a:lstStyle/>
          <a:p>
            <a:r>
              <a:rPr lang="en-US" dirty="0"/>
              <a:t>Self-Reported Skills Level</a:t>
            </a:r>
          </a:p>
          <a:p>
            <a:r>
              <a:rPr lang="en-US" dirty="0"/>
              <a:t>Letter Grades in Courses</a:t>
            </a:r>
          </a:p>
          <a:p>
            <a:r>
              <a:rPr lang="en-US" dirty="0"/>
              <a:t>Grade Point Average</a:t>
            </a:r>
          </a:p>
          <a:p>
            <a:r>
              <a:rPr lang="en-US" dirty="0"/>
              <a:t>Retention/Persistence</a:t>
            </a:r>
          </a:p>
          <a:p>
            <a:r>
              <a:rPr lang="en-US" dirty="0"/>
              <a:t>Degree Completion</a:t>
            </a:r>
          </a:p>
          <a:p>
            <a:r>
              <a:rPr lang="en-US" dirty="0"/>
              <a:t>Time to Degree</a:t>
            </a:r>
          </a:p>
          <a:p>
            <a:r>
              <a:rPr lang="en-US" dirty="0"/>
              <a:t>Career Outcomes</a:t>
            </a:r>
          </a:p>
        </p:txBody>
      </p:sp>
      <p:sp>
        <p:nvSpPr>
          <p:cNvPr id="5" name="Content Placeholder 4"/>
          <p:cNvSpPr>
            <a:spLocks noGrp="1"/>
          </p:cNvSpPr>
          <p:nvPr>
            <p:ph sz="half" idx="2"/>
          </p:nvPr>
        </p:nvSpPr>
        <p:spPr/>
        <p:txBody>
          <a:bodyPr>
            <a:normAutofit/>
          </a:bodyPr>
          <a:lstStyle/>
          <a:p>
            <a:r>
              <a:rPr lang="en-US" dirty="0"/>
              <a:t>Many of these are reported on dashboards already</a:t>
            </a:r>
          </a:p>
          <a:p>
            <a:pPr lvl="1"/>
            <a:r>
              <a:rPr lang="en-US" dirty="0"/>
              <a:t>Survey data</a:t>
            </a:r>
          </a:p>
          <a:p>
            <a:pPr lvl="1"/>
            <a:r>
              <a:rPr lang="en-US" dirty="0"/>
              <a:t>Grades in courses</a:t>
            </a:r>
          </a:p>
          <a:p>
            <a:pPr lvl="1"/>
            <a:r>
              <a:rPr lang="en-US" dirty="0"/>
              <a:t>Time to Degree</a:t>
            </a:r>
          </a:p>
          <a:p>
            <a:pPr lvl="1"/>
            <a:r>
              <a:rPr lang="en-US" dirty="0"/>
              <a:t>Graduation Rates</a:t>
            </a:r>
          </a:p>
          <a:p>
            <a:pPr marL="0" indent="0">
              <a:buNone/>
            </a:pPr>
            <a:endParaRPr lang="en-US" dirty="0"/>
          </a:p>
        </p:txBody>
      </p:sp>
      <p:grpSp>
        <p:nvGrpSpPr>
          <p:cNvPr id="6" name="Group 5">
            <a:extLst>
              <a:ext uri="{FF2B5EF4-FFF2-40B4-BE49-F238E27FC236}">
                <a16:creationId xmlns:a16="http://schemas.microsoft.com/office/drawing/2014/main" id="{54ACD370-9171-4381-A200-642DD07190E9}"/>
              </a:ext>
            </a:extLst>
          </p:cNvPr>
          <p:cNvGrpSpPr/>
          <p:nvPr/>
        </p:nvGrpSpPr>
        <p:grpSpPr>
          <a:xfrm>
            <a:off x="6553200" y="4152900"/>
            <a:ext cx="3570409" cy="2264396"/>
            <a:chOff x="6505575" y="4286250"/>
            <a:chExt cx="3570409" cy="2264396"/>
          </a:xfrm>
        </p:grpSpPr>
        <p:pic>
          <p:nvPicPr>
            <p:cNvPr id="7" name="Picture 6">
              <a:extLst>
                <a:ext uri="{FF2B5EF4-FFF2-40B4-BE49-F238E27FC236}">
                  <a16:creationId xmlns:a16="http://schemas.microsoft.com/office/drawing/2014/main" id="{20C4DF16-FE4B-4A08-8349-D7DB03166FCB}"/>
                </a:ext>
              </a:extLst>
            </p:cNvPr>
            <p:cNvPicPr>
              <a:picLocks noChangeAspect="1"/>
            </p:cNvPicPr>
            <p:nvPr/>
          </p:nvPicPr>
          <p:blipFill>
            <a:blip r:embed="rId2"/>
            <a:stretch>
              <a:fillRect/>
            </a:stretch>
          </p:blipFill>
          <p:spPr>
            <a:xfrm>
              <a:off x="6575913" y="4369776"/>
              <a:ext cx="3500071" cy="1228941"/>
            </a:xfrm>
            <a:prstGeom prst="rect">
              <a:avLst/>
            </a:prstGeom>
          </p:spPr>
        </p:pic>
        <p:pic>
          <p:nvPicPr>
            <p:cNvPr id="8" name="Picture 7">
              <a:extLst>
                <a:ext uri="{FF2B5EF4-FFF2-40B4-BE49-F238E27FC236}">
                  <a16:creationId xmlns:a16="http://schemas.microsoft.com/office/drawing/2014/main" id="{61934E5E-420E-47B7-B878-D2AB82951996}"/>
                </a:ext>
              </a:extLst>
            </p:cNvPr>
            <p:cNvPicPr>
              <a:picLocks noChangeAspect="1"/>
            </p:cNvPicPr>
            <p:nvPr/>
          </p:nvPicPr>
          <p:blipFill>
            <a:blip r:embed="rId3"/>
            <a:stretch>
              <a:fillRect/>
            </a:stretch>
          </p:blipFill>
          <p:spPr>
            <a:xfrm>
              <a:off x="6575913" y="5500019"/>
              <a:ext cx="3500071" cy="1050627"/>
            </a:xfrm>
            <a:prstGeom prst="rect">
              <a:avLst/>
            </a:prstGeom>
          </p:spPr>
        </p:pic>
        <p:sp>
          <p:nvSpPr>
            <p:cNvPr id="9" name="Rectangle 8">
              <a:extLst>
                <a:ext uri="{FF2B5EF4-FFF2-40B4-BE49-F238E27FC236}">
                  <a16:creationId xmlns:a16="http://schemas.microsoft.com/office/drawing/2014/main" id="{4D228426-1849-4D49-904C-D0F5BCEEAEEF}"/>
                </a:ext>
              </a:extLst>
            </p:cNvPr>
            <p:cNvSpPr/>
            <p:nvPr/>
          </p:nvSpPr>
          <p:spPr>
            <a:xfrm>
              <a:off x="6505575" y="4286250"/>
              <a:ext cx="771525" cy="23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0DBC9FC-2AE3-41FB-8B70-8F2189E99146}"/>
                </a:ext>
              </a:extLst>
            </p:cNvPr>
            <p:cNvSpPr/>
            <p:nvPr/>
          </p:nvSpPr>
          <p:spPr>
            <a:xfrm>
              <a:off x="9557605" y="5374211"/>
              <a:ext cx="443646" cy="139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6532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4271"/>
            <a:ext cx="10515600" cy="1325563"/>
          </a:xfrm>
        </p:spPr>
        <p:txBody>
          <a:bodyPr/>
          <a:lstStyle/>
          <a:p>
            <a:pPr algn="ctr"/>
            <a:r>
              <a:rPr lang="en-US" b="1" dirty="0"/>
              <a:t>Two Campuses, Two Angles</a:t>
            </a:r>
          </a:p>
        </p:txBody>
      </p:sp>
      <p:sp>
        <p:nvSpPr>
          <p:cNvPr id="3" name="Content Placeholder 2"/>
          <p:cNvSpPr>
            <a:spLocks noGrp="1"/>
          </p:cNvSpPr>
          <p:nvPr>
            <p:ph sz="half" idx="1"/>
          </p:nvPr>
        </p:nvSpPr>
        <p:spPr>
          <a:xfrm>
            <a:off x="1057688" y="1375639"/>
            <a:ext cx="5181599" cy="778151"/>
          </a:xfrm>
        </p:spPr>
        <p:txBody>
          <a:bodyPr>
            <a:normAutofit lnSpcReduction="10000"/>
          </a:bodyPr>
          <a:lstStyle/>
          <a:p>
            <a:r>
              <a:rPr lang="en-US" dirty="0"/>
              <a:t>Formative Assessment of Outcomes:  Early Career Gains</a:t>
            </a:r>
          </a:p>
        </p:txBody>
      </p:sp>
      <p:sp>
        <p:nvSpPr>
          <p:cNvPr id="4" name="Content Placeholder 3"/>
          <p:cNvSpPr>
            <a:spLocks noGrp="1"/>
          </p:cNvSpPr>
          <p:nvPr>
            <p:ph sz="half" idx="2"/>
          </p:nvPr>
        </p:nvSpPr>
        <p:spPr>
          <a:xfrm>
            <a:off x="6239287" y="1375639"/>
            <a:ext cx="5334001" cy="857607"/>
          </a:xfrm>
        </p:spPr>
        <p:txBody>
          <a:bodyPr>
            <a:normAutofit lnSpcReduction="10000"/>
          </a:bodyPr>
          <a:lstStyle/>
          <a:p>
            <a:r>
              <a:rPr lang="en-US" dirty="0"/>
              <a:t>Summative Assessment of Outcomes:  Success at Graduation</a:t>
            </a:r>
          </a:p>
        </p:txBody>
      </p:sp>
      <p:grpSp>
        <p:nvGrpSpPr>
          <p:cNvPr id="20" name="Group 19"/>
          <p:cNvGrpSpPr/>
          <p:nvPr/>
        </p:nvGrpSpPr>
        <p:grpSpPr>
          <a:xfrm>
            <a:off x="1172890" y="2370702"/>
            <a:ext cx="4512220" cy="4312628"/>
            <a:chOff x="838200" y="2370702"/>
            <a:chExt cx="4512220" cy="4312628"/>
          </a:xfrm>
        </p:grpSpPr>
        <p:grpSp>
          <p:nvGrpSpPr>
            <p:cNvPr id="12" name="Group 11"/>
            <p:cNvGrpSpPr/>
            <p:nvPr/>
          </p:nvGrpSpPr>
          <p:grpSpPr>
            <a:xfrm>
              <a:off x="838200" y="2370702"/>
              <a:ext cx="4512220" cy="4312628"/>
              <a:chOff x="252515" y="2405871"/>
              <a:chExt cx="4512220" cy="4312628"/>
            </a:xfrm>
          </p:grpSpPr>
          <p:pic>
            <p:nvPicPr>
              <p:cNvPr id="8" name="Picture 7"/>
              <p:cNvPicPr>
                <a:picLocks noChangeAspect="1"/>
              </p:cNvPicPr>
              <p:nvPr/>
            </p:nvPicPr>
            <p:blipFill>
              <a:blip r:embed="rId2"/>
              <a:stretch>
                <a:fillRect/>
              </a:stretch>
            </p:blipFill>
            <p:spPr>
              <a:xfrm>
                <a:off x="252515" y="2405871"/>
                <a:ext cx="4509260" cy="2326044"/>
              </a:xfrm>
              <a:prstGeom prst="rect">
                <a:avLst/>
              </a:prstGeom>
            </p:spPr>
          </p:pic>
          <p:pic>
            <p:nvPicPr>
              <p:cNvPr id="9" name="Picture 8"/>
              <p:cNvPicPr>
                <a:picLocks noChangeAspect="1"/>
              </p:cNvPicPr>
              <p:nvPr/>
            </p:nvPicPr>
            <p:blipFill>
              <a:blip r:embed="rId3"/>
              <a:stretch>
                <a:fillRect/>
              </a:stretch>
            </p:blipFill>
            <p:spPr>
              <a:xfrm>
                <a:off x="252515" y="4734317"/>
                <a:ext cx="3178236" cy="1767270"/>
              </a:xfrm>
              <a:prstGeom prst="rect">
                <a:avLst/>
              </a:prstGeom>
            </p:spPr>
          </p:pic>
          <p:pic>
            <p:nvPicPr>
              <p:cNvPr id="10" name="Picture 9"/>
              <p:cNvPicPr>
                <a:picLocks noChangeAspect="1"/>
              </p:cNvPicPr>
              <p:nvPr/>
            </p:nvPicPr>
            <p:blipFill>
              <a:blip r:embed="rId4"/>
              <a:stretch>
                <a:fillRect/>
              </a:stretch>
            </p:blipFill>
            <p:spPr>
              <a:xfrm>
                <a:off x="3427792" y="4731915"/>
                <a:ext cx="1336943" cy="1986584"/>
              </a:xfrm>
              <a:prstGeom prst="rect">
                <a:avLst/>
              </a:prstGeom>
            </p:spPr>
          </p:pic>
          <p:sp>
            <p:nvSpPr>
              <p:cNvPr id="11" name="Rectangle 10"/>
              <p:cNvSpPr/>
              <p:nvPr/>
            </p:nvSpPr>
            <p:spPr>
              <a:xfrm>
                <a:off x="3427792" y="6501587"/>
                <a:ext cx="1333983" cy="216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p:cNvSpPr/>
            <p:nvPr/>
          </p:nvSpPr>
          <p:spPr>
            <a:xfrm>
              <a:off x="5194852" y="2370702"/>
              <a:ext cx="152608" cy="4095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p:cNvGrpSpPr/>
          <p:nvPr/>
        </p:nvGrpSpPr>
        <p:grpSpPr>
          <a:xfrm>
            <a:off x="6354490" y="2207488"/>
            <a:ext cx="4476230" cy="4336177"/>
            <a:chOff x="6354490" y="2233246"/>
            <a:chExt cx="4476230" cy="4336177"/>
          </a:xfrm>
        </p:grpSpPr>
        <p:grpSp>
          <p:nvGrpSpPr>
            <p:cNvPr id="18" name="Group 17"/>
            <p:cNvGrpSpPr/>
            <p:nvPr/>
          </p:nvGrpSpPr>
          <p:grpSpPr>
            <a:xfrm>
              <a:off x="6354490" y="2306307"/>
              <a:ext cx="4476230" cy="4263116"/>
              <a:chOff x="6426232" y="2311758"/>
              <a:chExt cx="4476230" cy="4263116"/>
            </a:xfrm>
          </p:grpSpPr>
          <p:pic>
            <p:nvPicPr>
              <p:cNvPr id="13" name="Picture 12"/>
              <p:cNvPicPr>
                <a:picLocks noChangeAspect="1"/>
              </p:cNvPicPr>
              <p:nvPr/>
            </p:nvPicPr>
            <p:blipFill>
              <a:blip r:embed="rId5"/>
              <a:stretch>
                <a:fillRect/>
              </a:stretch>
            </p:blipFill>
            <p:spPr>
              <a:xfrm>
                <a:off x="6443296" y="2311758"/>
                <a:ext cx="4318489" cy="2419842"/>
              </a:xfrm>
              <a:prstGeom prst="rect">
                <a:avLst/>
              </a:prstGeom>
            </p:spPr>
          </p:pic>
          <p:pic>
            <p:nvPicPr>
              <p:cNvPr id="14" name="Picture 13"/>
              <p:cNvPicPr>
                <a:picLocks noChangeAspect="1"/>
              </p:cNvPicPr>
              <p:nvPr/>
            </p:nvPicPr>
            <p:blipFill>
              <a:blip r:embed="rId6"/>
              <a:stretch>
                <a:fillRect/>
              </a:stretch>
            </p:blipFill>
            <p:spPr>
              <a:xfrm>
                <a:off x="6426232" y="4723478"/>
                <a:ext cx="1530961" cy="1742940"/>
              </a:xfrm>
              <a:prstGeom prst="rect">
                <a:avLst/>
              </a:prstGeom>
            </p:spPr>
          </p:pic>
          <p:pic>
            <p:nvPicPr>
              <p:cNvPr id="15" name="Picture 14"/>
              <p:cNvPicPr>
                <a:picLocks noChangeAspect="1"/>
              </p:cNvPicPr>
              <p:nvPr/>
            </p:nvPicPr>
            <p:blipFill>
              <a:blip r:embed="rId7"/>
              <a:stretch>
                <a:fillRect/>
              </a:stretch>
            </p:blipFill>
            <p:spPr>
              <a:xfrm>
                <a:off x="7952064" y="4731600"/>
                <a:ext cx="1365613" cy="1734818"/>
              </a:xfrm>
              <a:prstGeom prst="rect">
                <a:avLst/>
              </a:prstGeom>
            </p:spPr>
          </p:pic>
          <p:pic>
            <p:nvPicPr>
              <p:cNvPr id="16" name="Picture 15"/>
              <p:cNvPicPr>
                <a:picLocks noChangeAspect="1"/>
              </p:cNvPicPr>
              <p:nvPr/>
            </p:nvPicPr>
            <p:blipFill>
              <a:blip r:embed="rId8"/>
              <a:stretch>
                <a:fillRect/>
              </a:stretch>
            </p:blipFill>
            <p:spPr>
              <a:xfrm>
                <a:off x="9317677" y="4696746"/>
                <a:ext cx="1444108" cy="1832007"/>
              </a:xfrm>
              <a:prstGeom prst="rect">
                <a:avLst/>
              </a:prstGeom>
            </p:spPr>
          </p:pic>
          <p:sp>
            <p:nvSpPr>
              <p:cNvPr id="17" name="Rectangle 16"/>
              <p:cNvSpPr/>
              <p:nvPr/>
            </p:nvSpPr>
            <p:spPr>
              <a:xfrm>
                <a:off x="9317677" y="6466418"/>
                <a:ext cx="1584785" cy="108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4"/>
            <p:cNvSpPr/>
            <p:nvPr/>
          </p:nvSpPr>
          <p:spPr>
            <a:xfrm>
              <a:off x="6354490" y="2233246"/>
              <a:ext cx="4476230" cy="13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38760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UCLA:  Early Career Gains</a:t>
            </a:r>
          </a:p>
        </p:txBody>
      </p:sp>
      <p:sp>
        <p:nvSpPr>
          <p:cNvPr id="5" name="Content Placeholder 4"/>
          <p:cNvSpPr>
            <a:spLocks noGrp="1"/>
          </p:cNvSpPr>
          <p:nvPr>
            <p:ph idx="1"/>
          </p:nvPr>
        </p:nvSpPr>
        <p:spPr>
          <a:xfrm>
            <a:off x="838200" y="1825625"/>
            <a:ext cx="10515600" cy="2772133"/>
          </a:xfrm>
        </p:spPr>
        <p:txBody>
          <a:bodyPr/>
          <a:lstStyle/>
          <a:p>
            <a:r>
              <a:rPr lang="en-US" dirty="0"/>
              <a:t>An analysis of the WSCUC Graduation Rate Dashboard data:</a:t>
            </a:r>
          </a:p>
          <a:p>
            <a:pPr lvl="1"/>
            <a:r>
              <a:rPr lang="en-US" dirty="0"/>
              <a:t>Not passing particular courses was associated with not completing a </a:t>
            </a:r>
            <a:br>
              <a:rPr lang="en-US" dirty="0"/>
            </a:br>
            <a:r>
              <a:rPr lang="en-US" dirty="0"/>
              <a:t>UCLA degree.</a:t>
            </a:r>
          </a:p>
          <a:p>
            <a:r>
              <a:rPr lang="en-US" dirty="0"/>
              <a:t>With a six-year graduation rate of 91%, UCLA strives to close the gap between its four-year rate (74%) and its five-year rate (90%).</a:t>
            </a:r>
          </a:p>
          <a:p>
            <a:r>
              <a:rPr lang="en-US" dirty="0"/>
              <a:t>Self-reported skill levels are collected with the UCUES Survey.</a:t>
            </a:r>
          </a:p>
        </p:txBody>
      </p:sp>
      <p:sp>
        <p:nvSpPr>
          <p:cNvPr id="7" name="TextBox 6"/>
          <p:cNvSpPr txBox="1"/>
          <p:nvPr/>
        </p:nvSpPr>
        <p:spPr>
          <a:xfrm>
            <a:off x="2241728" y="5058361"/>
            <a:ext cx="7708543" cy="646331"/>
          </a:xfrm>
          <a:prstGeom prst="rect">
            <a:avLst/>
          </a:prstGeom>
          <a:noFill/>
        </p:spPr>
        <p:txBody>
          <a:bodyPr wrap="square" rtlCol="0">
            <a:spAutoFit/>
          </a:bodyPr>
          <a:lstStyle/>
          <a:p>
            <a:r>
              <a:rPr lang="en-US" sz="3600" b="1" dirty="0">
                <a:solidFill>
                  <a:schemeClr val="accent1">
                    <a:lumMod val="75000"/>
                  </a:schemeClr>
                </a:solidFill>
              </a:rPr>
              <a:t>How can we fit these pieces together?  </a:t>
            </a:r>
          </a:p>
        </p:txBody>
      </p:sp>
    </p:spTree>
    <p:extLst>
      <p:ext uri="{BB962C8B-B14F-4D97-AF65-F5344CB8AC3E}">
        <p14:creationId xmlns:p14="http://schemas.microsoft.com/office/powerpoint/2010/main" val="199310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Scenario Studied</a:t>
            </a:r>
          </a:p>
        </p:txBody>
      </p:sp>
      <p:sp>
        <p:nvSpPr>
          <p:cNvPr id="3" name="Content Placeholder 2"/>
          <p:cNvSpPr>
            <a:spLocks noGrp="1"/>
          </p:cNvSpPr>
          <p:nvPr>
            <p:ph idx="1"/>
          </p:nvPr>
        </p:nvSpPr>
        <p:spPr/>
        <p:txBody>
          <a:bodyPr/>
          <a:lstStyle/>
          <a:p>
            <a:r>
              <a:rPr lang="en-US" dirty="0"/>
              <a:t>Focus on entering cohort in Fall 2011</a:t>
            </a:r>
          </a:p>
          <a:p>
            <a:r>
              <a:rPr lang="en-US" dirty="0"/>
              <a:t>Use entering and current quantitative skills level items from UCUES administered in Spring 2012</a:t>
            </a:r>
          </a:p>
          <a:p>
            <a:r>
              <a:rPr lang="en-US" dirty="0"/>
              <a:t>Include only frosh entrants (24% of undergraduates are transfer entrants)</a:t>
            </a:r>
          </a:p>
          <a:p>
            <a:r>
              <a:rPr lang="en-US" dirty="0"/>
              <a:t>Extract first-year grades by course subject to create subject GPAs</a:t>
            </a:r>
          </a:p>
          <a:p>
            <a:r>
              <a:rPr lang="en-US" dirty="0"/>
              <a:t>Attach time-to-degree data, specifically:  elapsed years from entry</a:t>
            </a:r>
          </a:p>
          <a:p>
            <a:pPr lvl="1"/>
            <a:r>
              <a:rPr lang="en-US" dirty="0"/>
              <a:t>Fall 2011 cohort is on the brink of its six-year completion</a:t>
            </a:r>
          </a:p>
          <a:p>
            <a:endParaRPr lang="en-US" dirty="0"/>
          </a:p>
        </p:txBody>
      </p:sp>
    </p:spTree>
    <p:extLst>
      <p:ext uri="{BB962C8B-B14F-4D97-AF65-F5344CB8AC3E}">
        <p14:creationId xmlns:p14="http://schemas.microsoft.com/office/powerpoint/2010/main" val="2342330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a:t>Here’s what the data file looks like:</a:t>
            </a:r>
          </a:p>
        </p:txBody>
      </p:sp>
      <p:sp>
        <p:nvSpPr>
          <p:cNvPr id="4" name="Rectangle 3"/>
          <p:cNvSpPr/>
          <p:nvPr/>
        </p:nvSpPr>
        <p:spPr>
          <a:xfrm>
            <a:off x="838200" y="1187470"/>
            <a:ext cx="2448339" cy="1577009"/>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a:t>One record per student per course, with grade points earned</a:t>
            </a:r>
          </a:p>
        </p:txBody>
      </p:sp>
      <p:sp>
        <p:nvSpPr>
          <p:cNvPr id="5" name="Oval 4"/>
          <p:cNvSpPr/>
          <p:nvPr/>
        </p:nvSpPr>
        <p:spPr>
          <a:xfrm>
            <a:off x="3841473" y="1346496"/>
            <a:ext cx="3963123" cy="12589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a:t>(Select only first three terms of fall 2011 frosh cohort.)</a:t>
            </a:r>
          </a:p>
        </p:txBody>
      </p:sp>
      <p:graphicFrame>
        <p:nvGraphicFramePr>
          <p:cNvPr id="16" name="Table 15"/>
          <p:cNvGraphicFramePr>
            <a:graphicFrameLocks noGrp="1"/>
          </p:cNvGraphicFramePr>
          <p:nvPr>
            <p:extLst>
              <p:ext uri="{D42A27DB-BD31-4B8C-83A1-F6EECF244321}">
                <p14:modId xmlns:p14="http://schemas.microsoft.com/office/powerpoint/2010/main" val="926647222"/>
              </p:ext>
            </p:extLst>
          </p:nvPr>
        </p:nvGraphicFramePr>
        <p:xfrm>
          <a:off x="852004" y="5228789"/>
          <a:ext cx="5308600" cy="1333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622300">
                  <a:extLst>
                    <a:ext uri="{9D8B030D-6E8A-4147-A177-3AD203B41FA5}">
                      <a16:colId xmlns:a16="http://schemas.microsoft.com/office/drawing/2014/main" val="20001"/>
                    </a:ext>
                  </a:extLst>
                </a:gridCol>
                <a:gridCol w="5461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635000">
                  <a:extLst>
                    <a:ext uri="{9D8B030D-6E8A-4147-A177-3AD203B41FA5}">
                      <a16:colId xmlns:a16="http://schemas.microsoft.com/office/drawing/2014/main" val="20004"/>
                    </a:ext>
                  </a:extLst>
                </a:gridCol>
                <a:gridCol w="889000">
                  <a:extLst>
                    <a:ext uri="{9D8B030D-6E8A-4147-A177-3AD203B41FA5}">
                      <a16:colId xmlns:a16="http://schemas.microsoft.com/office/drawing/2014/main" val="20005"/>
                    </a:ext>
                  </a:extLst>
                </a:gridCol>
                <a:gridCol w="1435100">
                  <a:extLst>
                    <a:ext uri="{9D8B030D-6E8A-4147-A177-3AD203B41FA5}">
                      <a16:colId xmlns:a16="http://schemas.microsoft.com/office/drawing/2014/main" val="20006"/>
                    </a:ext>
                  </a:extLst>
                </a:gridCol>
              </a:tblGrid>
              <a:tr h="190500">
                <a:tc>
                  <a:txBody>
                    <a:bodyPr/>
                    <a:lstStyle/>
                    <a:p>
                      <a:pPr algn="ctr" fontAlgn="b"/>
                      <a:r>
                        <a:rPr lang="en-US" sz="1100" u="none" strike="noStrike" dirty="0">
                          <a:effectLst/>
                        </a:rPr>
                        <a:t>stud_no</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subject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ave_gps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pre_skill</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post_skill</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improvement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regular_years_elapsed</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LIFESCI</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3.300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MATH</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PSYCH</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CHICANO</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3.300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4.333333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MUSIC</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3.657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4.333333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90500">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PHYSCI</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2.700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4.333333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
        <p:nvSpPr>
          <p:cNvPr id="17" name="TextBox 16"/>
          <p:cNvSpPr txBox="1"/>
          <p:nvPr/>
        </p:nvSpPr>
        <p:spPr>
          <a:xfrm>
            <a:off x="838200" y="2758761"/>
            <a:ext cx="2448339" cy="369332"/>
          </a:xfrm>
          <a:prstGeom prst="rect">
            <a:avLst/>
          </a:prstGeom>
          <a:noFill/>
        </p:spPr>
        <p:txBody>
          <a:bodyPr wrap="square" rtlCol="0">
            <a:spAutoFit/>
          </a:bodyPr>
          <a:lstStyle/>
          <a:p>
            <a:pPr algn="ctr"/>
            <a:r>
              <a:rPr lang="en-US" b="1" dirty="0"/>
              <a:t>AGGREGATE INTO</a:t>
            </a:r>
          </a:p>
        </p:txBody>
      </p:sp>
      <p:sp>
        <p:nvSpPr>
          <p:cNvPr id="18" name="Right Arrow 17"/>
          <p:cNvSpPr/>
          <p:nvPr/>
        </p:nvSpPr>
        <p:spPr>
          <a:xfrm rot="10800000">
            <a:off x="3286539" y="1803042"/>
            <a:ext cx="554935" cy="32197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9" name="Right Arrow 18"/>
          <p:cNvSpPr/>
          <p:nvPr/>
        </p:nvSpPr>
        <p:spPr>
          <a:xfrm rot="10800000">
            <a:off x="6173854" y="3710048"/>
            <a:ext cx="554935" cy="32197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1" name="Right Arrow 20"/>
          <p:cNvSpPr/>
          <p:nvPr/>
        </p:nvSpPr>
        <p:spPr>
          <a:xfrm rot="7823100">
            <a:off x="3381398" y="4745172"/>
            <a:ext cx="631065" cy="360315"/>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8" name="Rounded Rectangle 7"/>
          <p:cNvSpPr/>
          <p:nvPr/>
        </p:nvSpPr>
        <p:spPr>
          <a:xfrm>
            <a:off x="3851412" y="3003194"/>
            <a:ext cx="2312504" cy="18814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t>UCUES responses to entry and current items:  Quantitative</a:t>
            </a:r>
          </a:p>
          <a:p>
            <a:pPr algn="ctr"/>
            <a:r>
              <a:rPr lang="en-US" sz="2000" b="1" dirty="0"/>
              <a:t>Skills</a:t>
            </a:r>
          </a:p>
        </p:txBody>
      </p:sp>
      <p:sp>
        <p:nvSpPr>
          <p:cNvPr id="22" name="Down Arrow 21"/>
          <p:cNvSpPr/>
          <p:nvPr/>
        </p:nvSpPr>
        <p:spPr>
          <a:xfrm>
            <a:off x="1900040" y="4615812"/>
            <a:ext cx="324656" cy="585081"/>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6" name="Rectangle 5"/>
          <p:cNvSpPr/>
          <p:nvPr/>
        </p:nvSpPr>
        <p:spPr>
          <a:xfrm>
            <a:off x="651012" y="3122375"/>
            <a:ext cx="2822713" cy="164310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a:t>One record per student per subject with average grade points earned</a:t>
            </a:r>
          </a:p>
        </p:txBody>
      </p:sp>
      <p:sp>
        <p:nvSpPr>
          <p:cNvPr id="23" name="Right Arrow 22"/>
          <p:cNvSpPr/>
          <p:nvPr/>
        </p:nvSpPr>
        <p:spPr>
          <a:xfrm rot="8937521">
            <a:off x="5734018" y="3885109"/>
            <a:ext cx="4235764" cy="360315"/>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0" name="Rectangle 9"/>
          <p:cNvSpPr/>
          <p:nvPr/>
        </p:nvSpPr>
        <p:spPr>
          <a:xfrm>
            <a:off x="8913743" y="1729301"/>
            <a:ext cx="2805949" cy="157700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t>One record per student who completed, with elapsed years for completion</a:t>
            </a:r>
          </a:p>
        </p:txBody>
      </p:sp>
      <p:sp>
        <p:nvSpPr>
          <p:cNvPr id="9" name="Oval 8"/>
          <p:cNvSpPr/>
          <p:nvPr/>
        </p:nvSpPr>
        <p:spPr>
          <a:xfrm>
            <a:off x="6657560" y="3241556"/>
            <a:ext cx="1762539" cy="12589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a:t>(Compute the delta.)</a:t>
            </a:r>
          </a:p>
        </p:txBody>
      </p:sp>
      <p:sp>
        <p:nvSpPr>
          <p:cNvPr id="24" name="Rectangle 23"/>
          <p:cNvSpPr/>
          <p:nvPr/>
        </p:nvSpPr>
        <p:spPr>
          <a:xfrm>
            <a:off x="4722752" y="5200894"/>
            <a:ext cx="1437851" cy="5596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25" name="Rectangle 24"/>
          <p:cNvSpPr/>
          <p:nvPr/>
        </p:nvSpPr>
        <p:spPr>
          <a:xfrm>
            <a:off x="2640169" y="5207723"/>
            <a:ext cx="2082583" cy="4571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26" name="Rectangle 25"/>
          <p:cNvSpPr/>
          <p:nvPr/>
        </p:nvSpPr>
        <p:spPr>
          <a:xfrm>
            <a:off x="852682" y="5204308"/>
            <a:ext cx="1818427" cy="45719"/>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7" name="TextBox 26"/>
          <p:cNvSpPr txBox="1"/>
          <p:nvPr/>
        </p:nvSpPr>
        <p:spPr>
          <a:xfrm>
            <a:off x="7538829" y="4714894"/>
            <a:ext cx="4126373" cy="1785104"/>
          </a:xfrm>
          <a:prstGeom prst="rect">
            <a:avLst/>
          </a:prstGeom>
          <a:noFill/>
        </p:spPr>
        <p:txBody>
          <a:bodyPr wrap="square" rtlCol="0">
            <a:spAutoFit/>
          </a:bodyPr>
          <a:lstStyle/>
          <a:p>
            <a:r>
              <a:rPr lang="en-US" sz="2200" b="1" dirty="0"/>
              <a:t>One record, per student, per subject, with self-ratings attached (and improvement calculated), with time-to-degree attached if completion has occurred.</a:t>
            </a:r>
          </a:p>
        </p:txBody>
      </p:sp>
    </p:spTree>
    <p:extLst>
      <p:ext uri="{BB962C8B-B14F-4D97-AF65-F5344CB8AC3E}">
        <p14:creationId xmlns:p14="http://schemas.microsoft.com/office/powerpoint/2010/main" val="3081292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rPr>
              <a:t>The Tableau Build:</a:t>
            </a:r>
          </a:p>
        </p:txBody>
      </p:sp>
      <p:sp>
        <p:nvSpPr>
          <p:cNvPr id="3" name="Content Placeholder 2"/>
          <p:cNvSpPr>
            <a:spLocks noGrp="1"/>
          </p:cNvSpPr>
          <p:nvPr>
            <p:ph idx="1"/>
          </p:nvPr>
        </p:nvSpPr>
        <p:spPr/>
        <p:txBody>
          <a:bodyPr>
            <a:normAutofit fontScale="92500" lnSpcReduction="20000"/>
          </a:bodyPr>
          <a:lstStyle/>
          <a:p>
            <a:r>
              <a:rPr lang="en-US" dirty="0"/>
              <a:t>What is mark type?  </a:t>
            </a:r>
          </a:p>
          <a:p>
            <a:pPr lvl="1"/>
            <a:r>
              <a:rPr lang="en-US" dirty="0"/>
              <a:t>Circle</a:t>
            </a:r>
          </a:p>
          <a:p>
            <a:r>
              <a:rPr lang="en-US" dirty="0"/>
              <a:t>What are columns (x-axis)?  </a:t>
            </a:r>
          </a:p>
          <a:p>
            <a:pPr lvl="1"/>
            <a:r>
              <a:rPr lang="en-US" dirty="0"/>
              <a:t>AVG(Improvement), Continuous, Measure</a:t>
            </a:r>
          </a:p>
          <a:p>
            <a:r>
              <a:rPr lang="en-US" dirty="0"/>
              <a:t>What are rows (y-axis)?  </a:t>
            </a:r>
          </a:p>
          <a:p>
            <a:pPr lvl="1"/>
            <a:r>
              <a:rPr lang="en-US" dirty="0"/>
              <a:t>Subject GPA, Continuous, Dimension</a:t>
            </a:r>
          </a:p>
          <a:p>
            <a:r>
              <a:rPr lang="en-US" dirty="0"/>
              <a:t>What is detail?  </a:t>
            </a:r>
          </a:p>
          <a:p>
            <a:pPr lvl="1"/>
            <a:r>
              <a:rPr lang="en-US" dirty="0"/>
              <a:t>Subject</a:t>
            </a:r>
          </a:p>
          <a:p>
            <a:r>
              <a:rPr lang="en-US" dirty="0"/>
              <a:t>What is color?  </a:t>
            </a:r>
          </a:p>
          <a:p>
            <a:pPr lvl="1"/>
            <a:r>
              <a:rPr lang="en-US" dirty="0"/>
              <a:t>AVG(Improvement), Continuous, Measure</a:t>
            </a:r>
          </a:p>
          <a:p>
            <a:r>
              <a:rPr lang="en-US" dirty="0"/>
              <a:t>What is size?  </a:t>
            </a:r>
          </a:p>
          <a:p>
            <a:pPr lvl="1"/>
            <a:r>
              <a:rPr lang="en-US" dirty="0"/>
              <a:t>SUM(Number of Records), Continuous, Measure</a:t>
            </a:r>
          </a:p>
        </p:txBody>
      </p:sp>
      <p:sp>
        <p:nvSpPr>
          <p:cNvPr id="5" name="Rectangle 4"/>
          <p:cNvSpPr/>
          <p:nvPr/>
        </p:nvSpPr>
        <p:spPr>
          <a:xfrm>
            <a:off x="6983434" y="3309870"/>
            <a:ext cx="202977" cy="772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0059338" y="5431240"/>
            <a:ext cx="1080887" cy="3704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stretch>
            <a:fillRect/>
          </a:stretch>
        </p:blipFill>
        <p:spPr>
          <a:xfrm>
            <a:off x="7020645" y="1966913"/>
            <a:ext cx="4498922" cy="3464327"/>
          </a:xfrm>
          <a:prstGeom prst="rect">
            <a:avLst/>
          </a:prstGeom>
        </p:spPr>
      </p:pic>
    </p:spTree>
    <p:extLst>
      <p:ext uri="{BB962C8B-B14F-4D97-AF65-F5344CB8AC3E}">
        <p14:creationId xmlns:p14="http://schemas.microsoft.com/office/powerpoint/2010/main" val="1637621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68639" y="127993"/>
            <a:ext cx="8692662" cy="6475594"/>
          </a:xfrm>
          <a:prstGeom prst="rect">
            <a:avLst/>
          </a:prstGeom>
        </p:spPr>
      </p:pic>
    </p:spTree>
    <p:extLst>
      <p:ext uri="{BB962C8B-B14F-4D97-AF65-F5344CB8AC3E}">
        <p14:creationId xmlns:p14="http://schemas.microsoft.com/office/powerpoint/2010/main" val="1994194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1096</TotalTime>
  <Words>1728</Words>
  <Application>Microsoft Office PowerPoint</Application>
  <PresentationFormat>Widescreen</PresentationFormat>
  <Paragraphs>317</Paragraphs>
  <Slides>28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Aparajita</vt:lpstr>
      <vt:lpstr>Arial</vt:lpstr>
      <vt:lpstr>Bernard MT Condensed</vt:lpstr>
      <vt:lpstr>Bodoni MT</vt:lpstr>
      <vt:lpstr>Calibri</vt:lpstr>
      <vt:lpstr>Calibri Light</vt:lpstr>
      <vt:lpstr>Wingdings</vt:lpstr>
      <vt:lpstr>Office Theme</vt:lpstr>
      <vt:lpstr>Dashboards for  Indirect Student Learning Outcomes Assessment</vt:lpstr>
      <vt:lpstr>Learning Outcomes for this Presentation</vt:lpstr>
      <vt:lpstr>Indirect Learning Outcomes Assessment</vt:lpstr>
      <vt:lpstr>Two Campuses, Two Angles</vt:lpstr>
      <vt:lpstr>UCLA:  Early Career Gains</vt:lpstr>
      <vt:lpstr>The Scenario Studied</vt:lpstr>
      <vt:lpstr>Here’s what the data file looks like:</vt:lpstr>
      <vt:lpstr>The Tableau Build:</vt:lpstr>
      <vt:lpstr>PowerPoint Presentation</vt:lpstr>
      <vt:lpstr>PowerPoint Presentation</vt:lpstr>
      <vt:lpstr>PowerPoint Presentation</vt:lpstr>
      <vt:lpstr>PowerPoint Presentation</vt:lpstr>
      <vt:lpstr>PowerPoint Presentation</vt:lpstr>
      <vt:lpstr>PowerPoint Presentation</vt:lpstr>
      <vt:lpstr>Epilogue:  On the Bright Side/Dark Side</vt:lpstr>
      <vt:lpstr>UC Davis:  Success at Graduation</vt:lpstr>
      <vt:lpstr>Match Campus Learning Outcomes to Survey Data</vt:lpstr>
      <vt:lpstr>Learning v. Proficiency:  What do/should we measure?</vt:lpstr>
      <vt:lpstr>Learning v. Proficiency:  What do/should we measure?</vt:lpstr>
      <vt:lpstr>Learning v. Proficiency:  What do/should we measure?</vt:lpstr>
      <vt:lpstr>Learning v. Proficiency:  What do/should we measure?</vt:lpstr>
      <vt:lpstr>Learning v. Proficiency:  What do/should we measure?</vt:lpstr>
      <vt:lpstr>Measuring Proficiency: How Do Grades Compare to Self Reported Skill Levels?</vt:lpstr>
      <vt:lpstr>Measuring Proficiency: How Do Grades Compare to Self Reported Skill Levels?</vt:lpstr>
      <vt:lpstr>Issues left hanging in the air…</vt:lpstr>
      <vt:lpstr>Even Worse…</vt:lpstr>
      <vt:lpstr>The Mystery Learning Outcome</vt:lpstr>
      <vt:lpstr>Dashboards for Indirect  Student Learning Outcomes Assessment</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Dashboards for  Indirect Learning Outcomes Assessment</dc:title>
  <dc:creator>Wahl, Kelly E.</dc:creator>
  <cp:lastModifiedBy>DumbTerminalUser</cp:lastModifiedBy>
  <cp:revision>124</cp:revision>
  <dcterms:created xsi:type="dcterms:W3CDTF">2017-10-28T23:07:31Z</dcterms:created>
  <dcterms:modified xsi:type="dcterms:W3CDTF">2017-11-10T15:12:21Z</dcterms:modified>
</cp:coreProperties>
</file>