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84" r:id="rId2"/>
    <p:sldId id="382" r:id="rId3"/>
    <p:sldId id="389" r:id="rId4"/>
    <p:sldId id="421" r:id="rId5"/>
    <p:sldId id="433" r:id="rId6"/>
    <p:sldId id="417" r:id="rId7"/>
    <p:sldId id="394" r:id="rId8"/>
    <p:sldId id="423" r:id="rId9"/>
    <p:sldId id="398" r:id="rId10"/>
    <p:sldId id="424" r:id="rId11"/>
    <p:sldId id="425" r:id="rId12"/>
    <p:sldId id="426" r:id="rId13"/>
    <p:sldId id="427" r:id="rId14"/>
    <p:sldId id="428" r:id="rId15"/>
    <p:sldId id="430" r:id="rId16"/>
    <p:sldId id="431" r:id="rId17"/>
    <p:sldId id="429" r:id="rId18"/>
    <p:sldId id="432" r:id="rId19"/>
    <p:sldId id="403" r:id="rId20"/>
    <p:sldId id="416" r:id="rId21"/>
    <p:sldId id="415" r:id="rId22"/>
    <p:sldId id="396" r:id="rId23"/>
    <p:sldId id="404" r:id="rId24"/>
    <p:sldId id="406" r:id="rId25"/>
    <p:sldId id="405" r:id="rId26"/>
    <p:sldId id="407" r:id="rId27"/>
    <p:sldId id="414" r:id="rId28"/>
    <p:sldId id="397" r:id="rId29"/>
    <p:sldId id="419" r:id="rId30"/>
    <p:sldId id="387" r:id="rId31"/>
    <p:sldId id="413" r:id="rId32"/>
  </p:sldIdLst>
  <p:sldSz cx="9144000" cy="5143500" type="screen16x9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32" userDrawn="1">
          <p15:clr>
            <a:srgbClr val="A4A3A4"/>
          </p15:clr>
        </p15:guide>
        <p15:guide id="4" pos="5280" userDrawn="1">
          <p15:clr>
            <a:srgbClr val="A4A3A4"/>
          </p15:clr>
        </p15:guide>
        <p15:guide id="5" pos="720" userDrawn="1">
          <p15:clr>
            <a:srgbClr val="A4A3A4"/>
          </p15:clr>
        </p15:guide>
        <p15:guide id="6" pos="981" userDrawn="1">
          <p15:clr>
            <a:srgbClr val="A4A3A4"/>
          </p15:clr>
        </p15:guide>
        <p15:guide id="7" orient="horz" pos="11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3C3C3E"/>
    <a:srgbClr val="FFFFFF"/>
    <a:srgbClr val="F0F0F0"/>
    <a:srgbClr val="F4F4F4"/>
    <a:srgbClr val="C75C0B"/>
    <a:srgbClr val="0066CC"/>
    <a:srgbClr val="006DDA"/>
    <a:srgbClr val="D1D1D1"/>
    <a:srgbClr val="F7092C"/>
    <a:srgbClr val="7BB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81512" autoAdjust="0"/>
  </p:normalViewPr>
  <p:slideViewPr>
    <p:cSldViewPr showGuides="1">
      <p:cViewPr varScale="1">
        <p:scale>
          <a:sx n="124" d="100"/>
          <a:sy n="124" d="100"/>
        </p:scale>
        <p:origin x="1116" y="96"/>
      </p:cViewPr>
      <p:guideLst>
        <p:guide orient="horz" pos="1488"/>
        <p:guide pos="2880"/>
        <p:guide pos="432"/>
        <p:guide pos="5280"/>
        <p:guide pos="720"/>
        <p:guide pos="981"/>
        <p:guide orient="horz" pos="1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rgbClr val="FFFFFF"/>
                </a:solidFill>
              </a:rPr>
              <a:t>Avg.</a:t>
            </a:r>
            <a:r>
              <a:rPr lang="en-US" sz="1400" b="1" baseline="0" dirty="0" smtClean="0">
                <a:solidFill>
                  <a:srgbClr val="FFFFFF"/>
                </a:solidFill>
              </a:rPr>
              <a:t> DFWI’s by Years to Degree</a:t>
            </a:r>
            <a:endParaRPr lang="en-US" sz="1400" b="1" dirty="0">
              <a:solidFill>
                <a:srgbClr val="FFFFFF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4 Years</c:v>
                </c:pt>
                <c:pt idx="1">
                  <c:v>5 Years</c:v>
                </c:pt>
                <c:pt idx="2">
                  <c:v>6 Years</c:v>
                </c:pt>
                <c:pt idx="3">
                  <c:v>6+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1.62</c:v>
                </c:pt>
                <c:pt idx="1">
                  <c:v>4.0599999999999996</c:v>
                </c:pt>
                <c:pt idx="2">
                  <c:v>7.17</c:v>
                </c:pt>
                <c:pt idx="3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39-46AF-B6A5-F0D454EBD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1078024"/>
        <c:axId val="361081304"/>
      </c:lineChart>
      <c:catAx>
        <c:axId val="36107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081304"/>
        <c:crosses val="autoZero"/>
        <c:auto val="1"/>
        <c:lblAlgn val="ctr"/>
        <c:lblOffset val="100"/>
        <c:noMultiLvlLbl val="0"/>
      </c:catAx>
      <c:valAx>
        <c:axId val="361081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107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rgbClr val="FFFFFF"/>
                </a:solidFill>
              </a:rPr>
              <a:t>Avg. DFWI’s by 2</a:t>
            </a:r>
            <a:r>
              <a:rPr lang="en-US" sz="1400" b="1" baseline="30000" dirty="0" smtClean="0">
                <a:solidFill>
                  <a:srgbClr val="FFFFFF"/>
                </a:solidFill>
              </a:rPr>
              <a:t>nd</a:t>
            </a:r>
            <a:r>
              <a:rPr lang="en-US" sz="1400" b="1" dirty="0" smtClean="0">
                <a:solidFill>
                  <a:srgbClr val="FFFFFF"/>
                </a:solidFill>
              </a:rPr>
              <a:t> Year Retention</a:t>
            </a:r>
            <a:r>
              <a:rPr lang="en-US" sz="1400" b="1" baseline="0" dirty="0" smtClean="0">
                <a:solidFill>
                  <a:srgbClr val="FFFFFF"/>
                </a:solidFill>
              </a:rPr>
              <a:t> Status</a:t>
            </a:r>
            <a:endParaRPr lang="en-US" sz="1400" b="1" dirty="0">
              <a:solidFill>
                <a:srgbClr val="FFFFFF"/>
              </a:solidFill>
            </a:endParaRPr>
          </a:p>
        </c:rich>
      </c:tx>
      <c:layout>
        <c:manualLayout>
          <c:xMode val="edge"/>
          <c:yMode val="edge"/>
          <c:x val="0.13002119927316777"/>
          <c:y val="3.1482470941132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6627633084326E-2"/>
                  <c:y val="0.161659636762349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09401709401709"/>
                      <c:h val="0.13012162458648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FF-4118-9876-831B8974D946}"/>
                </c:ext>
              </c:extLst>
            </c:dLbl>
            <c:dLbl>
              <c:idx val="1"/>
              <c:layout>
                <c:manualLayout>
                  <c:x val="7.1377616259505243E-3"/>
                  <c:y val="0.226491125583970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17094017094016"/>
                      <c:h val="0.123308974084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1FF-4118-9876-831B8974D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Retained</c:v>
                </c:pt>
                <c:pt idx="1">
                  <c:v>Not Retained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F-4118-9876-831B8974D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932544"/>
        <c:axId val="500930904"/>
      </c:barChart>
      <c:catAx>
        <c:axId val="50093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30904"/>
        <c:crosses val="autoZero"/>
        <c:auto val="1"/>
        <c:lblAlgn val="ctr"/>
        <c:lblOffset val="100"/>
        <c:noMultiLvlLbl val="0"/>
      </c:catAx>
      <c:valAx>
        <c:axId val="500930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093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>
                <a:solidFill>
                  <a:srgbClr val="FFFFFF"/>
                </a:solidFill>
              </a:rPr>
              <a:t>Four</a:t>
            </a:r>
            <a:r>
              <a:rPr lang="en-US" sz="1400" baseline="0" dirty="0" smtClean="0">
                <a:solidFill>
                  <a:srgbClr val="FFFFFF"/>
                </a:solidFill>
              </a:rPr>
              <a:t> Year Grad Rate by Total DFWI’s</a:t>
            </a:r>
            <a:endParaRPr lang="en-US" sz="1400" dirty="0">
              <a:solidFill>
                <a:srgbClr val="FFFFFF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716284590720023"/>
          <c:y val="0.20968898353454529"/>
          <c:w val="0.45510737294201858"/>
          <c:h val="0.645298856135626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AF-4F47-A9A4-E14FDF1C3D5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7AF-4F47-A9A4-E14FDF1C3D51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AF-4F47-A9A4-E14FDF1C3D51}"/>
              </c:ext>
            </c:extLst>
          </c:dPt>
          <c:dLbls>
            <c:dLbl>
              <c:idx val="0"/>
              <c:layout>
                <c:manualLayout>
                  <c:x val="2.1423064304461944E-2"/>
                  <c:y val="-3.75731158605174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F-4F47-A9A4-E14FDF1C3D51}"/>
                </c:ext>
              </c:extLst>
            </c:dLbl>
            <c:dLbl>
              <c:idx val="1"/>
              <c:layout>
                <c:manualLayout>
                  <c:x val="3.2843243732464479E-2"/>
                  <c:y val="6.98231588273776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AF-4F47-A9A4-E14FDF1C3D51}"/>
                </c:ext>
              </c:extLst>
            </c:dLbl>
            <c:dLbl>
              <c:idx val="2"/>
              <c:layout>
                <c:manualLayout>
                  <c:x val="-5.0061515748032453E-3"/>
                  <c:y val="-4.822365954255718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AF-4F47-A9A4-E14FDF1C3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0</c:v>
                </c:pt>
                <c:pt idx="1">
                  <c:v>1</c:v>
                </c:pt>
                <c:pt idx="2">
                  <c:v>2+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332</c:v>
                </c:pt>
                <c:pt idx="1">
                  <c:v>99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F-4F47-A9A4-E14FDF1C3D5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63592328234305"/>
          <c:y val="0.82008082972196528"/>
          <c:w val="0.43309348535338765"/>
          <c:h val="0.1600234728468457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3C3C3E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63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= Student Academic Characteristics</a:t>
            </a:r>
          </a:p>
          <a:p>
            <a:r>
              <a:rPr lang="en-US" dirty="0" smtClean="0"/>
              <a:t>Red</a:t>
            </a:r>
            <a:r>
              <a:rPr lang="en-US" baseline="0" dirty="0" smtClean="0"/>
              <a:t> = Instructor Characteristics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Yellow/Orange = Student Demographic Characteristics</a:t>
            </a:r>
          </a:p>
          <a:p>
            <a:r>
              <a:rPr lang="en-US" dirty="0" smtClean="0"/>
              <a:t>Green= Course Characteristics</a:t>
            </a:r>
          </a:p>
          <a:p>
            <a:r>
              <a:rPr lang="en-US" dirty="0" smtClean="0"/>
              <a:t>Purple</a:t>
            </a:r>
            <a:r>
              <a:rPr lang="en-US" baseline="0" dirty="0" smtClean="0"/>
              <a:t> = Concurrent 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73% of non-retained F’17 FTF had at least two DFWI’s (vs. 31% of retained)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3% of F’14 FTF with 2 or more 1</a:t>
            </a:r>
            <a:r>
              <a:rPr lang="en-US" baseline="30000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year DFWI’s graduated within 4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6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ML uses statistical techniques to give computer the ability to "learn" from data, without being explicitly programmed.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Supervised (known output/DV) and unsupervised. The purpose of supervised ML is to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learn a function that, given a sample of data and outputs of interest, best approximates the relationship between input and output observable in the 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Compared to traditional statistical modeling…</a:t>
            </a:r>
          </a:p>
          <a:p>
            <a:endParaRPr lang="en-US" dirty="0"/>
          </a:p>
          <a:p>
            <a:r>
              <a:rPr lang="en-US" dirty="0"/>
              <a:t>Pros - No need to define specific models. Automatically improve/adjust models when new data is added.</a:t>
            </a:r>
          </a:p>
          <a:p>
            <a:r>
              <a:rPr lang="en-US" dirty="0"/>
              <a:t>Cons - Identified patterns may not make sense/difficult to explain.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8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Separate program from SPSS (annual license $3,000 per account)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8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under “Sources”</a:t>
            </a:r>
          </a:p>
          <a:p>
            <a:r>
              <a:rPr lang="en-US" baseline="0" dirty="0" smtClean="0"/>
              <a:t>Type under “Field Ops”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 Classifier Node</a:t>
            </a:r>
            <a:r>
              <a:rPr lang="en-US" baseline="0" dirty="0" smtClean="0"/>
              <a:t> train and test machine learning models using up to 16 statistical techniques and list most accurate models.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 Tree and CHAID models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r>
              <a:rPr lang="en-US" baseline="0" dirty="0" smtClean="0"/>
              <a:t> as Excel file, but can also create reports in Modeler, or using </a:t>
            </a:r>
            <a:r>
              <a:rPr lang="en-US" baseline="0" dirty="0" err="1" smtClean="0"/>
              <a:t>Pyson</a:t>
            </a:r>
            <a:r>
              <a:rPr lang="en-US" baseline="0" dirty="0" smtClean="0"/>
              <a:t> and R syntax.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Modeler, a machine learning model</a:t>
            </a:r>
            <a:r>
              <a:rPr lang="en-US" baseline="0" dirty="0" smtClean="0"/>
              <a:t> p</a:t>
            </a:r>
            <a:r>
              <a:rPr lang="en-US" dirty="0" smtClean="0"/>
              <a:t>roduces predictions at</a:t>
            </a:r>
            <a:r>
              <a:rPr lang="en-US" baseline="0" dirty="0" smtClean="0"/>
              <a:t> student level.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FA5F3-902D-2A46-A9CC-2BC53503133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9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114300"/>
            <a:ext cx="1943100" cy="27181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114300"/>
            <a:ext cx="5676900" cy="27181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867-Generic_PowerPoint-16to9_Layout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-16to9_Layou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35879" cy="51435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57302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2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2"/>
            <a:ext cx="7772400" cy="15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16_867-Generic_PowerPoint-16to9_BLUEfooter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" y="4402836"/>
            <a:ext cx="9144000" cy="740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891" indent="-342891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2550"/>
            <a:ext cx="7772400" cy="1295400"/>
          </a:xfrm>
          <a:ln>
            <a:noFill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cap="none" dirty="0">
                <a:solidFill>
                  <a:srgbClr val="F4F4F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Predicting Students’ Course Success Using </a:t>
            </a:r>
            <a:r>
              <a:rPr lang="en-US" cap="none" dirty="0" smtClean="0">
                <a:solidFill>
                  <a:srgbClr val="F4F4F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Machine </a:t>
            </a:r>
            <a:r>
              <a:rPr lang="en-US" cap="none" dirty="0">
                <a:solidFill>
                  <a:srgbClr val="F4F4F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Learning Approach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38200" y="2724150"/>
            <a:ext cx="7772400" cy="0"/>
          </a:xfrm>
          <a:prstGeom prst="line">
            <a:avLst/>
          </a:prstGeom>
          <a:noFill/>
          <a:ln w="12700" cap="flat" cmpd="sng" algn="ctr">
            <a:solidFill>
              <a:srgbClr val="006DD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Subtitle 2"/>
          <p:cNvSpPr txBox="1">
            <a:spLocks/>
          </p:cNvSpPr>
          <p:nvPr/>
        </p:nvSpPr>
        <p:spPr bwMode="auto">
          <a:xfrm>
            <a:off x="838202" y="3101340"/>
            <a:ext cx="2293775" cy="94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None/>
              <a:defRPr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800" kern="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Akira Kanatsu</a:t>
            </a:r>
          </a:p>
          <a:p>
            <a:pPr algn="ctr"/>
            <a:r>
              <a:rPr lang="en-US" sz="2100" kern="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Analyst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577514" y="3101340"/>
            <a:ext cx="2293775" cy="94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Tanner Carollo</a:t>
            </a:r>
          </a:p>
          <a:p>
            <a:r>
              <a:rPr lang="en-US" sz="18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Assistant Director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316826" y="3181350"/>
            <a:ext cx="2293775" cy="8719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Amanda Bain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Graduate Student Research Assistant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470599"/>
            <a:ext cx="1371600" cy="6729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2700" y="4162822"/>
            <a:ext cx="4343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C75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CAIR 2018 Annual </a:t>
            </a:r>
            <a:r>
              <a:rPr lang="en-US" sz="1400" b="1" dirty="0" smtClean="0">
                <a:solidFill>
                  <a:srgbClr val="C75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 - November 14, 2018 </a:t>
            </a:r>
            <a:endParaRPr lang="en-US" sz="1400" b="1" dirty="0">
              <a:solidFill>
                <a:srgbClr val="C75C0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159795"/>
            <a:ext cx="7772400" cy="1021556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F4F4F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Data</a:t>
            </a:r>
            <a:endParaRPr lang="en-US" cap="non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Courses Examined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085850"/>
            <a:ext cx="1600200" cy="3200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ADMN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BIOL</a:t>
            </a:r>
            <a:endParaRPr lang="en-US" b="1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</a:t>
            </a:r>
            <a:endParaRPr lang="en-US" b="1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</a:t>
            </a:r>
            <a:endParaRPr lang="en-US" b="1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SSCI</a:t>
            </a:r>
            <a:endParaRPr lang="en-US" b="1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2809528" y="3341725"/>
            <a:ext cx="2676872" cy="15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Char char="&lt;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0" dirty="0">
                <a:solidFill>
                  <a:srgbClr val="C75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Selection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Division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Enrollment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Failure 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85850"/>
            <a:ext cx="3923004" cy="2298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43100"/>
            <a:ext cx="3344354" cy="25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Course Success Predictors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36483" y="1085849"/>
            <a:ext cx="3352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Char char="&lt;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rgbClr val="C75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Information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rgbClr val="C75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Specific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Instructor Information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4419600" y="1085851"/>
            <a:ext cx="4419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Char char="&lt;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Demographics (e.g., Sex &amp; URM)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Level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 of Admission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 Type (e.g., BA)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 of Major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Incoming GPA (i.e., HS &amp; TR GPA)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 &amp; ACT Scores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Developmental Math/Placement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689283" y="2411931"/>
            <a:ext cx="596767" cy="510139"/>
          </a:xfrm>
          <a:prstGeom prst="rightArrow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Course Success Predictors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36483" y="1085849"/>
            <a:ext cx="3352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Char char="&lt;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rgbClr val="C75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Information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rgbClr val="C75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Specific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Instructor Information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4419600" y="1085851"/>
            <a:ext cx="4572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Char char="&lt;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GPA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Attempted Units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Repeat/Highest Previous Grade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High DFWI Courses (&gt;25%)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DFWI Rates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Concurrent Courses with 10% Higher DFWI Rates When Taken Together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689283" y="2411931"/>
            <a:ext cx="596767" cy="510139"/>
          </a:xfrm>
          <a:prstGeom prst="rightArrow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DFWI Rates by Math </a:t>
            </a:r>
            <a:r>
              <a:rPr lang="en-US" sz="4000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Course </a:t>
            </a:r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36" y="1085850"/>
            <a:ext cx="7255328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Course Success Predictors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36483" y="1085849"/>
            <a:ext cx="3352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Char char="&lt;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Information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Specific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rgbClr val="C75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Instructor Information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4419600" y="1085851"/>
            <a:ext cx="4419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Char char="&lt;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(e.g., Fall)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(SB &amp; Palm Desert)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Days (e.g., MWF)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Begin Time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 Mode (e.g., Online)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Size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689283" y="2411931"/>
            <a:ext cx="596767" cy="510139"/>
          </a:xfrm>
          <a:prstGeom prst="rightArrow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Course Success Predictors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36483" y="1085849"/>
            <a:ext cx="3352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Char char="&lt;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Information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 Specific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rgbClr val="C75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Instructor Information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4419600" y="1085851"/>
            <a:ext cx="4419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ebdings" charset="2"/>
              <a:buChar char="&lt;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Tenure Status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Course Teaching Experience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GPA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DFWI Rates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689283" y="2411931"/>
            <a:ext cx="596767" cy="510139"/>
          </a:xfrm>
          <a:prstGeom prst="rightArrow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159795"/>
            <a:ext cx="7772400" cy="1021556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F4F4F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Model Training</a:t>
            </a:r>
            <a:endParaRPr lang="en-US" cap="non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2" y="209550"/>
            <a:ext cx="916577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7150"/>
            <a:ext cx="791831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762000"/>
          </a:xfrm>
        </p:spPr>
        <p:txBody>
          <a:bodyPr/>
          <a:lstStyle/>
          <a:p>
            <a:r>
              <a:rPr lang="en-US" dirty="0" smtClean="0">
                <a:solidFill>
                  <a:srgbClr val="3C3C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en-US" dirty="0">
              <a:solidFill>
                <a:srgbClr val="3C3C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200150"/>
            <a:ext cx="5029200" cy="3200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3C3C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a Glance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3C3C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Course Success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3C3C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Approach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3C3C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Model Training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3C3C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3C3C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dirty="0">
              <a:solidFill>
                <a:srgbClr val="3C3C3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Placeholder 8" descr="BB1U8657-R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0" b="5120"/>
          <a:stretch>
            <a:fillRect/>
          </a:stretch>
        </p:blipFill>
        <p:spPr bwMode="auto">
          <a:xfrm rot="21351917">
            <a:off x="6515051" y="1779773"/>
            <a:ext cx="2193443" cy="1312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Placeholder 6" descr="BB0U5630-RET.png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6" b="5856"/>
          <a:stretch>
            <a:fillRect/>
          </a:stretch>
        </p:blipFill>
        <p:spPr>
          <a:xfrm rot="207395">
            <a:off x="6455747" y="3245836"/>
            <a:ext cx="2178400" cy="1303020"/>
          </a:xfrm>
        </p:spPr>
      </p:pic>
      <p:pic>
        <p:nvPicPr>
          <p:cNvPr id="11" name="Picture Placeholder 7" descr="DA0G8897-RET.png"/>
          <p:cNvPicPr>
            <a:picLocks noGrp="1" noChangeAspect="1"/>
          </p:cNvPicPr>
          <p:nvPr>
            <p:ph type="pic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6" b="5516"/>
          <a:stretch>
            <a:fillRect/>
          </a:stretch>
        </p:blipFill>
        <p:spPr>
          <a:xfrm rot="219425">
            <a:off x="6453707" y="319047"/>
            <a:ext cx="2178400" cy="1303020"/>
          </a:xfrm>
        </p:spPr>
      </p:pic>
    </p:spTree>
    <p:extLst>
      <p:ext uri="{BB962C8B-B14F-4D97-AF65-F5344CB8AC3E}">
        <p14:creationId xmlns:p14="http://schemas.microsoft.com/office/powerpoint/2010/main" val="29635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50"/>
            <a:ext cx="8305800" cy="501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7150"/>
            <a:ext cx="8709901" cy="50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159795"/>
            <a:ext cx="7772400" cy="1021556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F4F4F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  <a:endParaRPr lang="en-US" cap="non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 Output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085849"/>
            <a:ext cx="5181600" cy="3314695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</a:t>
            </a: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whether students </a:t>
            </a:r>
            <a:r>
              <a:rPr lang="en-US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likely to receive </a:t>
            </a: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DFWI (1=Yes, 0=No)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Confidence</a:t>
            </a: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US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likely </a:t>
            </a: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</a:t>
            </a:r>
            <a:r>
              <a:rPr lang="en-US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predictions are </a:t>
            </a: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correct (range: 0 to 1)</a:t>
            </a:r>
            <a:endParaRPr lang="en-US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48772"/>
              </p:ext>
            </p:extLst>
          </p:nvPr>
        </p:nvGraphicFramePr>
        <p:xfrm>
          <a:off x="5791200" y="1090612"/>
          <a:ext cx="3276600" cy="3309933"/>
        </p:xfrm>
        <a:graphic>
          <a:graphicData uri="http://schemas.openxmlformats.org/drawingml/2006/table">
            <a:tbl>
              <a:tblPr/>
              <a:tblGrid>
                <a:gridCol w="1133417">
                  <a:extLst>
                    <a:ext uri="{9D8B030D-6E8A-4147-A177-3AD203B41FA5}">
                      <a16:colId xmlns:a16="http://schemas.microsoft.com/office/drawing/2014/main" val="2708607479"/>
                    </a:ext>
                  </a:extLst>
                </a:gridCol>
                <a:gridCol w="923983">
                  <a:extLst>
                    <a:ext uri="{9D8B030D-6E8A-4147-A177-3AD203B41FA5}">
                      <a16:colId xmlns:a16="http://schemas.microsoft.com/office/drawing/2014/main" val="368917151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05452316"/>
                    </a:ext>
                  </a:extLst>
                </a:gridCol>
              </a:tblGrid>
              <a:tr h="300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Prediction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Confidence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43243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 155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0.777777778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564249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 156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0.666666667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35255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 157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0.666666667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786876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 158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0.888888889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083003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 159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0.888888889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61802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 160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0.777777778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726253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 161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0.666666667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82399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 162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0.777777778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361107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 163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0.777777778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218033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Student 164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0.777777778</a:t>
                      </a:r>
                    </a:p>
                  </a:txBody>
                  <a:tcPr marL="4090" marR="4090" marT="4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 </a:t>
            </a:r>
            <a:r>
              <a:rPr lang="en-US" sz="4000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 &amp; Accuracy</a:t>
            </a:r>
            <a:endParaRPr lang="en-US" sz="4000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44666"/>
              </p:ext>
            </p:extLst>
          </p:nvPr>
        </p:nvGraphicFramePr>
        <p:xfrm>
          <a:off x="76199" y="1352550"/>
          <a:ext cx="8991601" cy="2743202"/>
        </p:xfrm>
        <a:graphic>
          <a:graphicData uri="http://schemas.openxmlformats.org/drawingml/2006/table">
            <a:tbl>
              <a:tblPr/>
              <a:tblGrid>
                <a:gridCol w="838198">
                  <a:extLst>
                    <a:ext uri="{9D8B030D-6E8A-4147-A177-3AD203B41FA5}">
                      <a16:colId xmlns:a16="http://schemas.microsoft.com/office/drawing/2014/main" val="3911686812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1698988523"/>
                    </a:ext>
                  </a:extLst>
                </a:gridCol>
                <a:gridCol w="782191">
                  <a:extLst>
                    <a:ext uri="{9D8B030D-6E8A-4147-A177-3AD203B41FA5}">
                      <a16:colId xmlns:a16="http://schemas.microsoft.com/office/drawing/2014/main" val="3959808073"/>
                    </a:ext>
                  </a:extLst>
                </a:gridCol>
                <a:gridCol w="818008">
                  <a:extLst>
                    <a:ext uri="{9D8B030D-6E8A-4147-A177-3AD203B41FA5}">
                      <a16:colId xmlns:a16="http://schemas.microsoft.com/office/drawing/2014/main" val="4135398347"/>
                    </a:ext>
                  </a:extLst>
                </a:gridCol>
                <a:gridCol w="795869">
                  <a:extLst>
                    <a:ext uri="{9D8B030D-6E8A-4147-A177-3AD203B41FA5}">
                      <a16:colId xmlns:a16="http://schemas.microsoft.com/office/drawing/2014/main" val="2118594327"/>
                    </a:ext>
                  </a:extLst>
                </a:gridCol>
                <a:gridCol w="768513">
                  <a:extLst>
                    <a:ext uri="{9D8B030D-6E8A-4147-A177-3AD203B41FA5}">
                      <a16:colId xmlns:a16="http://schemas.microsoft.com/office/drawing/2014/main" val="2909046094"/>
                    </a:ext>
                  </a:extLst>
                </a:gridCol>
                <a:gridCol w="1668868">
                  <a:extLst>
                    <a:ext uri="{9D8B030D-6E8A-4147-A177-3AD203B41FA5}">
                      <a16:colId xmlns:a16="http://schemas.microsoft.com/office/drawing/2014/main" val="35009844"/>
                    </a:ext>
                  </a:extLst>
                </a:gridCol>
                <a:gridCol w="828801">
                  <a:extLst>
                    <a:ext uri="{9D8B030D-6E8A-4147-A177-3AD203B41FA5}">
                      <a16:colId xmlns:a16="http://schemas.microsoft.com/office/drawing/2014/main" val="2479614861"/>
                    </a:ext>
                  </a:extLst>
                </a:gridCol>
                <a:gridCol w="864577">
                  <a:extLst>
                    <a:ext uri="{9D8B030D-6E8A-4147-A177-3AD203B41FA5}">
                      <a16:colId xmlns:a16="http://schemas.microsoft.com/office/drawing/2014/main" val="919682648"/>
                    </a:ext>
                  </a:extLst>
                </a:gridCol>
                <a:gridCol w="864577">
                  <a:extLst>
                    <a:ext uri="{9D8B030D-6E8A-4147-A177-3AD203B41FA5}">
                      <a16:colId xmlns:a16="http://schemas.microsoft.com/office/drawing/2014/main" val="4075114953"/>
                    </a:ext>
                  </a:extLst>
                </a:gridCol>
              </a:tblGrid>
              <a:tr h="3938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</a:t>
                      </a:r>
                    </a:p>
                  </a:txBody>
                  <a:tcPr marL="7531" marR="7531" marT="7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</a:t>
                      </a:r>
                    </a:p>
                  </a:txBody>
                  <a:tcPr marL="7531" marR="7531" marT="7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Historical (Summer 2015 to Summer 2018)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2018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636675"/>
                  </a:ext>
                </a:extLst>
              </a:tr>
              <a:tr h="4737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 DFWI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 DFWI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DFWI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DFWI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Model Accuracy on Historical Data</a:t>
                      </a:r>
                    </a:p>
                  </a:txBody>
                  <a:tcPr marL="7531" marR="7531" marT="7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</a:t>
                      </a:r>
                    </a:p>
                  </a:txBody>
                  <a:tcPr marL="7531" marR="7531" marT="7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 DFWI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Predicted DFWI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0512"/>
                  </a:ext>
                </a:extLst>
              </a:tr>
              <a:tr h="375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2709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37662"/>
                  </a:ext>
                </a:extLst>
              </a:tr>
              <a:tr h="375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1276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79295"/>
                  </a:ext>
                </a:extLst>
              </a:tr>
              <a:tr h="375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8363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2287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2136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94062"/>
                  </a:ext>
                </a:extLst>
              </a:tr>
              <a:tr h="375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97635"/>
                  </a:ext>
                </a:extLst>
              </a:tr>
              <a:tr h="375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SSCI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3557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1231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531" marR="7531" marT="7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75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7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5 Predictors (CHAID Model)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10148"/>
              </p:ext>
            </p:extLst>
          </p:nvPr>
        </p:nvGraphicFramePr>
        <p:xfrm>
          <a:off x="76200" y="1428750"/>
          <a:ext cx="8991602" cy="2286000"/>
        </p:xfrm>
        <a:graphic>
          <a:graphicData uri="http://schemas.openxmlformats.org/drawingml/2006/table">
            <a:tbl>
              <a:tblPr/>
              <a:tblGrid>
                <a:gridCol w="401226">
                  <a:extLst>
                    <a:ext uri="{9D8B030D-6E8A-4147-A177-3AD203B41FA5}">
                      <a16:colId xmlns:a16="http://schemas.microsoft.com/office/drawing/2014/main" val="76782772"/>
                    </a:ext>
                  </a:extLst>
                </a:gridCol>
                <a:gridCol w="1656174">
                  <a:extLst>
                    <a:ext uri="{9D8B030D-6E8A-4147-A177-3AD203B41FA5}">
                      <a16:colId xmlns:a16="http://schemas.microsoft.com/office/drawing/2014/main" val="26230497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9802720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600713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2069291"/>
                    </a:ext>
                  </a:extLst>
                </a:gridCol>
                <a:gridCol w="1676402">
                  <a:extLst>
                    <a:ext uri="{9D8B030D-6E8A-4147-A177-3AD203B41FA5}">
                      <a16:colId xmlns:a16="http://schemas.microsoft.com/office/drawing/2014/main" val="91625726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SSCI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263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Cumulative GPA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Cumulative GPA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Instructor DFWI Rate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Cumulative GPA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Cumulative GPA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814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Instructor DFWI Rate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Student Level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Cumulative GPA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Instructor Average GPA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Tenure Status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40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Tenure Status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Dev. Math Tenure Status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Dev. Math Grade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Days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College of Major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0674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Class Size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SAT Score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Incoming GPA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Concurrent CRS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Term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8986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Term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URM Status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Concurrent CRS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Sex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SAT Score</a:t>
                      </a:r>
                    </a:p>
                  </a:txBody>
                  <a:tcPr marL="6670" marR="6670" marT="6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7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400" cy="857250"/>
          </a:xfrm>
        </p:spPr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 </a:t>
            </a:r>
            <a:r>
              <a:rPr lang="en-US" sz="4000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Course </a:t>
            </a:r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Prediction by Section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933" y="977953"/>
            <a:ext cx="6538134" cy="4152900"/>
          </a:xfrm>
          <a:prstGeom prst="rect">
            <a:avLst/>
          </a:prstGeom>
          <a:solidFill>
            <a:srgbClr val="F4F4F4"/>
          </a:solidFill>
        </p:spPr>
      </p:pic>
    </p:spTree>
    <p:extLst>
      <p:ext uri="{BB962C8B-B14F-4D97-AF65-F5344CB8AC3E}">
        <p14:creationId xmlns:p14="http://schemas.microsoft.com/office/powerpoint/2010/main" val="3049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857250"/>
          </a:xfrm>
        </p:spPr>
        <p:txBody>
          <a:bodyPr/>
          <a:lstStyle/>
          <a:p>
            <a:r>
              <a:rPr lang="en-US" sz="4000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Possible Report:</a:t>
            </a:r>
            <a:br>
              <a:rPr lang="en-US" sz="4000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MATH Student with Concurrent Course</a:t>
            </a:r>
            <a:endParaRPr lang="en-US" sz="4000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871110"/>
              </p:ext>
            </p:extLst>
          </p:nvPr>
        </p:nvGraphicFramePr>
        <p:xfrm>
          <a:off x="1676400" y="1276350"/>
          <a:ext cx="6005513" cy="3524257"/>
        </p:xfrm>
        <a:graphic>
          <a:graphicData uri="http://schemas.openxmlformats.org/drawingml/2006/table">
            <a:tbl>
              <a:tblPr/>
              <a:tblGrid>
                <a:gridCol w="1259897">
                  <a:extLst>
                    <a:ext uri="{9D8B030D-6E8A-4147-A177-3AD203B41FA5}">
                      <a16:colId xmlns:a16="http://schemas.microsoft.com/office/drawing/2014/main" val="3427540707"/>
                    </a:ext>
                  </a:extLst>
                </a:gridCol>
                <a:gridCol w="2307215">
                  <a:extLst>
                    <a:ext uri="{9D8B030D-6E8A-4147-A177-3AD203B41FA5}">
                      <a16:colId xmlns:a16="http://schemas.microsoft.com/office/drawing/2014/main" val="4030412915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2822018162"/>
                    </a:ext>
                  </a:extLst>
                </a:gridCol>
              </a:tblGrid>
              <a:tr h="32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Identified Concurrent Course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Concurrent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264440"/>
                  </a:ext>
                </a:extLst>
              </a:tr>
              <a:tr h="32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234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490691"/>
                  </a:ext>
                </a:extLst>
              </a:tr>
              <a:tr h="32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241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34200"/>
                  </a:ext>
                </a:extLst>
              </a:tr>
              <a:tr h="32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267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261684"/>
                  </a:ext>
                </a:extLst>
              </a:tr>
              <a:tr h="32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277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00262"/>
                  </a:ext>
                </a:extLst>
              </a:tr>
              <a:tr h="32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278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99291"/>
                  </a:ext>
                </a:extLst>
              </a:tr>
              <a:tr h="32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279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288461"/>
                  </a:ext>
                </a:extLst>
              </a:tr>
              <a:tr h="32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280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21579"/>
                  </a:ext>
                </a:extLst>
              </a:tr>
              <a:tr h="32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284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90721"/>
                  </a:ext>
                </a:extLst>
              </a:tr>
              <a:tr h="32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287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690902"/>
                  </a:ext>
                </a:extLst>
              </a:tr>
              <a:tr h="320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299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58" marR="7158" marT="7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474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3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159795"/>
            <a:ext cx="7772400" cy="1021556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F4F4F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Next </a:t>
            </a:r>
            <a:r>
              <a:rPr lang="en-US" cap="none" dirty="0" smtClean="0">
                <a:solidFill>
                  <a:srgbClr val="F4F4F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Steps</a:t>
            </a:r>
            <a:endParaRPr lang="en-US" cap="non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438150"/>
            <a:ext cx="8686800" cy="41910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Improvement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Exploration and Automation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Targeted Supplemental Instruction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Advising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Notify students where/when appropriate (e.g., concurrent courses)</a:t>
            </a:r>
            <a:endParaRPr lang="en-US" dirty="0">
              <a:solidFill>
                <a:srgbClr val="F4F4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 outputs and structures</a:t>
            </a:r>
          </a:p>
        </p:txBody>
      </p:sp>
    </p:spTree>
    <p:extLst>
      <p:ext uri="{BB962C8B-B14F-4D97-AF65-F5344CB8AC3E}">
        <p14:creationId xmlns:p14="http://schemas.microsoft.com/office/powerpoint/2010/main" val="22923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a Glance</a:t>
            </a:r>
            <a:endParaRPr lang="en-US" sz="4000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FFFFFF"/>
                </a:solidFill>
              </a:rPr>
              <a:t>Undergraduate Student Population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17,854 (89%)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Fall 2018 Lecture/Seminar Undergraduate Courses (&lt; 500 level)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656 courses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1,380 sections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58,370 total enrollments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2,800 (5%) of enrollments are repeats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8,023 attempted enrollments (</a:t>
            </a:r>
            <a:r>
              <a:rPr lang="en-US" sz="1600" dirty="0">
                <a:solidFill>
                  <a:srgbClr val="FFFFFF"/>
                </a:solidFill>
              </a:rPr>
              <a:t>c</a:t>
            </a:r>
            <a:r>
              <a:rPr lang="en-US" sz="1600" dirty="0" smtClean="0">
                <a:solidFill>
                  <a:srgbClr val="FFFFFF"/>
                </a:solidFill>
              </a:rPr>
              <a:t>ourses full)</a:t>
            </a:r>
          </a:p>
          <a:p>
            <a:pPr lvl="1"/>
            <a:endParaRPr lang="en-US" sz="1400" dirty="0" smtClean="0">
              <a:solidFill>
                <a:srgbClr val="FFFFFF"/>
              </a:solidFill>
            </a:endParaRPr>
          </a:p>
          <a:p>
            <a:pPr lvl="1"/>
            <a:endParaRPr lang="en-US" sz="1400" dirty="0" smtClean="0">
              <a:solidFill>
                <a:srgbClr val="FFFFFF"/>
              </a:solidFill>
            </a:endParaRPr>
          </a:p>
          <a:p>
            <a:pPr marL="457188" lvl="1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-16to9_CSUSBtitlesli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6"/>
            <a:ext cx="9144000" cy="5148072"/>
          </a:xfrm>
          <a:prstGeom prst="rect">
            <a:avLst/>
          </a:prstGeom>
        </p:spPr>
      </p:pic>
      <p:pic>
        <p:nvPicPr>
          <p:cNvPr id="5" name="Picture 4" descr="16_867-Generic_PowerPoint-16to9_BLUE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5122"/>
            <a:ext cx="9144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51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159795"/>
            <a:ext cx="7772400" cy="1021556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F4F4F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Why Course </a:t>
            </a:r>
            <a:r>
              <a:rPr lang="en-US" cap="none" dirty="0" smtClean="0">
                <a:solidFill>
                  <a:srgbClr val="F4F4F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Success</a:t>
            </a:r>
            <a:endParaRPr lang="en-US" strike="sngStrike" cap="non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26998"/>
            <a:ext cx="8763000" cy="857250"/>
          </a:xfrm>
        </p:spPr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 on Retention, Graduation, and Y</a:t>
            </a:r>
            <a:r>
              <a:rPr lang="en-US" sz="4000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2D</a:t>
            </a:r>
            <a:endParaRPr lang="en-US" sz="4400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085850"/>
            <a:ext cx="9144000" cy="3543302"/>
          </a:xfrm>
        </p:spPr>
        <p:txBody>
          <a:bodyPr/>
          <a:lstStyle/>
          <a:p>
            <a:pPr marL="457188" lvl="1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F4F4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82618457"/>
              </p:ext>
            </p:extLst>
          </p:nvPr>
        </p:nvGraphicFramePr>
        <p:xfrm>
          <a:off x="5715000" y="1657350"/>
          <a:ext cx="3276600" cy="226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32466027"/>
              </p:ext>
            </p:extLst>
          </p:nvPr>
        </p:nvGraphicFramePr>
        <p:xfrm>
          <a:off x="152400" y="1657350"/>
          <a:ext cx="2971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45059089"/>
              </p:ext>
            </p:extLst>
          </p:nvPr>
        </p:nvGraphicFramePr>
        <p:xfrm>
          <a:off x="3162300" y="1657350"/>
          <a:ext cx="2514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722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 at the </a:t>
            </a:r>
            <a:r>
              <a:rPr lang="en-US" sz="4000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Course Level </a:t>
            </a:r>
            <a:endParaRPr lang="en-US" sz="4000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085850"/>
            <a:ext cx="8686800" cy="3543302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2017-18 Lower Division LEC/SEM Courses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 (16%) had a DFWI rate of 20% or higher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10,418 of the course enrollments were repeats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8,012 attempted enrollments received a course is full message</a:t>
            </a:r>
          </a:p>
          <a:p>
            <a:pPr marL="457188" lvl="1" indent="0">
              <a:spcBef>
                <a:spcPts val="0"/>
              </a:spcBef>
              <a:buNone/>
            </a:pPr>
            <a:endParaRPr lang="en-US" dirty="0">
              <a:solidFill>
                <a:srgbClr val="F4F4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34326" y="3431012"/>
            <a:ext cx="1143000" cy="734906"/>
            <a:chOff x="6496" y="919488"/>
            <a:chExt cx="1941686" cy="1165011"/>
          </a:xfrm>
          <a:gradFill>
            <a:gsLst>
              <a:gs pos="66400">
                <a:srgbClr val="6090EF"/>
              </a:gs>
              <a:gs pos="0">
                <a:schemeClr val="accent1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grpSpPr>
        <p:sp>
          <p:nvSpPr>
            <p:cNvPr id="5" name="Rounded Rectangle 4"/>
            <p:cNvSpPr/>
            <p:nvPr/>
          </p:nvSpPr>
          <p:spPr>
            <a:xfrm>
              <a:off x="6496" y="919488"/>
              <a:ext cx="1941686" cy="116501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40618" y="953610"/>
              <a:ext cx="1873442" cy="10967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184</a:t>
              </a:r>
              <a:endParaRPr lang="en-US" sz="28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49770" y="3561784"/>
            <a:ext cx="411637" cy="481538"/>
            <a:chOff x="2142351" y="1261225"/>
            <a:chExt cx="411637" cy="481538"/>
          </a:xfrm>
        </p:grpSpPr>
        <p:sp>
          <p:nvSpPr>
            <p:cNvPr id="10" name="Right Arrow 9"/>
            <p:cNvSpPr/>
            <p:nvPr/>
          </p:nvSpPr>
          <p:spPr>
            <a:xfrm>
              <a:off x="2142351" y="1261225"/>
              <a:ext cx="411637" cy="48153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/>
            <p:cNvSpPr txBox="1"/>
            <p:nvPr/>
          </p:nvSpPr>
          <p:spPr>
            <a:xfrm>
              <a:off x="2142351" y="1357533"/>
              <a:ext cx="288146" cy="288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89482" y="3445866"/>
            <a:ext cx="1143000" cy="731520"/>
            <a:chOff x="2724856" y="919488"/>
            <a:chExt cx="1941686" cy="1165011"/>
          </a:xfrm>
          <a:gradFill>
            <a:gsLst>
              <a:gs pos="66400">
                <a:srgbClr val="6090EF"/>
              </a:gs>
              <a:gs pos="0">
                <a:schemeClr val="accent1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grpSpPr>
        <p:sp>
          <p:nvSpPr>
            <p:cNvPr id="13" name="Rounded Rectangle 12"/>
            <p:cNvSpPr/>
            <p:nvPr/>
          </p:nvSpPr>
          <p:spPr>
            <a:xfrm>
              <a:off x="2724856" y="919488"/>
              <a:ext cx="1941686" cy="116501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2758978" y="953610"/>
              <a:ext cx="1873442" cy="10967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175</a:t>
              </a:r>
              <a:endParaRPr lang="en-US" sz="2800" b="1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72795" y="3452537"/>
            <a:ext cx="1143000" cy="731520"/>
            <a:chOff x="5443217" y="919488"/>
            <a:chExt cx="1941686" cy="1165011"/>
          </a:xfrm>
          <a:gradFill>
            <a:gsLst>
              <a:gs pos="66400">
                <a:srgbClr val="6090EF"/>
              </a:gs>
              <a:gs pos="0">
                <a:schemeClr val="accent1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grpSpPr>
        <p:sp>
          <p:nvSpPr>
            <p:cNvPr id="16" name="Rounded Rectangle 15"/>
            <p:cNvSpPr/>
            <p:nvPr/>
          </p:nvSpPr>
          <p:spPr>
            <a:xfrm>
              <a:off x="5443217" y="919488"/>
              <a:ext cx="1941686" cy="116501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5477339" y="953610"/>
              <a:ext cx="1873442" cy="10967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138</a:t>
              </a:r>
              <a:endParaRPr lang="en-US" sz="2800" b="1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79182" y="3561784"/>
            <a:ext cx="411637" cy="481538"/>
            <a:chOff x="2142351" y="1261225"/>
            <a:chExt cx="411637" cy="481538"/>
          </a:xfrm>
        </p:grpSpPr>
        <p:sp>
          <p:nvSpPr>
            <p:cNvPr id="19" name="Right Arrow 18"/>
            <p:cNvSpPr/>
            <p:nvPr/>
          </p:nvSpPr>
          <p:spPr>
            <a:xfrm>
              <a:off x="2142351" y="1261225"/>
              <a:ext cx="411637" cy="48153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 txBox="1"/>
            <p:nvPr/>
          </p:nvSpPr>
          <p:spPr>
            <a:xfrm>
              <a:off x="2142351" y="1357533"/>
              <a:ext cx="288146" cy="288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779188" y="3129643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DFWI’s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6239" y="3129643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REPEATS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3255" y="3129643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COURSE IS FULL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1622" y="3334921"/>
            <a:ext cx="201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A lower division (major) course. DFWI rate of 21%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159795"/>
            <a:ext cx="7772400" cy="1021556"/>
          </a:xfrm>
        </p:spPr>
        <p:txBody>
          <a:bodyPr/>
          <a:lstStyle/>
          <a:p>
            <a:pPr algn="ctr"/>
            <a:r>
              <a:rPr lang="en-US" cap="none" dirty="0">
                <a:solidFill>
                  <a:srgbClr val="F4F4F4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Machine Learning Approach</a:t>
            </a:r>
            <a:endParaRPr lang="en-US" cap="non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Machine Learning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200151"/>
            <a:ext cx="7772400" cy="34290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branch of artificial intelligence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from data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patterns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decisions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Examples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recommendations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Self-driving cars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F4F4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Fraud detection</a:t>
            </a:r>
          </a:p>
        </p:txBody>
      </p:sp>
    </p:spTree>
    <p:extLst>
      <p:ext uri="{BB962C8B-B14F-4D97-AF65-F5344CB8AC3E}">
        <p14:creationId xmlns:p14="http://schemas.microsoft.com/office/powerpoint/2010/main" val="4180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200152"/>
            <a:ext cx="7772400" cy="28193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C75C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IBM SPSS Modeler </a:t>
            </a: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(2018 </a:t>
            </a:r>
            <a:r>
              <a:rPr lang="en-US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CSU Innovation </a:t>
            </a: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Minigrant)</a:t>
            </a:r>
            <a:endParaRPr lang="en-US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Powerful </a:t>
            </a:r>
            <a:r>
              <a:rPr lang="en-US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mining software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Accepts various data sources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Visual </a:t>
            </a:r>
            <a:r>
              <a:rPr lang="en-US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interface without </a:t>
            </a: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programing Language</a:t>
            </a:r>
            <a:endParaRPr lang="en-US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Automated </a:t>
            </a: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modeling/model training</a:t>
            </a:r>
            <a:endParaRPr lang="en-US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Ability to apply trained models to a separate </a:t>
            </a:r>
            <a:r>
              <a:rPr lang="en-US" dirty="0" smtClean="0">
                <a:solidFill>
                  <a:srgbClr val="F4F4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</a:t>
            </a:r>
            <a:endParaRPr lang="en-US" dirty="0">
              <a:solidFill>
                <a:srgbClr val="F4F4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7" y="2501515"/>
            <a:ext cx="1682643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1">
      <a:dk1>
        <a:sysClr val="windowText" lastClr="000000"/>
      </a:dk1>
      <a:lt1>
        <a:srgbClr val="3C3C3E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6323</TotalTime>
  <Words>932</Words>
  <Application>Microsoft Office PowerPoint</Application>
  <PresentationFormat>On-screen Show (16:9)</PresentationFormat>
  <Paragraphs>331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Webdings</vt:lpstr>
      <vt:lpstr>Blank Presentation</vt:lpstr>
      <vt:lpstr>Predicting Students’ Course Success Using Machine Learning Approach</vt:lpstr>
      <vt:lpstr>Outline</vt:lpstr>
      <vt:lpstr>At a Glance</vt:lpstr>
      <vt:lpstr>Why Course Success</vt:lpstr>
      <vt:lpstr>Impact on Retention, Graduation, and Y2D</vt:lpstr>
      <vt:lpstr>Impact at the Course Level </vt:lpstr>
      <vt:lpstr>Machine Learning Approach</vt:lpstr>
      <vt:lpstr>Machine Learning</vt:lpstr>
      <vt:lpstr>Application</vt:lpstr>
      <vt:lpstr>Data</vt:lpstr>
      <vt:lpstr>Courses Examined</vt:lpstr>
      <vt:lpstr>Course Success Predictors</vt:lpstr>
      <vt:lpstr>Course Success Predictors</vt:lpstr>
      <vt:lpstr>DFWI Rates by Math Course Sections</vt:lpstr>
      <vt:lpstr>Course Success Predictors</vt:lpstr>
      <vt:lpstr>Course Success Predictors</vt:lpstr>
      <vt:lpstr>Model Training</vt:lpstr>
      <vt:lpstr>PowerPoint Presentation</vt:lpstr>
      <vt:lpstr>PowerPoint Presentation</vt:lpstr>
      <vt:lpstr>PowerPoint Presentation</vt:lpstr>
      <vt:lpstr>PowerPoint Presentation</vt:lpstr>
      <vt:lpstr>Results</vt:lpstr>
      <vt:lpstr>Model Output</vt:lpstr>
      <vt:lpstr>Model Prediction &amp; Accuracy</vt:lpstr>
      <vt:lpstr>Top 5 Predictors (CHAID Model)</vt:lpstr>
      <vt:lpstr>MATH Course Prediction by Section</vt:lpstr>
      <vt:lpstr>Other Possible Report: MATH Student with Concurrent Course</vt:lpstr>
      <vt:lpstr>Next Steps</vt:lpstr>
      <vt:lpstr>PowerPoint Presentation</vt:lpstr>
      <vt:lpstr>PowerPoint Presentation</vt:lpstr>
      <vt:lpstr>PowerPoint Presentation</vt:lpstr>
    </vt:vector>
  </TitlesOfParts>
  <Company>Public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Akira Kanatsu</cp:lastModifiedBy>
  <cp:revision>426</cp:revision>
  <cp:lastPrinted>2013-08-01T21:27:40Z</cp:lastPrinted>
  <dcterms:created xsi:type="dcterms:W3CDTF">2014-01-06T17:52:42Z</dcterms:created>
  <dcterms:modified xsi:type="dcterms:W3CDTF">2018-11-26T19:11:36Z</dcterms:modified>
</cp:coreProperties>
</file>