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Maven Pro" panose="020B0604020202020204" charset="0"/>
      <p:regular r:id="rId19"/>
      <p:bold r:id="rId20"/>
    </p:embeddedFont>
    <p:embeddedFont>
      <p:font typeface="Nuni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thyan Sundara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17T19:45:32.136" idx="1">
    <p:pos x="6000" y="0"/>
    <p:text>removed ERDs + simplified data flow chart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6720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398122a76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398122a76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398122a76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398122a76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97a14aa72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97a14aa72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97a14aa72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97a14aa72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397a14aa72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397a14aa72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397a14aa7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397a14aa7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397a14aa72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397a14aa72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97a14aa72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97a14aa72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97a14aa72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97a14aa72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397a14aa72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397a14aa72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E3530"/>
                </a:solidFill>
              </a:rPr>
              <a:t>VBA</a:t>
            </a:r>
            <a:endParaRPr sz="1200">
              <a:solidFill>
                <a:srgbClr val="3E353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666666"/>
                </a:solidFill>
              </a:rPr>
              <a:t> </a:t>
            </a:r>
            <a:endParaRPr sz="1200">
              <a:solidFill>
                <a:srgbClr val="666666"/>
              </a:solidFill>
            </a:endParaRPr>
          </a:p>
          <a:p>
            <a:pPr marL="0" lvl="0" indent="0" algn="just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VBA (Visual Basic for Applications) is the programming language of Excel and other Office programs.</a:t>
            </a:r>
            <a:endParaRPr sz="12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97a14aa72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397a14aa72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397a14aa72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397a14aa72_0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397a14aa72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397a14aa72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398122a7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398122a7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9fd7505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39fd7505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qsrtapp.frb.io/qual-repor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Analyzing Qualitative Survey Data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Institutional Assessment and Research</a:t>
            </a:r>
            <a:br>
              <a:rPr lang="en"/>
            </a:br>
            <a:r>
              <a:rPr lang="en"/>
              <a:t>California State University, Monterey Bay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Data Post-processing (R)</a:t>
            </a:r>
            <a:endParaRPr sz="2400"/>
          </a:p>
        </p:txBody>
      </p:sp>
      <p:sp>
        <p:nvSpPr>
          <p:cNvPr id="333" name="Google Shape;333;p22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Load SPSS TAS output Excel file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Anonymize and assign key (CaseID). Add foreign keys.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Split to two data frames: responses and categories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With packages </a:t>
            </a:r>
            <a:r>
              <a:rPr lang="en" sz="1400" b="1" i="1"/>
              <a:t>stringr </a:t>
            </a:r>
            <a:r>
              <a:rPr lang="en" sz="1400" b="1"/>
              <a:t>and </a:t>
            </a:r>
            <a:r>
              <a:rPr lang="en" sz="1400" b="1" i="1"/>
              <a:t>reshape2</a:t>
            </a:r>
            <a:r>
              <a:rPr lang="en" sz="1400" b="1"/>
              <a:t>, explode the comma-delimited list of categories and reorganize the categories data frame from wide to long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Insert into the QSRT staging table for redaction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Insert metadata into setup tables</a:t>
            </a:r>
            <a:endParaRPr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3"/>
          <p:cNvSpPr txBox="1">
            <a:spLocks noGrp="1"/>
          </p:cNvSpPr>
          <p:nvPr>
            <p:ph type="title"/>
          </p:nvPr>
        </p:nvSpPr>
        <p:spPr>
          <a:xfrm>
            <a:off x="1388550" y="13337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QSRT: Redaction Module</a:t>
            </a:r>
            <a:endParaRPr sz="2400"/>
          </a:p>
        </p:txBody>
      </p:sp>
      <p:pic>
        <p:nvPicPr>
          <p:cNvPr id="339" name="Google Shape;3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5488" y="655300"/>
            <a:ext cx="6273030" cy="347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4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QSRT: Available data by the numbers</a:t>
            </a:r>
            <a:endParaRPr sz="2400"/>
          </a:p>
        </p:txBody>
      </p:sp>
      <p:sp>
        <p:nvSpPr>
          <p:cNvPr id="345" name="Google Shape;345;p24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5 survey instruments</a:t>
            </a:r>
            <a:endParaRPr sz="1400" b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NSSE, CSUMBES, HEDS Alumni, Alumni Grad, Alumni Ugrad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10 administrations (2008 - 2017)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10 demographic / academic variables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17,720 student / alumni responses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499 redactions </a:t>
            </a:r>
            <a:r>
              <a:rPr lang="en" sz="1000" b="1"/>
              <a:t>(since we started logging this)</a:t>
            </a:r>
            <a:endParaRPr sz="10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109 categories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34,193 category assignments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62 authorized users</a:t>
            </a: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5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QSRT: Ways of browsing the data</a:t>
            </a:r>
            <a:endParaRPr sz="2400"/>
          </a:p>
        </p:txBody>
      </p:sp>
      <p:sp>
        <p:nvSpPr>
          <p:cNvPr id="351" name="Google Shape;351;p25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QSRT Demo:</a:t>
            </a:r>
            <a:r>
              <a:rPr lang="en" sz="1400" b="1" u="sng">
                <a:solidFill>
                  <a:srgbClr val="FFFF00"/>
                </a:solidFill>
                <a:hlinkClick r:id="rId3"/>
              </a:rPr>
              <a:t> </a:t>
            </a:r>
            <a:r>
              <a:rPr lang="en" sz="1100" b="1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IAR's Qualitative Survey Reporting Tool</a:t>
            </a:r>
            <a:r>
              <a:rPr lang="en" sz="11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400" b="1">
              <a:solidFill>
                <a:srgbClr val="FFFF00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Everything, paginated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Filter by Survey, Administration, and Question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Filter by Class Year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Filter by Major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Attach demographics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Full text search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Annotating and highlighting the survey responses</a:t>
            </a:r>
            <a:endParaRPr sz="1400" b="1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6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QSRT: Extensibility</a:t>
            </a:r>
            <a:endParaRPr sz="2400"/>
          </a:p>
        </p:txBody>
      </p:sp>
      <p:sp>
        <p:nvSpPr>
          <p:cNvPr id="357" name="Google Shape;357;p26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48003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Char char="●"/>
            </a:pPr>
            <a:r>
              <a:rPr lang="en" sz="1400" b="1"/>
              <a:t>QSRT has a secured API to pull aggregates into any tool which supports MySQL over an SSH tunnel, such as Tableau Desktop or R.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Example: Tag cloud created in R with the </a:t>
            </a:r>
            <a:r>
              <a:rPr lang="en" sz="1400" b="1" i="1"/>
              <a:t>RMySQL</a:t>
            </a:r>
            <a:r>
              <a:rPr lang="en" sz="1400" b="1"/>
              <a:t>, </a:t>
            </a:r>
            <a:r>
              <a:rPr lang="en" sz="1400" b="1" i="1"/>
              <a:t>tm</a:t>
            </a:r>
            <a:r>
              <a:rPr lang="en" sz="1400" b="1"/>
              <a:t>, and </a:t>
            </a:r>
            <a:r>
              <a:rPr lang="en" sz="1400" b="1" i="1"/>
              <a:t>wordcloud </a:t>
            </a:r>
            <a:r>
              <a:rPr lang="en" sz="1400" b="1"/>
              <a:t>packages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Using open-source technologies prevents lock in. (At least the data can be moved)</a:t>
            </a:r>
            <a:endParaRPr sz="1400" b="1"/>
          </a:p>
        </p:txBody>
      </p:sp>
      <p:pic>
        <p:nvPicPr>
          <p:cNvPr id="358" name="Google Shape;35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9075" y="2481700"/>
            <a:ext cx="2891075" cy="255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7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of QSRT by Campus Leaders</a:t>
            </a:r>
            <a:endParaRPr sz="2400"/>
          </a:p>
        </p:txBody>
      </p:sp>
      <p:sp>
        <p:nvSpPr>
          <p:cNvPr id="364" name="Google Shape;364;p27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48003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"/>
              <a:buChar char="●"/>
            </a:pPr>
            <a:r>
              <a:rPr lang="en" sz="1400" b="1"/>
              <a:t>Academic Program Review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Administrative reviews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Curriculum change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WASC and Graduation Initiative</a:t>
            </a: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8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Questions?</a:t>
            </a:r>
            <a:endParaRPr sz="2400"/>
          </a:p>
        </p:txBody>
      </p:sp>
      <p:sp>
        <p:nvSpPr>
          <p:cNvPr id="370" name="Google Shape;370;p28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6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u="sng"/>
              <a:t>Institutional Assessment and Research - https://csumb.edu/iar</a:t>
            </a:r>
            <a:endParaRPr sz="1400" b="1" u="sng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Veronica Chukwuemeka</a:t>
            </a:r>
            <a:endParaRPr sz="1400" b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Director of Institutional Assessment and Research</a:t>
            </a:r>
            <a:endParaRPr sz="1400" b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vchukwuemeka@csumb.edu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Michael Dorsch</a:t>
            </a:r>
            <a:endParaRPr sz="1400" b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Data and Visualization Analyst</a:t>
            </a:r>
            <a:endParaRPr sz="1400" b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mdorsch@csumb.edu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Sathyan Sundaram</a:t>
            </a:r>
            <a:endParaRPr sz="1400" b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Research Analyst</a:t>
            </a:r>
            <a:endParaRPr sz="1400" b="1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ssundaram@csumb.edu</a:t>
            </a:r>
            <a:endParaRPr sz="1400" b="1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Open-Ended Questions on Surveys</a:t>
            </a:r>
            <a:endParaRPr sz="2400"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Often open-ended questions are included on surveys but rarely receive the analysis and attention of quantitative items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Most tools oriented towards qualitative data expect small numbers of interviews rather than thousands of cases and don’t scale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What worked for 150 NSSE responses in 2008 would not do for 3568 CSUMB Experience Survey responses in 2009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Like many departments, IAR could not dedicate the necessary human resources to qualitative analysis with manual processing</a:t>
            </a: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Goals for a tool</a:t>
            </a:r>
            <a:endParaRPr sz="2400"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Attach academic and demographic variables to open-text responses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Redact names from the responses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Allow users to read full text responses with appropriate security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Integrate with campus authentication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Categorize (tag) the responses and aggregate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See common themes across instruments and administrations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Data not locked into a particular tool</a:t>
            </a: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Tools evaluated</a:t>
            </a:r>
            <a:endParaRPr sz="2400"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NVivo in combination with an Excel VBA. Distribute Excel workbooks.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Access database for processing. Distribute Excel workbooks.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Custom, secured web app for display only.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Initially, data still processed in Access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Add offline processing with SPSS Text Analysis for Surveys in combination with R</a:t>
            </a:r>
            <a:endParaRPr sz="1400"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Add additional cleanup facilities (redaction, categorization) to an online tool</a:t>
            </a: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Qualitative Survey Reporting Tool (QSRT)</a:t>
            </a:r>
            <a:endParaRPr sz="2400"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Custom web app built on a LAMP stack (Linux, Apache, MySQL, PHP)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Relational database design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Integrated with OKTA for single sign on authentication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Web app fully accessible (Section 508 compliant)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Somewhat responsive design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Browser agnostic</a:t>
            </a:r>
            <a:endParaRPr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453200" y="9027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QSRT: Data Flow</a:t>
            </a:r>
            <a:endParaRPr sz="2400"/>
          </a:p>
        </p:txBody>
      </p:sp>
      <p:pic>
        <p:nvPicPr>
          <p:cNvPr id="308" name="Google Shape;3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500" y="561900"/>
            <a:ext cx="6997726" cy="415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Data Preprocessing (R)</a:t>
            </a:r>
            <a:endParaRPr sz="2400"/>
          </a:p>
        </p:txBody>
      </p:sp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Extract keys and open-ended questions from Campus Labs file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Drop cases without qualitative responses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Attach demographics and academic variables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Set appropriate values for missing data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Write extract to Excel file</a:t>
            </a:r>
            <a:endParaRPr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88550" y="772725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SPSS Text Analytics for Surveys (TAS)</a:t>
            </a:r>
            <a:endParaRPr sz="2400"/>
          </a:p>
        </p:txBody>
      </p:sp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1388625" y="1573225"/>
            <a:ext cx="6366900" cy="22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Loads from Excel, SPSS Statistics or Data Collection file, or ODBC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Assigns phrases to semantic concepts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Facilitates development of mapping rules from concept to category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Applies rules based on a customizable dictionary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A whole response is tagged with a concept, and thus a category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Displays case identifiers and attributes as needed</a:t>
            </a:r>
            <a:endParaRPr sz="1400" b="1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/>
              <a:t>Output to Excel, SPSS Statistics or Data Collection</a:t>
            </a:r>
            <a:endParaRPr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>
            <a:spLocks noGrp="1"/>
          </p:cNvSpPr>
          <p:nvPr>
            <p:ph type="title"/>
          </p:nvPr>
        </p:nvSpPr>
        <p:spPr>
          <a:xfrm>
            <a:off x="1345450" y="0"/>
            <a:ext cx="6366900" cy="5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SPSS Text Analytics for Surveys (TAS)</a:t>
            </a:r>
            <a:endParaRPr sz="2400"/>
          </a:p>
        </p:txBody>
      </p:sp>
      <p:pic>
        <p:nvPicPr>
          <p:cNvPr id="326" name="Google Shape;3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825" y="482863"/>
            <a:ext cx="7959949" cy="417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0725" y="482869"/>
            <a:ext cx="2491975" cy="222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670</Words>
  <Application>Microsoft Office PowerPoint</Application>
  <PresentationFormat>On-screen Show (16:9)</PresentationFormat>
  <Paragraphs>95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Maven Pro</vt:lpstr>
      <vt:lpstr>Nunito</vt:lpstr>
      <vt:lpstr>Momentum</vt:lpstr>
      <vt:lpstr>Analyzing Qualitative Survey Data</vt:lpstr>
      <vt:lpstr>Open-Ended Questions on Surveys</vt:lpstr>
      <vt:lpstr>Goals for a tool</vt:lpstr>
      <vt:lpstr>Tools evaluated</vt:lpstr>
      <vt:lpstr>Qualitative Survey Reporting Tool (QSRT)</vt:lpstr>
      <vt:lpstr>QSRT: Data Flow</vt:lpstr>
      <vt:lpstr>Data Preprocessing (R)</vt:lpstr>
      <vt:lpstr>SPSS Text Analytics for Surveys (TAS)</vt:lpstr>
      <vt:lpstr>SPSS Text Analytics for Surveys (TAS)</vt:lpstr>
      <vt:lpstr>Data Post-processing (R)</vt:lpstr>
      <vt:lpstr>QSRT: Redaction Module</vt:lpstr>
      <vt:lpstr>QSRT: Available data by the numbers</vt:lpstr>
      <vt:lpstr>QSRT: Ways of browsing the data</vt:lpstr>
      <vt:lpstr>QSRT: Extensibility</vt:lpstr>
      <vt:lpstr>Use of QSRT by Campus Leaders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Qualitative Survey Data</dc:title>
  <dc:creator>Veronica Chukwuemeka</dc:creator>
  <cp:lastModifiedBy>CSUMB</cp:lastModifiedBy>
  <cp:revision>2</cp:revision>
  <dcterms:modified xsi:type="dcterms:W3CDTF">2018-11-26T23:53:55Z</dcterms:modified>
</cp:coreProperties>
</file>