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60"/>
  </p:notesMasterIdLst>
  <p:sldIdLst>
    <p:sldId id="399" r:id="rId2"/>
    <p:sldId id="400" r:id="rId3"/>
    <p:sldId id="401" r:id="rId4"/>
    <p:sldId id="402" r:id="rId5"/>
    <p:sldId id="403" r:id="rId6"/>
    <p:sldId id="344" r:id="rId7"/>
    <p:sldId id="345" r:id="rId8"/>
    <p:sldId id="373" r:id="rId9"/>
    <p:sldId id="404" r:id="rId10"/>
    <p:sldId id="432" r:id="rId11"/>
    <p:sldId id="433" r:id="rId12"/>
    <p:sldId id="407" r:id="rId13"/>
    <p:sldId id="408" r:id="rId14"/>
    <p:sldId id="409" r:id="rId15"/>
    <p:sldId id="410" r:id="rId16"/>
    <p:sldId id="375" r:id="rId17"/>
    <p:sldId id="351" r:id="rId18"/>
    <p:sldId id="352" r:id="rId19"/>
    <p:sldId id="353" r:id="rId20"/>
    <p:sldId id="354" r:id="rId21"/>
    <p:sldId id="355" r:id="rId22"/>
    <p:sldId id="356" r:id="rId23"/>
    <p:sldId id="419" r:id="rId24"/>
    <p:sldId id="397" r:id="rId25"/>
    <p:sldId id="376" r:id="rId26"/>
    <p:sldId id="359" r:id="rId27"/>
    <p:sldId id="395" r:id="rId28"/>
    <p:sldId id="396" r:id="rId29"/>
    <p:sldId id="430" r:id="rId30"/>
    <p:sldId id="362" r:id="rId31"/>
    <p:sldId id="392" r:id="rId32"/>
    <p:sldId id="431" r:id="rId33"/>
    <p:sldId id="361" r:id="rId34"/>
    <p:sldId id="360" r:id="rId35"/>
    <p:sldId id="393" r:id="rId36"/>
    <p:sldId id="394" r:id="rId37"/>
    <p:sldId id="421" r:id="rId38"/>
    <p:sldId id="411" r:id="rId39"/>
    <p:sldId id="412" r:id="rId40"/>
    <p:sldId id="413" r:id="rId41"/>
    <p:sldId id="440" r:id="rId42"/>
    <p:sldId id="414" r:id="rId43"/>
    <p:sldId id="415" r:id="rId44"/>
    <p:sldId id="416" r:id="rId45"/>
    <p:sldId id="417" r:id="rId46"/>
    <p:sldId id="418" r:id="rId47"/>
    <p:sldId id="425" r:id="rId48"/>
    <p:sldId id="427" r:id="rId49"/>
    <p:sldId id="429" r:id="rId50"/>
    <p:sldId id="428" r:id="rId51"/>
    <p:sldId id="422" r:id="rId52"/>
    <p:sldId id="438" r:id="rId53"/>
    <p:sldId id="436" r:id="rId54"/>
    <p:sldId id="437" r:id="rId55"/>
    <p:sldId id="439" r:id="rId56"/>
    <p:sldId id="369" r:id="rId57"/>
    <p:sldId id="379" r:id="rId58"/>
    <p:sldId id="435"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Van Matre" initials="JVM" lastIdx="2" clrIdx="0">
    <p:extLst>
      <p:ext uri="{19B8F6BF-5375-455C-9EA6-DF929625EA0E}">
        <p15:presenceInfo xmlns:p15="http://schemas.microsoft.com/office/powerpoint/2012/main" userId="S-1-5-21-1801674531-1757981266-2146972089-640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CCCCFF"/>
    <a:srgbClr val="000000"/>
    <a:srgbClr val="535353"/>
    <a:srgbClr val="363134"/>
    <a:srgbClr val="0088C1"/>
    <a:srgbClr val="665E58"/>
    <a:srgbClr val="006DB4"/>
    <a:srgbClr val="FFE012"/>
    <a:srgbClr val="F8D4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07" autoAdjust="0"/>
    <p:restoredTop sz="56934" autoAdjust="0"/>
  </p:normalViewPr>
  <p:slideViewPr>
    <p:cSldViewPr snapToObjects="1">
      <p:cViewPr varScale="1">
        <p:scale>
          <a:sx n="75" d="100"/>
          <a:sy n="75" d="100"/>
        </p:scale>
        <p:origin x="2880" y="5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500" dirty="0" smtClean="0"/>
              <a:t>2016 Women’s earnings</a:t>
            </a:r>
            <a:r>
              <a:rPr lang="en-US" sz="1500" baseline="0" dirty="0" smtClean="0"/>
              <a:t> as a percentage of a White Male’s earnings</a:t>
            </a:r>
            <a:endParaRPr lang="en-US" sz="15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 Males</c:v>
                </c:pt>
                <c:pt idx="1">
                  <c:v>Asian American Female </c:v>
                </c:pt>
                <c:pt idx="2">
                  <c:v>White Female</c:v>
                </c:pt>
                <c:pt idx="3">
                  <c:v>Black or African American Female</c:v>
                </c:pt>
                <c:pt idx="4">
                  <c:v>Indigenous or Pacific Islander Female</c:v>
                </c:pt>
                <c:pt idx="5">
                  <c:v>Latina Female</c:v>
                </c:pt>
              </c:strCache>
            </c:strRef>
          </c:cat>
          <c:val>
            <c:numRef>
              <c:f>Sheet1!$B$2:$B$7</c:f>
              <c:numCache>
                <c:formatCode>General</c:formatCode>
                <c:ptCount val="6"/>
                <c:pt idx="0">
                  <c:v>1</c:v>
                </c:pt>
                <c:pt idx="1">
                  <c:v>0.87</c:v>
                </c:pt>
                <c:pt idx="2">
                  <c:v>0.79</c:v>
                </c:pt>
                <c:pt idx="3">
                  <c:v>0.63</c:v>
                </c:pt>
                <c:pt idx="4">
                  <c:v>0.57999999999999996</c:v>
                </c:pt>
                <c:pt idx="5">
                  <c:v>0.54</c:v>
                </c:pt>
              </c:numCache>
            </c:numRef>
          </c:val>
          <c:extLst>
            <c:ext xmlns:c16="http://schemas.microsoft.com/office/drawing/2014/chart" uri="{C3380CC4-5D6E-409C-BE32-E72D297353CC}">
              <c16:uniqueId val="{00000000-6F8A-43C6-BEEF-5306B467F2B0}"/>
            </c:ext>
          </c:extLst>
        </c:ser>
        <c:dLbls>
          <c:showLegendKey val="0"/>
          <c:showVal val="0"/>
          <c:showCatName val="0"/>
          <c:showSerName val="0"/>
          <c:showPercent val="0"/>
          <c:showBubbleSize val="0"/>
        </c:dLbls>
        <c:gapWidth val="219"/>
        <c:overlap val="-27"/>
        <c:axId val="690429192"/>
        <c:axId val="428922696"/>
      </c:barChart>
      <c:catAx>
        <c:axId val="690429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8922696"/>
        <c:crosses val="autoZero"/>
        <c:auto val="1"/>
        <c:lblAlgn val="ctr"/>
        <c:lblOffset val="100"/>
        <c:noMultiLvlLbl val="0"/>
      </c:catAx>
      <c:valAx>
        <c:axId val="428922696"/>
        <c:scaling>
          <c:orientation val="minMax"/>
          <c:max val="1"/>
        </c:scaling>
        <c:delete val="0"/>
        <c:axPos val="l"/>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0429192"/>
        <c:crosses val="autoZero"/>
        <c:crossBetween val="between"/>
      </c:valAx>
      <c:spPr>
        <a:noFill/>
        <a:ln>
          <a:noFill/>
        </a:ln>
        <a:effectLst/>
      </c:spPr>
    </c:plotArea>
    <c:plotVisOnly val="1"/>
    <c:dispBlanksAs val="gap"/>
    <c:showDLblsOverMax val="0"/>
  </c:chart>
  <c:spPr>
    <a:solidFill>
      <a:schemeClr val="bg1">
        <a:lumMod val="75000"/>
        <a:lumOff val="2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739932-1FA5-4104-938D-B3A152B4596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D529503-8DA4-40F5-ADEE-3A07087437B3}">
      <dgm:prSet phldrT="[Text]" custT="1"/>
      <dgm:spPr/>
      <dgm:t>
        <a:bodyPr/>
        <a:lstStyle/>
        <a:p>
          <a:r>
            <a:rPr lang="en-US" sz="1200" baseline="0" dirty="0" smtClean="0"/>
            <a:t>Internet &amp; Computer Systems($146K)</a:t>
          </a:r>
          <a:endParaRPr lang="en-US" sz="1200" baseline="0" dirty="0"/>
        </a:p>
      </dgm:t>
    </dgm:pt>
    <dgm:pt modelId="{CD34DFBF-472E-49AF-A9BA-017E5FDED541}" type="parTrans" cxnId="{3CA671A4-5998-415D-891D-D906BDA69101}">
      <dgm:prSet/>
      <dgm:spPr/>
      <dgm:t>
        <a:bodyPr/>
        <a:lstStyle/>
        <a:p>
          <a:endParaRPr lang="en-US"/>
        </a:p>
      </dgm:t>
    </dgm:pt>
    <dgm:pt modelId="{4F373C00-5708-4EB0-920B-F961400F039D}" type="sibTrans" cxnId="{3CA671A4-5998-415D-891D-D906BDA69101}">
      <dgm:prSet/>
      <dgm:spPr/>
      <dgm:t>
        <a:bodyPr/>
        <a:lstStyle/>
        <a:p>
          <a:endParaRPr lang="en-US"/>
        </a:p>
      </dgm:t>
    </dgm:pt>
    <dgm:pt modelId="{78BCAE06-E8B7-49F1-B0FC-91EA0CB6921D}">
      <dgm:prSet custT="1"/>
      <dgm:spPr/>
      <dgm:t>
        <a:bodyPr/>
        <a:lstStyle/>
        <a:p>
          <a:r>
            <a:rPr lang="en-US" sz="1200" dirty="0" smtClean="0"/>
            <a:t>Health Care ($104K)</a:t>
          </a:r>
          <a:endParaRPr lang="en-US" sz="1200" dirty="0"/>
        </a:p>
      </dgm:t>
    </dgm:pt>
    <dgm:pt modelId="{9542AEEC-DF15-462A-BC19-615B5B954A89}" type="parTrans" cxnId="{D9519750-6AD1-45C8-B759-9426758988F0}">
      <dgm:prSet/>
      <dgm:spPr/>
      <dgm:t>
        <a:bodyPr/>
        <a:lstStyle/>
        <a:p>
          <a:endParaRPr lang="en-US"/>
        </a:p>
      </dgm:t>
    </dgm:pt>
    <dgm:pt modelId="{9F3ED5A5-9EA6-4D47-B632-DC3329F96431}" type="sibTrans" cxnId="{D9519750-6AD1-45C8-B759-9426758988F0}">
      <dgm:prSet/>
      <dgm:spPr/>
      <dgm:t>
        <a:bodyPr/>
        <a:lstStyle/>
        <a:p>
          <a:endParaRPr lang="en-US"/>
        </a:p>
      </dgm:t>
    </dgm:pt>
    <dgm:pt modelId="{CADEF857-7E78-44FD-B833-C1E59AC8727D}">
      <dgm:prSet phldrT="[Text]" custT="1"/>
      <dgm:spPr/>
      <dgm:t>
        <a:bodyPr/>
        <a:lstStyle/>
        <a:p>
          <a:r>
            <a:rPr lang="en-US" sz="1200" dirty="0" smtClean="0"/>
            <a:t>Finance &amp; Insurance ($104K)</a:t>
          </a:r>
          <a:endParaRPr lang="en-US" sz="1200" dirty="0"/>
        </a:p>
      </dgm:t>
    </dgm:pt>
    <dgm:pt modelId="{6FA73B96-F585-4F37-A94A-E6A65B75F2BF}" type="parTrans" cxnId="{4AE2279E-836B-4FC7-B37B-64F0CE0E6A97}">
      <dgm:prSet/>
      <dgm:spPr/>
      <dgm:t>
        <a:bodyPr/>
        <a:lstStyle/>
        <a:p>
          <a:endParaRPr lang="en-US"/>
        </a:p>
      </dgm:t>
    </dgm:pt>
    <dgm:pt modelId="{6E90D9B8-661C-4855-92C1-BB0ADE24DCF4}" type="sibTrans" cxnId="{4AE2279E-836B-4FC7-B37B-64F0CE0E6A97}">
      <dgm:prSet/>
      <dgm:spPr/>
      <dgm:t>
        <a:bodyPr/>
        <a:lstStyle/>
        <a:p>
          <a:endParaRPr lang="en-US"/>
        </a:p>
      </dgm:t>
    </dgm:pt>
    <dgm:pt modelId="{D7E59AA5-33CC-440C-A661-5A5A4439ADB4}">
      <dgm:prSet custT="1"/>
      <dgm:spPr/>
      <dgm:t>
        <a:bodyPr/>
        <a:lstStyle/>
        <a:p>
          <a:r>
            <a:rPr lang="en-US" sz="1200" dirty="0" smtClean="0"/>
            <a:t>K-12 Education ($54K)</a:t>
          </a:r>
          <a:endParaRPr lang="en-US" sz="1200" dirty="0"/>
        </a:p>
      </dgm:t>
    </dgm:pt>
    <dgm:pt modelId="{903A0BBE-067B-4E4A-BDEC-C1EA96C0B7E1}" type="parTrans" cxnId="{BADE3765-7695-4181-B099-010C14DD03EE}">
      <dgm:prSet/>
      <dgm:spPr/>
      <dgm:t>
        <a:bodyPr/>
        <a:lstStyle/>
        <a:p>
          <a:endParaRPr lang="en-US"/>
        </a:p>
      </dgm:t>
    </dgm:pt>
    <dgm:pt modelId="{F4F0727D-1839-4C3F-81A1-29B101A58E54}" type="sibTrans" cxnId="{BADE3765-7695-4181-B099-010C14DD03EE}">
      <dgm:prSet/>
      <dgm:spPr/>
      <dgm:t>
        <a:bodyPr/>
        <a:lstStyle/>
        <a:p>
          <a:endParaRPr lang="en-US"/>
        </a:p>
      </dgm:t>
    </dgm:pt>
    <dgm:pt modelId="{3A48D4D4-EE58-439F-95B5-BCD88F3247D4}">
      <dgm:prSet/>
      <dgm:spPr>
        <a:solidFill>
          <a:schemeClr val="tx1"/>
        </a:solidFill>
        <a:ln>
          <a:noFill/>
        </a:ln>
      </dgm:spPr>
      <dgm:t>
        <a:bodyPr/>
        <a:lstStyle/>
        <a:p>
          <a:r>
            <a:rPr lang="en-US" dirty="0" smtClean="0"/>
            <a:t>UC Graduates</a:t>
          </a:r>
          <a:endParaRPr lang="en-US" dirty="0"/>
        </a:p>
      </dgm:t>
    </dgm:pt>
    <dgm:pt modelId="{4EEBB69B-E296-41EA-BA4E-A397F8733C01}" type="sibTrans" cxnId="{3D3E2D30-EB24-48D0-B53D-29066758D9EC}">
      <dgm:prSet/>
      <dgm:spPr/>
      <dgm:t>
        <a:bodyPr/>
        <a:lstStyle/>
        <a:p>
          <a:endParaRPr lang="en-US"/>
        </a:p>
      </dgm:t>
    </dgm:pt>
    <dgm:pt modelId="{5EF7680E-BE79-4549-94F2-91B2206FDCE2}" type="parTrans" cxnId="{3D3E2D30-EB24-48D0-B53D-29066758D9EC}">
      <dgm:prSet/>
      <dgm:spPr/>
      <dgm:t>
        <a:bodyPr/>
        <a:lstStyle/>
        <a:p>
          <a:endParaRPr lang="en-US"/>
        </a:p>
      </dgm:t>
    </dgm:pt>
    <dgm:pt modelId="{7C440944-30C4-49CF-B993-0425945F4322}">
      <dgm:prSet custT="1"/>
      <dgm:spPr/>
      <dgm:t>
        <a:bodyPr/>
        <a:lstStyle/>
        <a:p>
          <a:r>
            <a:rPr lang="en-US" sz="1200" dirty="0" smtClean="0"/>
            <a:t>Higher Education ($68K)</a:t>
          </a:r>
          <a:endParaRPr lang="en-US" sz="1200" dirty="0"/>
        </a:p>
      </dgm:t>
    </dgm:pt>
    <dgm:pt modelId="{CFCF4BAD-1881-4C4D-8E6A-2F003922104C}" type="parTrans" cxnId="{10D719E8-562F-42C9-AD90-0FB480A39378}">
      <dgm:prSet/>
      <dgm:spPr/>
      <dgm:t>
        <a:bodyPr/>
        <a:lstStyle/>
        <a:p>
          <a:endParaRPr lang="en-US"/>
        </a:p>
      </dgm:t>
    </dgm:pt>
    <dgm:pt modelId="{A14FC365-3E3D-4D02-9204-1E3E69F80841}" type="sibTrans" cxnId="{10D719E8-562F-42C9-AD90-0FB480A39378}">
      <dgm:prSet/>
      <dgm:spPr/>
      <dgm:t>
        <a:bodyPr/>
        <a:lstStyle/>
        <a:p>
          <a:endParaRPr lang="en-US"/>
        </a:p>
      </dgm:t>
    </dgm:pt>
    <dgm:pt modelId="{795E242F-F324-4970-9904-D9867D4A0452}" type="pres">
      <dgm:prSet presAssocID="{4A739932-1FA5-4104-938D-B3A152B4596D}" presName="hierChild1" presStyleCnt="0">
        <dgm:presLayoutVars>
          <dgm:orgChart val="1"/>
          <dgm:chPref val="1"/>
          <dgm:dir/>
          <dgm:animOne val="branch"/>
          <dgm:animLvl val="lvl"/>
          <dgm:resizeHandles/>
        </dgm:presLayoutVars>
      </dgm:prSet>
      <dgm:spPr/>
      <dgm:t>
        <a:bodyPr/>
        <a:lstStyle/>
        <a:p>
          <a:endParaRPr lang="en-US"/>
        </a:p>
      </dgm:t>
    </dgm:pt>
    <dgm:pt modelId="{486299F3-3895-4AB4-BC81-8706317A9008}" type="pres">
      <dgm:prSet presAssocID="{3A48D4D4-EE58-439F-95B5-BCD88F3247D4}" presName="hierRoot1" presStyleCnt="0">
        <dgm:presLayoutVars>
          <dgm:hierBranch val="init"/>
        </dgm:presLayoutVars>
      </dgm:prSet>
      <dgm:spPr/>
    </dgm:pt>
    <dgm:pt modelId="{8B8B038C-ABF3-47B4-8E56-17E4EB8DD9C7}" type="pres">
      <dgm:prSet presAssocID="{3A48D4D4-EE58-439F-95B5-BCD88F3247D4}" presName="rootComposite1" presStyleCnt="0"/>
      <dgm:spPr/>
    </dgm:pt>
    <dgm:pt modelId="{90BA7AE4-7B20-42AF-8F7D-FDA1D9B3CDAA}" type="pres">
      <dgm:prSet presAssocID="{3A48D4D4-EE58-439F-95B5-BCD88F3247D4}" presName="rootText1" presStyleLbl="node0" presStyleIdx="0" presStyleCnt="1" custFlipVert="1" custScaleX="30583" custScaleY="6239">
        <dgm:presLayoutVars>
          <dgm:chPref val="3"/>
        </dgm:presLayoutVars>
      </dgm:prSet>
      <dgm:spPr/>
      <dgm:t>
        <a:bodyPr/>
        <a:lstStyle/>
        <a:p>
          <a:endParaRPr lang="en-US"/>
        </a:p>
      </dgm:t>
    </dgm:pt>
    <dgm:pt modelId="{A2525F13-3256-4A0F-B2EB-64F2EF22A262}" type="pres">
      <dgm:prSet presAssocID="{3A48D4D4-EE58-439F-95B5-BCD88F3247D4}" presName="rootConnector1" presStyleLbl="node1" presStyleIdx="0" presStyleCnt="0"/>
      <dgm:spPr/>
      <dgm:t>
        <a:bodyPr/>
        <a:lstStyle/>
        <a:p>
          <a:endParaRPr lang="en-US"/>
        </a:p>
      </dgm:t>
    </dgm:pt>
    <dgm:pt modelId="{7E31BDE6-3943-4F49-A554-78A00B1CCE50}" type="pres">
      <dgm:prSet presAssocID="{3A48D4D4-EE58-439F-95B5-BCD88F3247D4}" presName="hierChild2" presStyleCnt="0"/>
      <dgm:spPr/>
    </dgm:pt>
    <dgm:pt modelId="{1BB5C45C-88C6-405F-A5D3-B1FB91B20066}" type="pres">
      <dgm:prSet presAssocID="{CD34DFBF-472E-49AF-A9BA-017E5FDED541}" presName="Name37" presStyleLbl="parChTrans1D2" presStyleIdx="0" presStyleCnt="5"/>
      <dgm:spPr/>
      <dgm:t>
        <a:bodyPr/>
        <a:lstStyle/>
        <a:p>
          <a:endParaRPr lang="en-US"/>
        </a:p>
      </dgm:t>
    </dgm:pt>
    <dgm:pt modelId="{565E5CE4-5341-4DF0-A428-F00042994DA2}" type="pres">
      <dgm:prSet presAssocID="{1D529503-8DA4-40F5-ADEE-3A07087437B3}" presName="hierRoot2" presStyleCnt="0">
        <dgm:presLayoutVars>
          <dgm:hierBranch val="init"/>
        </dgm:presLayoutVars>
      </dgm:prSet>
      <dgm:spPr/>
    </dgm:pt>
    <dgm:pt modelId="{C9CA1D9D-C04D-478F-86EC-6BE23137395C}" type="pres">
      <dgm:prSet presAssocID="{1D529503-8DA4-40F5-ADEE-3A07087437B3}" presName="rootComposite" presStyleCnt="0"/>
      <dgm:spPr/>
    </dgm:pt>
    <dgm:pt modelId="{69DF40FA-DA5C-4573-B8A2-99EF39462B5F}" type="pres">
      <dgm:prSet presAssocID="{1D529503-8DA4-40F5-ADEE-3A07087437B3}" presName="rootText" presStyleLbl="node2" presStyleIdx="0" presStyleCnt="5">
        <dgm:presLayoutVars>
          <dgm:chPref val="3"/>
        </dgm:presLayoutVars>
      </dgm:prSet>
      <dgm:spPr/>
      <dgm:t>
        <a:bodyPr/>
        <a:lstStyle/>
        <a:p>
          <a:endParaRPr lang="en-US"/>
        </a:p>
      </dgm:t>
    </dgm:pt>
    <dgm:pt modelId="{FFA6E1F0-26E9-4368-B410-084151FA68E1}" type="pres">
      <dgm:prSet presAssocID="{1D529503-8DA4-40F5-ADEE-3A07087437B3}" presName="rootConnector" presStyleLbl="node2" presStyleIdx="0" presStyleCnt="5"/>
      <dgm:spPr/>
      <dgm:t>
        <a:bodyPr/>
        <a:lstStyle/>
        <a:p>
          <a:endParaRPr lang="en-US"/>
        </a:p>
      </dgm:t>
    </dgm:pt>
    <dgm:pt modelId="{BDDEB5E1-D127-4D07-AC2F-970711E325CE}" type="pres">
      <dgm:prSet presAssocID="{1D529503-8DA4-40F5-ADEE-3A07087437B3}" presName="hierChild4" presStyleCnt="0"/>
      <dgm:spPr/>
    </dgm:pt>
    <dgm:pt modelId="{295AC77B-AC4C-4837-A193-D5ED67D0846E}" type="pres">
      <dgm:prSet presAssocID="{1D529503-8DA4-40F5-ADEE-3A07087437B3}" presName="hierChild5" presStyleCnt="0"/>
      <dgm:spPr/>
    </dgm:pt>
    <dgm:pt modelId="{B5F2B6D6-8747-47B4-88DA-DBC710BE5DD8}" type="pres">
      <dgm:prSet presAssocID="{6FA73B96-F585-4F37-A94A-E6A65B75F2BF}" presName="Name37" presStyleLbl="parChTrans1D2" presStyleIdx="1" presStyleCnt="5"/>
      <dgm:spPr/>
      <dgm:t>
        <a:bodyPr/>
        <a:lstStyle/>
        <a:p>
          <a:endParaRPr lang="en-US"/>
        </a:p>
      </dgm:t>
    </dgm:pt>
    <dgm:pt modelId="{0B166AC0-083D-4025-AFA8-B1801F437393}" type="pres">
      <dgm:prSet presAssocID="{CADEF857-7E78-44FD-B833-C1E59AC8727D}" presName="hierRoot2" presStyleCnt="0">
        <dgm:presLayoutVars>
          <dgm:hierBranch val="init"/>
        </dgm:presLayoutVars>
      </dgm:prSet>
      <dgm:spPr/>
    </dgm:pt>
    <dgm:pt modelId="{D18CB6BE-8E78-4999-97CE-29DDD9EE3D66}" type="pres">
      <dgm:prSet presAssocID="{CADEF857-7E78-44FD-B833-C1E59AC8727D}" presName="rootComposite" presStyleCnt="0"/>
      <dgm:spPr/>
    </dgm:pt>
    <dgm:pt modelId="{AE886963-637F-4BC8-9F73-DE3DE95785E7}" type="pres">
      <dgm:prSet presAssocID="{CADEF857-7E78-44FD-B833-C1E59AC8727D}" presName="rootText" presStyleLbl="node2" presStyleIdx="1" presStyleCnt="5">
        <dgm:presLayoutVars>
          <dgm:chPref val="3"/>
        </dgm:presLayoutVars>
      </dgm:prSet>
      <dgm:spPr/>
      <dgm:t>
        <a:bodyPr/>
        <a:lstStyle/>
        <a:p>
          <a:endParaRPr lang="en-US"/>
        </a:p>
      </dgm:t>
    </dgm:pt>
    <dgm:pt modelId="{9ACFEC5A-717E-4031-9B90-DD188E3BDCA3}" type="pres">
      <dgm:prSet presAssocID="{CADEF857-7E78-44FD-B833-C1E59AC8727D}" presName="rootConnector" presStyleLbl="node2" presStyleIdx="1" presStyleCnt="5"/>
      <dgm:spPr/>
      <dgm:t>
        <a:bodyPr/>
        <a:lstStyle/>
        <a:p>
          <a:endParaRPr lang="en-US"/>
        </a:p>
      </dgm:t>
    </dgm:pt>
    <dgm:pt modelId="{FB2F5863-72D4-4648-A2E0-113C078A301B}" type="pres">
      <dgm:prSet presAssocID="{CADEF857-7E78-44FD-B833-C1E59AC8727D}" presName="hierChild4" presStyleCnt="0"/>
      <dgm:spPr/>
    </dgm:pt>
    <dgm:pt modelId="{741FAFA0-8BA6-4CE9-8A31-0CDA5BA42B3D}" type="pres">
      <dgm:prSet presAssocID="{CADEF857-7E78-44FD-B833-C1E59AC8727D}" presName="hierChild5" presStyleCnt="0"/>
      <dgm:spPr/>
    </dgm:pt>
    <dgm:pt modelId="{1373B27A-6A2D-4F8F-88FC-9A0A8540362D}" type="pres">
      <dgm:prSet presAssocID="{9542AEEC-DF15-462A-BC19-615B5B954A89}" presName="Name37" presStyleLbl="parChTrans1D2" presStyleIdx="2" presStyleCnt="5"/>
      <dgm:spPr/>
      <dgm:t>
        <a:bodyPr/>
        <a:lstStyle/>
        <a:p>
          <a:endParaRPr lang="en-US"/>
        </a:p>
      </dgm:t>
    </dgm:pt>
    <dgm:pt modelId="{9C4F7C6D-ECDD-401D-812B-86CFFBACD9AA}" type="pres">
      <dgm:prSet presAssocID="{78BCAE06-E8B7-49F1-B0FC-91EA0CB6921D}" presName="hierRoot2" presStyleCnt="0">
        <dgm:presLayoutVars>
          <dgm:hierBranch val="init"/>
        </dgm:presLayoutVars>
      </dgm:prSet>
      <dgm:spPr/>
    </dgm:pt>
    <dgm:pt modelId="{85A75BF8-6CFE-4D9D-A276-2C1179E06097}" type="pres">
      <dgm:prSet presAssocID="{78BCAE06-E8B7-49F1-B0FC-91EA0CB6921D}" presName="rootComposite" presStyleCnt="0"/>
      <dgm:spPr/>
    </dgm:pt>
    <dgm:pt modelId="{65B00356-67AB-4143-AFF4-39A0F46B8917}" type="pres">
      <dgm:prSet presAssocID="{78BCAE06-E8B7-49F1-B0FC-91EA0CB6921D}" presName="rootText" presStyleLbl="node2" presStyleIdx="2" presStyleCnt="5">
        <dgm:presLayoutVars>
          <dgm:chPref val="3"/>
        </dgm:presLayoutVars>
      </dgm:prSet>
      <dgm:spPr/>
      <dgm:t>
        <a:bodyPr/>
        <a:lstStyle/>
        <a:p>
          <a:endParaRPr lang="en-US"/>
        </a:p>
      </dgm:t>
    </dgm:pt>
    <dgm:pt modelId="{BBF5D559-7ED8-4480-AD77-A1E794B3ACC8}" type="pres">
      <dgm:prSet presAssocID="{78BCAE06-E8B7-49F1-B0FC-91EA0CB6921D}" presName="rootConnector" presStyleLbl="node2" presStyleIdx="2" presStyleCnt="5"/>
      <dgm:spPr/>
      <dgm:t>
        <a:bodyPr/>
        <a:lstStyle/>
        <a:p>
          <a:endParaRPr lang="en-US"/>
        </a:p>
      </dgm:t>
    </dgm:pt>
    <dgm:pt modelId="{948FBB83-793A-4AAA-8D70-EEF157E3CE31}" type="pres">
      <dgm:prSet presAssocID="{78BCAE06-E8B7-49F1-B0FC-91EA0CB6921D}" presName="hierChild4" presStyleCnt="0"/>
      <dgm:spPr/>
    </dgm:pt>
    <dgm:pt modelId="{3D4C0EFB-53A3-4F9F-81E2-BDF2DDEF65C6}" type="pres">
      <dgm:prSet presAssocID="{78BCAE06-E8B7-49F1-B0FC-91EA0CB6921D}" presName="hierChild5" presStyleCnt="0"/>
      <dgm:spPr/>
    </dgm:pt>
    <dgm:pt modelId="{274EDD9C-D8EB-4971-BB59-CBCD5844E18A}" type="pres">
      <dgm:prSet presAssocID="{CFCF4BAD-1881-4C4D-8E6A-2F003922104C}" presName="Name37" presStyleLbl="parChTrans1D2" presStyleIdx="3" presStyleCnt="5"/>
      <dgm:spPr/>
      <dgm:t>
        <a:bodyPr/>
        <a:lstStyle/>
        <a:p>
          <a:endParaRPr lang="en-US"/>
        </a:p>
      </dgm:t>
    </dgm:pt>
    <dgm:pt modelId="{F7A7B2B6-CF61-440E-83E5-1B8F65DD5A4D}" type="pres">
      <dgm:prSet presAssocID="{7C440944-30C4-49CF-B993-0425945F4322}" presName="hierRoot2" presStyleCnt="0">
        <dgm:presLayoutVars>
          <dgm:hierBranch val="init"/>
        </dgm:presLayoutVars>
      </dgm:prSet>
      <dgm:spPr/>
    </dgm:pt>
    <dgm:pt modelId="{F4D6E94F-EF2A-4BD4-8A0A-D0ACDFBE54C5}" type="pres">
      <dgm:prSet presAssocID="{7C440944-30C4-49CF-B993-0425945F4322}" presName="rootComposite" presStyleCnt="0"/>
      <dgm:spPr/>
    </dgm:pt>
    <dgm:pt modelId="{EEEF0279-5C57-4FDA-A2DE-1A8401C64B3B}" type="pres">
      <dgm:prSet presAssocID="{7C440944-30C4-49CF-B993-0425945F4322}" presName="rootText" presStyleLbl="node2" presStyleIdx="3" presStyleCnt="5">
        <dgm:presLayoutVars>
          <dgm:chPref val="3"/>
        </dgm:presLayoutVars>
      </dgm:prSet>
      <dgm:spPr/>
      <dgm:t>
        <a:bodyPr/>
        <a:lstStyle/>
        <a:p>
          <a:endParaRPr lang="en-US"/>
        </a:p>
      </dgm:t>
    </dgm:pt>
    <dgm:pt modelId="{52A84C00-5E5F-4A27-B381-CDCC58EF7F65}" type="pres">
      <dgm:prSet presAssocID="{7C440944-30C4-49CF-B993-0425945F4322}" presName="rootConnector" presStyleLbl="node2" presStyleIdx="3" presStyleCnt="5"/>
      <dgm:spPr/>
      <dgm:t>
        <a:bodyPr/>
        <a:lstStyle/>
        <a:p>
          <a:endParaRPr lang="en-US"/>
        </a:p>
      </dgm:t>
    </dgm:pt>
    <dgm:pt modelId="{A25CFFD0-9F1A-43E7-8447-FCCD76B4DD80}" type="pres">
      <dgm:prSet presAssocID="{7C440944-30C4-49CF-B993-0425945F4322}" presName="hierChild4" presStyleCnt="0"/>
      <dgm:spPr/>
    </dgm:pt>
    <dgm:pt modelId="{DD2957FA-5ADB-41A0-AC9C-9BB1DB48497F}" type="pres">
      <dgm:prSet presAssocID="{7C440944-30C4-49CF-B993-0425945F4322}" presName="hierChild5" presStyleCnt="0"/>
      <dgm:spPr/>
    </dgm:pt>
    <dgm:pt modelId="{4B3B1EC1-8D7C-4702-9CC4-430F78514EF7}" type="pres">
      <dgm:prSet presAssocID="{903A0BBE-067B-4E4A-BDEC-C1EA96C0B7E1}" presName="Name37" presStyleLbl="parChTrans1D2" presStyleIdx="4" presStyleCnt="5"/>
      <dgm:spPr/>
      <dgm:t>
        <a:bodyPr/>
        <a:lstStyle/>
        <a:p>
          <a:endParaRPr lang="en-US"/>
        </a:p>
      </dgm:t>
    </dgm:pt>
    <dgm:pt modelId="{984B8CFB-FCE2-430B-94A3-2DEB668659DC}" type="pres">
      <dgm:prSet presAssocID="{D7E59AA5-33CC-440C-A661-5A5A4439ADB4}" presName="hierRoot2" presStyleCnt="0">
        <dgm:presLayoutVars>
          <dgm:hierBranch val="init"/>
        </dgm:presLayoutVars>
      </dgm:prSet>
      <dgm:spPr/>
    </dgm:pt>
    <dgm:pt modelId="{B561ED8F-E55E-4EE7-8C81-DABE2B79FDAD}" type="pres">
      <dgm:prSet presAssocID="{D7E59AA5-33CC-440C-A661-5A5A4439ADB4}" presName="rootComposite" presStyleCnt="0"/>
      <dgm:spPr/>
    </dgm:pt>
    <dgm:pt modelId="{C051F217-F7B7-4057-BF35-00A731DDEF08}" type="pres">
      <dgm:prSet presAssocID="{D7E59AA5-33CC-440C-A661-5A5A4439ADB4}" presName="rootText" presStyleLbl="node2" presStyleIdx="4" presStyleCnt="5">
        <dgm:presLayoutVars>
          <dgm:chPref val="3"/>
        </dgm:presLayoutVars>
      </dgm:prSet>
      <dgm:spPr/>
      <dgm:t>
        <a:bodyPr/>
        <a:lstStyle/>
        <a:p>
          <a:endParaRPr lang="en-US"/>
        </a:p>
      </dgm:t>
    </dgm:pt>
    <dgm:pt modelId="{F0859C6F-DEFE-4CAB-A690-052F963F8434}" type="pres">
      <dgm:prSet presAssocID="{D7E59AA5-33CC-440C-A661-5A5A4439ADB4}" presName="rootConnector" presStyleLbl="node2" presStyleIdx="4" presStyleCnt="5"/>
      <dgm:spPr/>
      <dgm:t>
        <a:bodyPr/>
        <a:lstStyle/>
        <a:p>
          <a:endParaRPr lang="en-US"/>
        </a:p>
      </dgm:t>
    </dgm:pt>
    <dgm:pt modelId="{3921F297-8FFB-47FD-B5E0-1366A0D800F6}" type="pres">
      <dgm:prSet presAssocID="{D7E59AA5-33CC-440C-A661-5A5A4439ADB4}" presName="hierChild4" presStyleCnt="0"/>
      <dgm:spPr/>
    </dgm:pt>
    <dgm:pt modelId="{651CC21F-9269-4704-BEF6-A925E4209D48}" type="pres">
      <dgm:prSet presAssocID="{D7E59AA5-33CC-440C-A661-5A5A4439ADB4}" presName="hierChild5" presStyleCnt="0"/>
      <dgm:spPr/>
    </dgm:pt>
    <dgm:pt modelId="{FBCAB82A-D353-429A-B8AD-D052BEBB1B73}" type="pres">
      <dgm:prSet presAssocID="{3A48D4D4-EE58-439F-95B5-BCD88F3247D4}" presName="hierChild3" presStyleCnt="0"/>
      <dgm:spPr/>
    </dgm:pt>
  </dgm:ptLst>
  <dgm:cxnLst>
    <dgm:cxn modelId="{42685AD7-DFAF-4576-A3AE-F7D747E6184D}" type="presOf" srcId="{CADEF857-7E78-44FD-B833-C1E59AC8727D}" destId="{9ACFEC5A-717E-4031-9B90-DD188E3BDCA3}" srcOrd="1" destOrd="0" presId="urn:microsoft.com/office/officeart/2005/8/layout/orgChart1"/>
    <dgm:cxn modelId="{4AE2279E-836B-4FC7-B37B-64F0CE0E6A97}" srcId="{3A48D4D4-EE58-439F-95B5-BCD88F3247D4}" destId="{CADEF857-7E78-44FD-B833-C1E59AC8727D}" srcOrd="1" destOrd="0" parTransId="{6FA73B96-F585-4F37-A94A-E6A65B75F2BF}" sibTransId="{6E90D9B8-661C-4855-92C1-BB0ADE24DCF4}"/>
    <dgm:cxn modelId="{10D719E8-562F-42C9-AD90-0FB480A39378}" srcId="{3A48D4D4-EE58-439F-95B5-BCD88F3247D4}" destId="{7C440944-30C4-49CF-B993-0425945F4322}" srcOrd="3" destOrd="0" parTransId="{CFCF4BAD-1881-4C4D-8E6A-2F003922104C}" sibTransId="{A14FC365-3E3D-4D02-9204-1E3E69F80841}"/>
    <dgm:cxn modelId="{E7195471-010D-458B-8DA7-915DB5BF6EEA}" type="presOf" srcId="{4A739932-1FA5-4104-938D-B3A152B4596D}" destId="{795E242F-F324-4970-9904-D9867D4A0452}" srcOrd="0" destOrd="0" presId="urn:microsoft.com/office/officeart/2005/8/layout/orgChart1"/>
    <dgm:cxn modelId="{3CA671A4-5998-415D-891D-D906BDA69101}" srcId="{3A48D4D4-EE58-439F-95B5-BCD88F3247D4}" destId="{1D529503-8DA4-40F5-ADEE-3A07087437B3}" srcOrd="0" destOrd="0" parTransId="{CD34DFBF-472E-49AF-A9BA-017E5FDED541}" sibTransId="{4F373C00-5708-4EB0-920B-F961400F039D}"/>
    <dgm:cxn modelId="{3D3E2D30-EB24-48D0-B53D-29066758D9EC}" srcId="{4A739932-1FA5-4104-938D-B3A152B4596D}" destId="{3A48D4D4-EE58-439F-95B5-BCD88F3247D4}" srcOrd="0" destOrd="0" parTransId="{5EF7680E-BE79-4549-94F2-91B2206FDCE2}" sibTransId="{4EEBB69B-E296-41EA-BA4E-A397F8733C01}"/>
    <dgm:cxn modelId="{1693DE50-A987-47DE-897C-CA1E80FC4576}" type="presOf" srcId="{9542AEEC-DF15-462A-BC19-615B5B954A89}" destId="{1373B27A-6A2D-4F8F-88FC-9A0A8540362D}" srcOrd="0" destOrd="0" presId="urn:microsoft.com/office/officeart/2005/8/layout/orgChart1"/>
    <dgm:cxn modelId="{4ABAFDF8-EFC5-4197-B1C7-EF73F38FB5BC}" type="presOf" srcId="{1D529503-8DA4-40F5-ADEE-3A07087437B3}" destId="{FFA6E1F0-26E9-4368-B410-084151FA68E1}" srcOrd="1" destOrd="0" presId="urn:microsoft.com/office/officeart/2005/8/layout/orgChart1"/>
    <dgm:cxn modelId="{68FBD93C-E744-4285-995E-8777E0861D91}" type="presOf" srcId="{D7E59AA5-33CC-440C-A661-5A5A4439ADB4}" destId="{C051F217-F7B7-4057-BF35-00A731DDEF08}" srcOrd="0" destOrd="0" presId="urn:microsoft.com/office/officeart/2005/8/layout/orgChart1"/>
    <dgm:cxn modelId="{FFBBE3B4-6EEA-42A2-80B0-A60E0778CBA1}" type="presOf" srcId="{1D529503-8DA4-40F5-ADEE-3A07087437B3}" destId="{69DF40FA-DA5C-4573-B8A2-99EF39462B5F}" srcOrd="0" destOrd="0" presId="urn:microsoft.com/office/officeart/2005/8/layout/orgChart1"/>
    <dgm:cxn modelId="{0EBEF94B-1541-4A9B-94BB-5230F7BB26F7}" type="presOf" srcId="{903A0BBE-067B-4E4A-BDEC-C1EA96C0B7E1}" destId="{4B3B1EC1-8D7C-4702-9CC4-430F78514EF7}" srcOrd="0" destOrd="0" presId="urn:microsoft.com/office/officeart/2005/8/layout/orgChart1"/>
    <dgm:cxn modelId="{D9519750-6AD1-45C8-B759-9426758988F0}" srcId="{3A48D4D4-EE58-439F-95B5-BCD88F3247D4}" destId="{78BCAE06-E8B7-49F1-B0FC-91EA0CB6921D}" srcOrd="2" destOrd="0" parTransId="{9542AEEC-DF15-462A-BC19-615B5B954A89}" sibTransId="{9F3ED5A5-9EA6-4D47-B632-DC3329F96431}"/>
    <dgm:cxn modelId="{48564F1A-D84A-4D01-934C-499E3EBAFAF1}" type="presOf" srcId="{D7E59AA5-33CC-440C-A661-5A5A4439ADB4}" destId="{F0859C6F-DEFE-4CAB-A690-052F963F8434}" srcOrd="1" destOrd="0" presId="urn:microsoft.com/office/officeart/2005/8/layout/orgChart1"/>
    <dgm:cxn modelId="{C545C9F0-B7E2-4C53-8748-51C63D37074D}" type="presOf" srcId="{7C440944-30C4-49CF-B993-0425945F4322}" destId="{52A84C00-5E5F-4A27-B381-CDCC58EF7F65}" srcOrd="1" destOrd="0" presId="urn:microsoft.com/office/officeart/2005/8/layout/orgChart1"/>
    <dgm:cxn modelId="{37B8DD64-7DE2-4957-85AC-E1EF61B26B8F}" type="presOf" srcId="{CFCF4BAD-1881-4C4D-8E6A-2F003922104C}" destId="{274EDD9C-D8EB-4971-BB59-CBCD5844E18A}" srcOrd="0" destOrd="0" presId="urn:microsoft.com/office/officeart/2005/8/layout/orgChart1"/>
    <dgm:cxn modelId="{36BAD178-5036-456C-8A7C-169BC747F177}" type="presOf" srcId="{7C440944-30C4-49CF-B993-0425945F4322}" destId="{EEEF0279-5C57-4FDA-A2DE-1A8401C64B3B}" srcOrd="0" destOrd="0" presId="urn:microsoft.com/office/officeart/2005/8/layout/orgChart1"/>
    <dgm:cxn modelId="{E5066140-DE2F-47DD-8609-952973FD43E4}" type="presOf" srcId="{CD34DFBF-472E-49AF-A9BA-017E5FDED541}" destId="{1BB5C45C-88C6-405F-A5D3-B1FB91B20066}" srcOrd="0" destOrd="0" presId="urn:microsoft.com/office/officeart/2005/8/layout/orgChart1"/>
    <dgm:cxn modelId="{D2CDC4C7-5885-4BDC-956F-00226589B348}" type="presOf" srcId="{3A48D4D4-EE58-439F-95B5-BCD88F3247D4}" destId="{90BA7AE4-7B20-42AF-8F7D-FDA1D9B3CDAA}" srcOrd="0" destOrd="0" presId="urn:microsoft.com/office/officeart/2005/8/layout/orgChart1"/>
    <dgm:cxn modelId="{32A8446A-595B-4641-A52F-3B8BA06A4893}" type="presOf" srcId="{CADEF857-7E78-44FD-B833-C1E59AC8727D}" destId="{AE886963-637F-4BC8-9F73-DE3DE95785E7}" srcOrd="0" destOrd="0" presId="urn:microsoft.com/office/officeart/2005/8/layout/orgChart1"/>
    <dgm:cxn modelId="{ED826255-F995-43F3-8D15-CAD2EF4A23F8}" type="presOf" srcId="{3A48D4D4-EE58-439F-95B5-BCD88F3247D4}" destId="{A2525F13-3256-4A0F-B2EB-64F2EF22A262}" srcOrd="1" destOrd="0" presId="urn:microsoft.com/office/officeart/2005/8/layout/orgChart1"/>
    <dgm:cxn modelId="{BADE3765-7695-4181-B099-010C14DD03EE}" srcId="{3A48D4D4-EE58-439F-95B5-BCD88F3247D4}" destId="{D7E59AA5-33CC-440C-A661-5A5A4439ADB4}" srcOrd="4" destOrd="0" parTransId="{903A0BBE-067B-4E4A-BDEC-C1EA96C0B7E1}" sibTransId="{F4F0727D-1839-4C3F-81A1-29B101A58E54}"/>
    <dgm:cxn modelId="{61167C49-8EAB-48BB-A105-E0FE3AE723C3}" type="presOf" srcId="{6FA73B96-F585-4F37-A94A-E6A65B75F2BF}" destId="{B5F2B6D6-8747-47B4-88DA-DBC710BE5DD8}" srcOrd="0" destOrd="0" presId="urn:microsoft.com/office/officeart/2005/8/layout/orgChart1"/>
    <dgm:cxn modelId="{E85E2F9A-694A-47C5-BEAA-A7C05AB53131}" type="presOf" srcId="{78BCAE06-E8B7-49F1-B0FC-91EA0CB6921D}" destId="{65B00356-67AB-4143-AFF4-39A0F46B8917}" srcOrd="0" destOrd="0" presId="urn:microsoft.com/office/officeart/2005/8/layout/orgChart1"/>
    <dgm:cxn modelId="{50D4CFC1-8447-4556-9162-6BBB624F90D1}" type="presOf" srcId="{78BCAE06-E8B7-49F1-B0FC-91EA0CB6921D}" destId="{BBF5D559-7ED8-4480-AD77-A1E794B3ACC8}" srcOrd="1" destOrd="0" presId="urn:microsoft.com/office/officeart/2005/8/layout/orgChart1"/>
    <dgm:cxn modelId="{B0C4A75E-1D62-4A41-B163-421C2F1B6452}" type="presParOf" srcId="{795E242F-F324-4970-9904-D9867D4A0452}" destId="{486299F3-3895-4AB4-BC81-8706317A9008}" srcOrd="0" destOrd="0" presId="urn:microsoft.com/office/officeart/2005/8/layout/orgChart1"/>
    <dgm:cxn modelId="{6AAE109E-321E-493E-B372-ABC1332DCDC0}" type="presParOf" srcId="{486299F3-3895-4AB4-BC81-8706317A9008}" destId="{8B8B038C-ABF3-47B4-8E56-17E4EB8DD9C7}" srcOrd="0" destOrd="0" presId="urn:microsoft.com/office/officeart/2005/8/layout/orgChart1"/>
    <dgm:cxn modelId="{233E637E-6073-40D3-8773-A95CA636318D}" type="presParOf" srcId="{8B8B038C-ABF3-47B4-8E56-17E4EB8DD9C7}" destId="{90BA7AE4-7B20-42AF-8F7D-FDA1D9B3CDAA}" srcOrd="0" destOrd="0" presId="urn:microsoft.com/office/officeart/2005/8/layout/orgChart1"/>
    <dgm:cxn modelId="{801ACB16-FC35-434D-821C-7BD560AE103F}" type="presParOf" srcId="{8B8B038C-ABF3-47B4-8E56-17E4EB8DD9C7}" destId="{A2525F13-3256-4A0F-B2EB-64F2EF22A262}" srcOrd="1" destOrd="0" presId="urn:microsoft.com/office/officeart/2005/8/layout/orgChart1"/>
    <dgm:cxn modelId="{C415A5F7-7028-4AA7-9F6A-1ACE7142BCB7}" type="presParOf" srcId="{486299F3-3895-4AB4-BC81-8706317A9008}" destId="{7E31BDE6-3943-4F49-A554-78A00B1CCE50}" srcOrd="1" destOrd="0" presId="urn:microsoft.com/office/officeart/2005/8/layout/orgChart1"/>
    <dgm:cxn modelId="{F28D352A-FA74-4EC1-AEB7-044755D6836E}" type="presParOf" srcId="{7E31BDE6-3943-4F49-A554-78A00B1CCE50}" destId="{1BB5C45C-88C6-405F-A5D3-B1FB91B20066}" srcOrd="0" destOrd="0" presId="urn:microsoft.com/office/officeart/2005/8/layout/orgChart1"/>
    <dgm:cxn modelId="{B460E910-C552-4440-A11A-5CA7435ADE7C}" type="presParOf" srcId="{7E31BDE6-3943-4F49-A554-78A00B1CCE50}" destId="{565E5CE4-5341-4DF0-A428-F00042994DA2}" srcOrd="1" destOrd="0" presId="urn:microsoft.com/office/officeart/2005/8/layout/orgChart1"/>
    <dgm:cxn modelId="{BC871807-4C3A-40BC-A6A2-9B58241D819D}" type="presParOf" srcId="{565E5CE4-5341-4DF0-A428-F00042994DA2}" destId="{C9CA1D9D-C04D-478F-86EC-6BE23137395C}" srcOrd="0" destOrd="0" presId="urn:microsoft.com/office/officeart/2005/8/layout/orgChart1"/>
    <dgm:cxn modelId="{0A7E4DD2-6BA7-4182-9717-FE0A06E108E4}" type="presParOf" srcId="{C9CA1D9D-C04D-478F-86EC-6BE23137395C}" destId="{69DF40FA-DA5C-4573-B8A2-99EF39462B5F}" srcOrd="0" destOrd="0" presId="urn:microsoft.com/office/officeart/2005/8/layout/orgChart1"/>
    <dgm:cxn modelId="{3CFC3DA8-9773-4AC4-AA1E-7FEE94351E79}" type="presParOf" srcId="{C9CA1D9D-C04D-478F-86EC-6BE23137395C}" destId="{FFA6E1F0-26E9-4368-B410-084151FA68E1}" srcOrd="1" destOrd="0" presId="urn:microsoft.com/office/officeart/2005/8/layout/orgChart1"/>
    <dgm:cxn modelId="{7F5ACC90-7FA1-4186-BBCA-83852538AAD9}" type="presParOf" srcId="{565E5CE4-5341-4DF0-A428-F00042994DA2}" destId="{BDDEB5E1-D127-4D07-AC2F-970711E325CE}" srcOrd="1" destOrd="0" presId="urn:microsoft.com/office/officeart/2005/8/layout/orgChart1"/>
    <dgm:cxn modelId="{5720989D-BB03-4916-8F92-0DF0E77751B2}" type="presParOf" srcId="{565E5CE4-5341-4DF0-A428-F00042994DA2}" destId="{295AC77B-AC4C-4837-A193-D5ED67D0846E}" srcOrd="2" destOrd="0" presId="urn:microsoft.com/office/officeart/2005/8/layout/orgChart1"/>
    <dgm:cxn modelId="{C2A014A6-C330-4EA5-A765-D36F09769538}" type="presParOf" srcId="{7E31BDE6-3943-4F49-A554-78A00B1CCE50}" destId="{B5F2B6D6-8747-47B4-88DA-DBC710BE5DD8}" srcOrd="2" destOrd="0" presId="urn:microsoft.com/office/officeart/2005/8/layout/orgChart1"/>
    <dgm:cxn modelId="{1FEB7501-7BB6-4BDA-B3F3-6B2E71F8B531}" type="presParOf" srcId="{7E31BDE6-3943-4F49-A554-78A00B1CCE50}" destId="{0B166AC0-083D-4025-AFA8-B1801F437393}" srcOrd="3" destOrd="0" presId="urn:microsoft.com/office/officeart/2005/8/layout/orgChart1"/>
    <dgm:cxn modelId="{8D25B152-1C5A-4571-905A-D1254B7F5268}" type="presParOf" srcId="{0B166AC0-083D-4025-AFA8-B1801F437393}" destId="{D18CB6BE-8E78-4999-97CE-29DDD9EE3D66}" srcOrd="0" destOrd="0" presId="urn:microsoft.com/office/officeart/2005/8/layout/orgChart1"/>
    <dgm:cxn modelId="{9119A91B-08C5-4E69-9553-8904FB0C032D}" type="presParOf" srcId="{D18CB6BE-8E78-4999-97CE-29DDD9EE3D66}" destId="{AE886963-637F-4BC8-9F73-DE3DE95785E7}" srcOrd="0" destOrd="0" presId="urn:microsoft.com/office/officeart/2005/8/layout/orgChart1"/>
    <dgm:cxn modelId="{6D548464-6AEF-402F-94F3-F880C95C51ED}" type="presParOf" srcId="{D18CB6BE-8E78-4999-97CE-29DDD9EE3D66}" destId="{9ACFEC5A-717E-4031-9B90-DD188E3BDCA3}" srcOrd="1" destOrd="0" presId="urn:microsoft.com/office/officeart/2005/8/layout/orgChart1"/>
    <dgm:cxn modelId="{1C5CA1EE-2758-42E9-884D-A66B5EF3EFDA}" type="presParOf" srcId="{0B166AC0-083D-4025-AFA8-B1801F437393}" destId="{FB2F5863-72D4-4648-A2E0-113C078A301B}" srcOrd="1" destOrd="0" presId="urn:microsoft.com/office/officeart/2005/8/layout/orgChart1"/>
    <dgm:cxn modelId="{549084D7-2EB7-40B5-9FE0-2D87A4974B1B}" type="presParOf" srcId="{0B166AC0-083D-4025-AFA8-B1801F437393}" destId="{741FAFA0-8BA6-4CE9-8A31-0CDA5BA42B3D}" srcOrd="2" destOrd="0" presId="urn:microsoft.com/office/officeart/2005/8/layout/orgChart1"/>
    <dgm:cxn modelId="{B3916C75-350A-4524-8A1F-F49F67949FB2}" type="presParOf" srcId="{7E31BDE6-3943-4F49-A554-78A00B1CCE50}" destId="{1373B27A-6A2D-4F8F-88FC-9A0A8540362D}" srcOrd="4" destOrd="0" presId="urn:microsoft.com/office/officeart/2005/8/layout/orgChart1"/>
    <dgm:cxn modelId="{EA7B2C53-1D20-491E-8E0D-D16858285786}" type="presParOf" srcId="{7E31BDE6-3943-4F49-A554-78A00B1CCE50}" destId="{9C4F7C6D-ECDD-401D-812B-86CFFBACD9AA}" srcOrd="5" destOrd="0" presId="urn:microsoft.com/office/officeart/2005/8/layout/orgChart1"/>
    <dgm:cxn modelId="{50FF3E9C-7922-43D9-8AF6-4C1718CCFCCD}" type="presParOf" srcId="{9C4F7C6D-ECDD-401D-812B-86CFFBACD9AA}" destId="{85A75BF8-6CFE-4D9D-A276-2C1179E06097}" srcOrd="0" destOrd="0" presId="urn:microsoft.com/office/officeart/2005/8/layout/orgChart1"/>
    <dgm:cxn modelId="{8BF8F524-CEDB-49A6-8355-72C4BF09DDFE}" type="presParOf" srcId="{85A75BF8-6CFE-4D9D-A276-2C1179E06097}" destId="{65B00356-67AB-4143-AFF4-39A0F46B8917}" srcOrd="0" destOrd="0" presId="urn:microsoft.com/office/officeart/2005/8/layout/orgChart1"/>
    <dgm:cxn modelId="{F06304FE-9143-47DB-9008-83CAE1DB8DFC}" type="presParOf" srcId="{85A75BF8-6CFE-4D9D-A276-2C1179E06097}" destId="{BBF5D559-7ED8-4480-AD77-A1E794B3ACC8}" srcOrd="1" destOrd="0" presId="urn:microsoft.com/office/officeart/2005/8/layout/orgChart1"/>
    <dgm:cxn modelId="{ED2526CE-A85F-48C4-861E-3314E72E0FCA}" type="presParOf" srcId="{9C4F7C6D-ECDD-401D-812B-86CFFBACD9AA}" destId="{948FBB83-793A-4AAA-8D70-EEF157E3CE31}" srcOrd="1" destOrd="0" presId="urn:microsoft.com/office/officeart/2005/8/layout/orgChart1"/>
    <dgm:cxn modelId="{1185D668-F4FA-4B36-8DA7-A26B4E8E9368}" type="presParOf" srcId="{9C4F7C6D-ECDD-401D-812B-86CFFBACD9AA}" destId="{3D4C0EFB-53A3-4F9F-81E2-BDF2DDEF65C6}" srcOrd="2" destOrd="0" presId="urn:microsoft.com/office/officeart/2005/8/layout/orgChart1"/>
    <dgm:cxn modelId="{FF3E15DD-A30D-4B80-99B9-58A72FACC351}" type="presParOf" srcId="{7E31BDE6-3943-4F49-A554-78A00B1CCE50}" destId="{274EDD9C-D8EB-4971-BB59-CBCD5844E18A}" srcOrd="6" destOrd="0" presId="urn:microsoft.com/office/officeart/2005/8/layout/orgChart1"/>
    <dgm:cxn modelId="{4C8B3122-537B-4279-8224-88194FFF02EC}" type="presParOf" srcId="{7E31BDE6-3943-4F49-A554-78A00B1CCE50}" destId="{F7A7B2B6-CF61-440E-83E5-1B8F65DD5A4D}" srcOrd="7" destOrd="0" presId="urn:microsoft.com/office/officeart/2005/8/layout/orgChart1"/>
    <dgm:cxn modelId="{10DF3C94-72C2-4021-9805-41B13890D813}" type="presParOf" srcId="{F7A7B2B6-CF61-440E-83E5-1B8F65DD5A4D}" destId="{F4D6E94F-EF2A-4BD4-8A0A-D0ACDFBE54C5}" srcOrd="0" destOrd="0" presId="urn:microsoft.com/office/officeart/2005/8/layout/orgChart1"/>
    <dgm:cxn modelId="{B9A24950-4860-49D5-93F4-F0EC481CFEB7}" type="presParOf" srcId="{F4D6E94F-EF2A-4BD4-8A0A-D0ACDFBE54C5}" destId="{EEEF0279-5C57-4FDA-A2DE-1A8401C64B3B}" srcOrd="0" destOrd="0" presId="urn:microsoft.com/office/officeart/2005/8/layout/orgChart1"/>
    <dgm:cxn modelId="{59FD6EF3-1B3C-4C6D-B659-C987FF93FFF2}" type="presParOf" srcId="{F4D6E94F-EF2A-4BD4-8A0A-D0ACDFBE54C5}" destId="{52A84C00-5E5F-4A27-B381-CDCC58EF7F65}" srcOrd="1" destOrd="0" presId="urn:microsoft.com/office/officeart/2005/8/layout/orgChart1"/>
    <dgm:cxn modelId="{9298CECD-E2D1-47AC-AE2A-060E5FBE8367}" type="presParOf" srcId="{F7A7B2B6-CF61-440E-83E5-1B8F65DD5A4D}" destId="{A25CFFD0-9F1A-43E7-8447-FCCD76B4DD80}" srcOrd="1" destOrd="0" presId="urn:microsoft.com/office/officeart/2005/8/layout/orgChart1"/>
    <dgm:cxn modelId="{1543CC57-CB95-457B-B04E-BD3C4F944FD7}" type="presParOf" srcId="{F7A7B2B6-CF61-440E-83E5-1B8F65DD5A4D}" destId="{DD2957FA-5ADB-41A0-AC9C-9BB1DB48497F}" srcOrd="2" destOrd="0" presId="urn:microsoft.com/office/officeart/2005/8/layout/orgChart1"/>
    <dgm:cxn modelId="{EC9956CC-05A1-486C-9375-50152E81AE72}" type="presParOf" srcId="{7E31BDE6-3943-4F49-A554-78A00B1CCE50}" destId="{4B3B1EC1-8D7C-4702-9CC4-430F78514EF7}" srcOrd="8" destOrd="0" presId="urn:microsoft.com/office/officeart/2005/8/layout/orgChart1"/>
    <dgm:cxn modelId="{DF8A30D9-9A18-4832-A04B-7333139625FC}" type="presParOf" srcId="{7E31BDE6-3943-4F49-A554-78A00B1CCE50}" destId="{984B8CFB-FCE2-430B-94A3-2DEB668659DC}" srcOrd="9" destOrd="0" presId="urn:microsoft.com/office/officeart/2005/8/layout/orgChart1"/>
    <dgm:cxn modelId="{28EA9AC8-FD1A-4470-B8BD-E9FD6B7094B7}" type="presParOf" srcId="{984B8CFB-FCE2-430B-94A3-2DEB668659DC}" destId="{B561ED8F-E55E-4EE7-8C81-DABE2B79FDAD}" srcOrd="0" destOrd="0" presId="urn:microsoft.com/office/officeart/2005/8/layout/orgChart1"/>
    <dgm:cxn modelId="{39E65844-4F54-4ECB-85EA-D4F3F1E53152}" type="presParOf" srcId="{B561ED8F-E55E-4EE7-8C81-DABE2B79FDAD}" destId="{C051F217-F7B7-4057-BF35-00A731DDEF08}" srcOrd="0" destOrd="0" presId="urn:microsoft.com/office/officeart/2005/8/layout/orgChart1"/>
    <dgm:cxn modelId="{F9682567-D9EC-4B7C-B1E6-8972BC6EB0CE}" type="presParOf" srcId="{B561ED8F-E55E-4EE7-8C81-DABE2B79FDAD}" destId="{F0859C6F-DEFE-4CAB-A690-052F963F8434}" srcOrd="1" destOrd="0" presId="urn:microsoft.com/office/officeart/2005/8/layout/orgChart1"/>
    <dgm:cxn modelId="{62CF4FF4-9FFC-4A3E-81F9-8F738C5B8656}" type="presParOf" srcId="{984B8CFB-FCE2-430B-94A3-2DEB668659DC}" destId="{3921F297-8FFB-47FD-B5E0-1366A0D800F6}" srcOrd="1" destOrd="0" presId="urn:microsoft.com/office/officeart/2005/8/layout/orgChart1"/>
    <dgm:cxn modelId="{B78E1B0A-B684-4BD6-9BC9-C256C9D7FF84}" type="presParOf" srcId="{984B8CFB-FCE2-430B-94A3-2DEB668659DC}" destId="{651CC21F-9269-4704-BEF6-A925E4209D48}" srcOrd="2" destOrd="0" presId="urn:microsoft.com/office/officeart/2005/8/layout/orgChart1"/>
    <dgm:cxn modelId="{8E26EA09-41B7-4EF4-BBCD-884E9FFE4A83}" type="presParOf" srcId="{486299F3-3895-4AB4-BC81-8706317A9008}" destId="{FBCAB82A-D353-429A-B8AD-D052BEBB1B73}"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10ADBA-A499-48B8-8E75-4037DDC97039}" type="doc">
      <dgm:prSet loTypeId="urn:microsoft.com/office/officeart/2005/8/layout/radial3" loCatId="relationship" qsTypeId="urn:microsoft.com/office/officeart/2005/8/quickstyle/simple1" qsCatId="simple" csTypeId="urn:microsoft.com/office/officeart/2005/8/colors/colorful4" csCatId="colorful" phldr="1"/>
      <dgm:spPr/>
      <dgm:t>
        <a:bodyPr/>
        <a:lstStyle/>
        <a:p>
          <a:endParaRPr lang="en-US"/>
        </a:p>
      </dgm:t>
    </dgm:pt>
    <dgm:pt modelId="{7D24F89D-08D2-450F-9AB4-D83DC7B1B3E5}">
      <dgm:prSet phldrT="[Text]" custT="1"/>
      <dgm:spPr/>
      <dgm:t>
        <a:bodyPr/>
        <a:lstStyle/>
        <a:p>
          <a:r>
            <a:rPr lang="en-US" sz="2000" dirty="0" smtClean="0">
              <a:solidFill>
                <a:schemeClr val="bg1"/>
              </a:solidFill>
            </a:rPr>
            <a:t>Gender-Race Pay Gap</a:t>
          </a:r>
          <a:endParaRPr lang="en-US" sz="2000" dirty="0">
            <a:solidFill>
              <a:schemeClr val="bg1"/>
            </a:solidFill>
          </a:endParaRPr>
        </a:p>
      </dgm:t>
    </dgm:pt>
    <dgm:pt modelId="{43C0B9FA-53F7-4340-AEB9-35E7907F9117}" type="parTrans" cxnId="{3921A19D-7464-4714-B8A5-806EF849EBB9}">
      <dgm:prSet/>
      <dgm:spPr/>
      <dgm:t>
        <a:bodyPr/>
        <a:lstStyle/>
        <a:p>
          <a:endParaRPr lang="en-US"/>
        </a:p>
      </dgm:t>
    </dgm:pt>
    <dgm:pt modelId="{6469977E-9E70-478B-9CDB-E2E47D31529E}" type="sibTrans" cxnId="{3921A19D-7464-4714-B8A5-806EF849EBB9}">
      <dgm:prSet/>
      <dgm:spPr/>
      <dgm:t>
        <a:bodyPr/>
        <a:lstStyle/>
        <a:p>
          <a:endParaRPr lang="en-US"/>
        </a:p>
      </dgm:t>
    </dgm:pt>
    <dgm:pt modelId="{411C07BC-5657-4466-A780-B1AB39D80FCB}">
      <dgm:prSet phldrT="[Text]"/>
      <dgm:spPr/>
      <dgm:t>
        <a:bodyPr/>
        <a:lstStyle/>
        <a:p>
          <a:r>
            <a:rPr lang="en-US" dirty="0" smtClean="0">
              <a:solidFill>
                <a:schemeClr val="bg1"/>
              </a:solidFill>
            </a:rPr>
            <a:t>Government</a:t>
          </a:r>
          <a:endParaRPr lang="en-US" dirty="0">
            <a:solidFill>
              <a:schemeClr val="bg1"/>
            </a:solidFill>
          </a:endParaRPr>
        </a:p>
      </dgm:t>
    </dgm:pt>
    <dgm:pt modelId="{B35BA590-6C94-46F0-A594-834D6E1B2F85}" type="parTrans" cxnId="{CEDB36BD-DD06-4BAB-B73C-3473EFB39B80}">
      <dgm:prSet/>
      <dgm:spPr/>
      <dgm:t>
        <a:bodyPr/>
        <a:lstStyle/>
        <a:p>
          <a:endParaRPr lang="en-US"/>
        </a:p>
      </dgm:t>
    </dgm:pt>
    <dgm:pt modelId="{D602A5FC-C02E-4C82-BC67-8D97F5416E11}" type="sibTrans" cxnId="{CEDB36BD-DD06-4BAB-B73C-3473EFB39B80}">
      <dgm:prSet/>
      <dgm:spPr/>
      <dgm:t>
        <a:bodyPr/>
        <a:lstStyle/>
        <a:p>
          <a:endParaRPr lang="en-US"/>
        </a:p>
      </dgm:t>
    </dgm:pt>
    <dgm:pt modelId="{F8465ED6-9094-4C7F-99FB-B6249C043A7C}">
      <dgm:prSet phldrT="[Text]"/>
      <dgm:spPr/>
      <dgm:t>
        <a:bodyPr/>
        <a:lstStyle/>
        <a:p>
          <a:r>
            <a:rPr lang="en-US" dirty="0" smtClean="0">
              <a:solidFill>
                <a:schemeClr val="bg1"/>
              </a:solidFill>
            </a:rPr>
            <a:t>Industry</a:t>
          </a:r>
          <a:endParaRPr lang="en-US" dirty="0">
            <a:solidFill>
              <a:schemeClr val="bg1"/>
            </a:solidFill>
          </a:endParaRPr>
        </a:p>
      </dgm:t>
    </dgm:pt>
    <dgm:pt modelId="{72BFAD9E-1474-4024-898E-568601B348BD}" type="parTrans" cxnId="{15B5F306-7EC4-4625-8660-0756D04ECDBA}">
      <dgm:prSet/>
      <dgm:spPr/>
      <dgm:t>
        <a:bodyPr/>
        <a:lstStyle/>
        <a:p>
          <a:endParaRPr lang="en-US"/>
        </a:p>
      </dgm:t>
    </dgm:pt>
    <dgm:pt modelId="{C15D6430-8115-4F3F-B305-11993821977E}" type="sibTrans" cxnId="{15B5F306-7EC4-4625-8660-0756D04ECDBA}">
      <dgm:prSet/>
      <dgm:spPr/>
      <dgm:t>
        <a:bodyPr/>
        <a:lstStyle/>
        <a:p>
          <a:endParaRPr lang="en-US"/>
        </a:p>
      </dgm:t>
    </dgm:pt>
    <dgm:pt modelId="{BDAD2F40-3239-44DE-8F4B-E54505A76888}">
      <dgm:prSet phldrT="[Text]"/>
      <dgm:spPr/>
      <dgm:t>
        <a:bodyPr/>
        <a:lstStyle/>
        <a:p>
          <a:r>
            <a:rPr lang="en-US" dirty="0" smtClean="0">
              <a:solidFill>
                <a:schemeClr val="bg1"/>
              </a:solidFill>
            </a:rPr>
            <a:t>Individuals</a:t>
          </a:r>
          <a:endParaRPr lang="en-US" dirty="0"/>
        </a:p>
      </dgm:t>
    </dgm:pt>
    <dgm:pt modelId="{B5E941C9-4B38-4F60-AF80-C9FE94956374}" type="parTrans" cxnId="{039A5D32-1FC0-49F5-917E-86BF2329C3E5}">
      <dgm:prSet/>
      <dgm:spPr/>
      <dgm:t>
        <a:bodyPr/>
        <a:lstStyle/>
        <a:p>
          <a:endParaRPr lang="en-US"/>
        </a:p>
      </dgm:t>
    </dgm:pt>
    <dgm:pt modelId="{3E4EB893-A738-4C56-BA6E-3F0DD8ABF329}" type="sibTrans" cxnId="{039A5D32-1FC0-49F5-917E-86BF2329C3E5}">
      <dgm:prSet/>
      <dgm:spPr/>
      <dgm:t>
        <a:bodyPr/>
        <a:lstStyle/>
        <a:p>
          <a:endParaRPr lang="en-US"/>
        </a:p>
      </dgm:t>
    </dgm:pt>
    <dgm:pt modelId="{CE9CEB3C-74DC-4360-AF57-5EEDFE3FEBB5}">
      <dgm:prSet phldrT="[Text]"/>
      <dgm:spPr/>
      <dgm:t>
        <a:bodyPr/>
        <a:lstStyle/>
        <a:p>
          <a:r>
            <a:rPr lang="en-US" dirty="0" smtClean="0">
              <a:solidFill>
                <a:schemeClr val="bg1"/>
              </a:solidFill>
            </a:rPr>
            <a:t>Universities</a:t>
          </a:r>
          <a:endParaRPr lang="en-US" dirty="0">
            <a:solidFill>
              <a:schemeClr val="bg1"/>
            </a:solidFill>
          </a:endParaRPr>
        </a:p>
      </dgm:t>
    </dgm:pt>
    <dgm:pt modelId="{58232048-DF7A-4763-8FEC-62F2D69CF03C}" type="parTrans" cxnId="{89182B4B-977F-4B42-9616-072BEB4D6C9C}">
      <dgm:prSet/>
      <dgm:spPr/>
      <dgm:t>
        <a:bodyPr/>
        <a:lstStyle/>
        <a:p>
          <a:endParaRPr lang="en-US"/>
        </a:p>
      </dgm:t>
    </dgm:pt>
    <dgm:pt modelId="{0CD7A4D7-2B9B-42D8-AE41-A49D5D2A771D}" type="sibTrans" cxnId="{89182B4B-977F-4B42-9616-072BEB4D6C9C}">
      <dgm:prSet/>
      <dgm:spPr/>
      <dgm:t>
        <a:bodyPr/>
        <a:lstStyle/>
        <a:p>
          <a:endParaRPr lang="en-US"/>
        </a:p>
      </dgm:t>
    </dgm:pt>
    <dgm:pt modelId="{5AB5E2CA-06CD-493E-8481-205E8340AC54}" type="pres">
      <dgm:prSet presAssocID="{7110ADBA-A499-48B8-8E75-4037DDC97039}" presName="composite" presStyleCnt="0">
        <dgm:presLayoutVars>
          <dgm:chMax val="1"/>
          <dgm:dir/>
          <dgm:resizeHandles val="exact"/>
        </dgm:presLayoutVars>
      </dgm:prSet>
      <dgm:spPr/>
      <dgm:t>
        <a:bodyPr/>
        <a:lstStyle/>
        <a:p>
          <a:endParaRPr lang="en-US"/>
        </a:p>
      </dgm:t>
    </dgm:pt>
    <dgm:pt modelId="{8FA16D7A-F34D-406E-9A32-E125166ACDF3}" type="pres">
      <dgm:prSet presAssocID="{7110ADBA-A499-48B8-8E75-4037DDC97039}" presName="radial" presStyleCnt="0">
        <dgm:presLayoutVars>
          <dgm:animLvl val="ctr"/>
        </dgm:presLayoutVars>
      </dgm:prSet>
      <dgm:spPr/>
    </dgm:pt>
    <dgm:pt modelId="{D88B3C5D-6832-464C-B9DD-C63E77873A5C}" type="pres">
      <dgm:prSet presAssocID="{7D24F89D-08D2-450F-9AB4-D83DC7B1B3E5}" presName="centerShape" presStyleLbl="vennNode1" presStyleIdx="0" presStyleCnt="5"/>
      <dgm:spPr/>
      <dgm:t>
        <a:bodyPr/>
        <a:lstStyle/>
        <a:p>
          <a:endParaRPr lang="en-US"/>
        </a:p>
      </dgm:t>
    </dgm:pt>
    <dgm:pt modelId="{1BC88236-A285-4D8C-80A7-97C0E948022D}" type="pres">
      <dgm:prSet presAssocID="{411C07BC-5657-4466-A780-B1AB39D80FCB}" presName="node" presStyleLbl="vennNode1" presStyleIdx="1" presStyleCnt="5" custScaleX="122985" custScaleY="110640" custRadScaleRad="66894" custRadScaleInc="225">
        <dgm:presLayoutVars>
          <dgm:bulletEnabled val="1"/>
        </dgm:presLayoutVars>
      </dgm:prSet>
      <dgm:spPr/>
      <dgm:t>
        <a:bodyPr/>
        <a:lstStyle/>
        <a:p>
          <a:endParaRPr lang="en-US"/>
        </a:p>
      </dgm:t>
    </dgm:pt>
    <dgm:pt modelId="{DDFA2283-D43D-495F-BAAB-0FB4181980FB}" type="pres">
      <dgm:prSet presAssocID="{F8465ED6-9094-4C7F-99FB-B6249C043A7C}" presName="node" presStyleLbl="vennNode1" presStyleIdx="2" presStyleCnt="5" custScaleX="115708" custScaleY="111974" custRadScaleRad="87749" custRadScaleInc="-1570">
        <dgm:presLayoutVars>
          <dgm:bulletEnabled val="1"/>
        </dgm:presLayoutVars>
      </dgm:prSet>
      <dgm:spPr/>
      <dgm:t>
        <a:bodyPr/>
        <a:lstStyle/>
        <a:p>
          <a:endParaRPr lang="en-US"/>
        </a:p>
      </dgm:t>
    </dgm:pt>
    <dgm:pt modelId="{6BD391AC-E05C-444D-B202-F93E901D06A0}" type="pres">
      <dgm:prSet presAssocID="{BDAD2F40-3239-44DE-8F4B-E54505A76888}" presName="node" presStyleLbl="vennNode1" presStyleIdx="3" presStyleCnt="5" custScaleX="127945" custScaleY="126290" custRadScaleRad="65543" custRadScaleInc="1619">
        <dgm:presLayoutVars>
          <dgm:bulletEnabled val="1"/>
        </dgm:presLayoutVars>
      </dgm:prSet>
      <dgm:spPr/>
      <dgm:t>
        <a:bodyPr/>
        <a:lstStyle/>
        <a:p>
          <a:endParaRPr lang="en-US"/>
        </a:p>
      </dgm:t>
    </dgm:pt>
    <dgm:pt modelId="{CE1D15B7-21E2-46DD-96C7-38FDA890DFEF}" type="pres">
      <dgm:prSet presAssocID="{CE9CEB3C-74DC-4360-AF57-5EEDFE3FEBB5}" presName="node" presStyleLbl="vennNode1" presStyleIdx="4" presStyleCnt="5" custScaleX="120055" custScaleY="114370" custRadScaleRad="88935" custRadScaleInc="-2077">
        <dgm:presLayoutVars>
          <dgm:bulletEnabled val="1"/>
        </dgm:presLayoutVars>
      </dgm:prSet>
      <dgm:spPr/>
      <dgm:t>
        <a:bodyPr/>
        <a:lstStyle/>
        <a:p>
          <a:endParaRPr lang="en-US"/>
        </a:p>
      </dgm:t>
    </dgm:pt>
  </dgm:ptLst>
  <dgm:cxnLst>
    <dgm:cxn modelId="{68ED76DB-FA7B-4117-A48F-3211C9126764}" type="presOf" srcId="{F8465ED6-9094-4C7F-99FB-B6249C043A7C}" destId="{DDFA2283-D43D-495F-BAAB-0FB4181980FB}" srcOrd="0" destOrd="0" presId="urn:microsoft.com/office/officeart/2005/8/layout/radial3"/>
    <dgm:cxn modelId="{89182B4B-977F-4B42-9616-072BEB4D6C9C}" srcId="{7D24F89D-08D2-450F-9AB4-D83DC7B1B3E5}" destId="{CE9CEB3C-74DC-4360-AF57-5EEDFE3FEBB5}" srcOrd="3" destOrd="0" parTransId="{58232048-DF7A-4763-8FEC-62F2D69CF03C}" sibTransId="{0CD7A4D7-2B9B-42D8-AE41-A49D5D2A771D}"/>
    <dgm:cxn modelId="{031858FF-6082-4E93-8FB3-19CE7BE8E807}" type="presOf" srcId="{7110ADBA-A499-48B8-8E75-4037DDC97039}" destId="{5AB5E2CA-06CD-493E-8481-205E8340AC54}" srcOrd="0" destOrd="0" presId="urn:microsoft.com/office/officeart/2005/8/layout/radial3"/>
    <dgm:cxn modelId="{039A5D32-1FC0-49F5-917E-86BF2329C3E5}" srcId="{7D24F89D-08D2-450F-9AB4-D83DC7B1B3E5}" destId="{BDAD2F40-3239-44DE-8F4B-E54505A76888}" srcOrd="2" destOrd="0" parTransId="{B5E941C9-4B38-4F60-AF80-C9FE94956374}" sibTransId="{3E4EB893-A738-4C56-BA6E-3F0DD8ABF329}"/>
    <dgm:cxn modelId="{3921A19D-7464-4714-B8A5-806EF849EBB9}" srcId="{7110ADBA-A499-48B8-8E75-4037DDC97039}" destId="{7D24F89D-08D2-450F-9AB4-D83DC7B1B3E5}" srcOrd="0" destOrd="0" parTransId="{43C0B9FA-53F7-4340-AEB9-35E7907F9117}" sibTransId="{6469977E-9E70-478B-9CDB-E2E47D31529E}"/>
    <dgm:cxn modelId="{F262E083-B3B0-4478-8E8F-78638F57D3E3}" type="presOf" srcId="{7D24F89D-08D2-450F-9AB4-D83DC7B1B3E5}" destId="{D88B3C5D-6832-464C-B9DD-C63E77873A5C}" srcOrd="0" destOrd="0" presId="urn:microsoft.com/office/officeart/2005/8/layout/radial3"/>
    <dgm:cxn modelId="{15B5F306-7EC4-4625-8660-0756D04ECDBA}" srcId="{7D24F89D-08D2-450F-9AB4-D83DC7B1B3E5}" destId="{F8465ED6-9094-4C7F-99FB-B6249C043A7C}" srcOrd="1" destOrd="0" parTransId="{72BFAD9E-1474-4024-898E-568601B348BD}" sibTransId="{C15D6430-8115-4F3F-B305-11993821977E}"/>
    <dgm:cxn modelId="{49400196-C6B7-4AF9-A8D6-1D344F4F72EB}" type="presOf" srcId="{411C07BC-5657-4466-A780-B1AB39D80FCB}" destId="{1BC88236-A285-4D8C-80A7-97C0E948022D}" srcOrd="0" destOrd="0" presId="urn:microsoft.com/office/officeart/2005/8/layout/radial3"/>
    <dgm:cxn modelId="{CEDB36BD-DD06-4BAB-B73C-3473EFB39B80}" srcId="{7D24F89D-08D2-450F-9AB4-D83DC7B1B3E5}" destId="{411C07BC-5657-4466-A780-B1AB39D80FCB}" srcOrd="0" destOrd="0" parTransId="{B35BA590-6C94-46F0-A594-834D6E1B2F85}" sibTransId="{D602A5FC-C02E-4C82-BC67-8D97F5416E11}"/>
    <dgm:cxn modelId="{A5D940BF-1CBA-4506-8AC7-A022B4DCCC96}" type="presOf" srcId="{CE9CEB3C-74DC-4360-AF57-5EEDFE3FEBB5}" destId="{CE1D15B7-21E2-46DD-96C7-38FDA890DFEF}" srcOrd="0" destOrd="0" presId="urn:microsoft.com/office/officeart/2005/8/layout/radial3"/>
    <dgm:cxn modelId="{DBC23C13-E2AA-41A1-9DF6-181327C6683B}" type="presOf" srcId="{BDAD2F40-3239-44DE-8F4B-E54505A76888}" destId="{6BD391AC-E05C-444D-B202-F93E901D06A0}" srcOrd="0" destOrd="0" presId="urn:microsoft.com/office/officeart/2005/8/layout/radial3"/>
    <dgm:cxn modelId="{FE898734-C6D5-4163-A72B-4C8A04211216}" type="presParOf" srcId="{5AB5E2CA-06CD-493E-8481-205E8340AC54}" destId="{8FA16D7A-F34D-406E-9A32-E125166ACDF3}" srcOrd="0" destOrd="0" presId="urn:microsoft.com/office/officeart/2005/8/layout/radial3"/>
    <dgm:cxn modelId="{D236783B-368E-45DF-99D9-4DBF6D461837}" type="presParOf" srcId="{8FA16D7A-F34D-406E-9A32-E125166ACDF3}" destId="{D88B3C5D-6832-464C-B9DD-C63E77873A5C}" srcOrd="0" destOrd="0" presId="urn:microsoft.com/office/officeart/2005/8/layout/radial3"/>
    <dgm:cxn modelId="{BA4D0A7E-A795-4AAB-8C16-615F5D31DE9E}" type="presParOf" srcId="{8FA16D7A-F34D-406E-9A32-E125166ACDF3}" destId="{1BC88236-A285-4D8C-80A7-97C0E948022D}" srcOrd="1" destOrd="0" presId="urn:microsoft.com/office/officeart/2005/8/layout/radial3"/>
    <dgm:cxn modelId="{89602B6F-0BF0-4732-AB25-093F3532D929}" type="presParOf" srcId="{8FA16D7A-F34D-406E-9A32-E125166ACDF3}" destId="{DDFA2283-D43D-495F-BAAB-0FB4181980FB}" srcOrd="2" destOrd="0" presId="urn:microsoft.com/office/officeart/2005/8/layout/radial3"/>
    <dgm:cxn modelId="{9E552B03-9EE7-4FA7-A0C0-63ADE90B9E12}" type="presParOf" srcId="{8FA16D7A-F34D-406E-9A32-E125166ACDF3}" destId="{6BD391AC-E05C-444D-B202-F93E901D06A0}" srcOrd="3" destOrd="0" presId="urn:microsoft.com/office/officeart/2005/8/layout/radial3"/>
    <dgm:cxn modelId="{A649122C-A21B-41AA-8F7E-B5A38BA4B64A}" type="presParOf" srcId="{8FA16D7A-F34D-406E-9A32-E125166ACDF3}" destId="{CE1D15B7-21E2-46DD-96C7-38FDA890DFE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B1EC1-8D7C-4702-9CC4-430F78514EF7}">
      <dsp:nvSpPr>
        <dsp:cNvPr id="0" name=""/>
        <dsp:cNvSpPr/>
      </dsp:nvSpPr>
      <dsp:spPr>
        <a:xfrm>
          <a:off x="4191000" y="1899753"/>
          <a:ext cx="3472769" cy="301356"/>
        </a:xfrm>
        <a:custGeom>
          <a:avLst/>
          <a:gdLst/>
          <a:ahLst/>
          <a:cxnLst/>
          <a:rect l="0" t="0" r="0" b="0"/>
          <a:pathLst>
            <a:path>
              <a:moveTo>
                <a:pt x="0" y="0"/>
              </a:moveTo>
              <a:lnTo>
                <a:pt x="0" y="150678"/>
              </a:lnTo>
              <a:lnTo>
                <a:pt x="3472769" y="150678"/>
              </a:lnTo>
              <a:lnTo>
                <a:pt x="3472769" y="3013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4EDD9C-D8EB-4971-BB59-CBCD5844E18A}">
      <dsp:nvSpPr>
        <dsp:cNvPr id="0" name=""/>
        <dsp:cNvSpPr/>
      </dsp:nvSpPr>
      <dsp:spPr>
        <a:xfrm>
          <a:off x="4191000" y="1899753"/>
          <a:ext cx="1736384" cy="301356"/>
        </a:xfrm>
        <a:custGeom>
          <a:avLst/>
          <a:gdLst/>
          <a:ahLst/>
          <a:cxnLst/>
          <a:rect l="0" t="0" r="0" b="0"/>
          <a:pathLst>
            <a:path>
              <a:moveTo>
                <a:pt x="0" y="0"/>
              </a:moveTo>
              <a:lnTo>
                <a:pt x="0" y="150678"/>
              </a:lnTo>
              <a:lnTo>
                <a:pt x="1736384" y="150678"/>
              </a:lnTo>
              <a:lnTo>
                <a:pt x="1736384" y="3013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73B27A-6A2D-4F8F-88FC-9A0A8540362D}">
      <dsp:nvSpPr>
        <dsp:cNvPr id="0" name=""/>
        <dsp:cNvSpPr/>
      </dsp:nvSpPr>
      <dsp:spPr>
        <a:xfrm>
          <a:off x="4145280" y="1899753"/>
          <a:ext cx="91440" cy="301356"/>
        </a:xfrm>
        <a:custGeom>
          <a:avLst/>
          <a:gdLst/>
          <a:ahLst/>
          <a:cxnLst/>
          <a:rect l="0" t="0" r="0" b="0"/>
          <a:pathLst>
            <a:path>
              <a:moveTo>
                <a:pt x="45720" y="0"/>
              </a:moveTo>
              <a:lnTo>
                <a:pt x="45720" y="3013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F2B6D6-8747-47B4-88DA-DBC710BE5DD8}">
      <dsp:nvSpPr>
        <dsp:cNvPr id="0" name=""/>
        <dsp:cNvSpPr/>
      </dsp:nvSpPr>
      <dsp:spPr>
        <a:xfrm>
          <a:off x="2454615" y="1899753"/>
          <a:ext cx="1736384" cy="301356"/>
        </a:xfrm>
        <a:custGeom>
          <a:avLst/>
          <a:gdLst/>
          <a:ahLst/>
          <a:cxnLst/>
          <a:rect l="0" t="0" r="0" b="0"/>
          <a:pathLst>
            <a:path>
              <a:moveTo>
                <a:pt x="1736384" y="0"/>
              </a:moveTo>
              <a:lnTo>
                <a:pt x="1736384" y="150678"/>
              </a:lnTo>
              <a:lnTo>
                <a:pt x="0" y="150678"/>
              </a:lnTo>
              <a:lnTo>
                <a:pt x="0" y="3013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B5C45C-88C6-405F-A5D3-B1FB91B20066}">
      <dsp:nvSpPr>
        <dsp:cNvPr id="0" name=""/>
        <dsp:cNvSpPr/>
      </dsp:nvSpPr>
      <dsp:spPr>
        <a:xfrm>
          <a:off x="718230" y="1899753"/>
          <a:ext cx="3472769" cy="301356"/>
        </a:xfrm>
        <a:custGeom>
          <a:avLst/>
          <a:gdLst/>
          <a:ahLst/>
          <a:cxnLst/>
          <a:rect l="0" t="0" r="0" b="0"/>
          <a:pathLst>
            <a:path>
              <a:moveTo>
                <a:pt x="3472769" y="0"/>
              </a:moveTo>
              <a:lnTo>
                <a:pt x="3472769" y="150678"/>
              </a:lnTo>
              <a:lnTo>
                <a:pt x="0" y="150678"/>
              </a:lnTo>
              <a:lnTo>
                <a:pt x="0" y="3013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BA7AE4-7B20-42AF-8F7D-FDA1D9B3CDAA}">
      <dsp:nvSpPr>
        <dsp:cNvPr id="0" name=""/>
        <dsp:cNvSpPr/>
      </dsp:nvSpPr>
      <dsp:spPr>
        <a:xfrm flipV="1">
          <a:off x="3971562" y="1854987"/>
          <a:ext cx="438874" cy="44765"/>
        </a:xfrm>
        <a:prstGeom prst="rect">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kern="1200" dirty="0" smtClean="0"/>
            <a:t>UC Graduates</a:t>
          </a:r>
          <a:endParaRPr lang="en-US" sz="500" kern="1200" dirty="0"/>
        </a:p>
      </dsp:txBody>
      <dsp:txXfrm rot="10800000">
        <a:off x="3971562" y="1854987"/>
        <a:ext cx="438874" cy="44765"/>
      </dsp:txXfrm>
    </dsp:sp>
    <dsp:sp modelId="{69DF40FA-DA5C-4573-B8A2-99EF39462B5F}">
      <dsp:nvSpPr>
        <dsp:cNvPr id="0" name=""/>
        <dsp:cNvSpPr/>
      </dsp:nvSpPr>
      <dsp:spPr>
        <a:xfrm>
          <a:off x="716" y="2201109"/>
          <a:ext cx="1435028" cy="717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baseline="0" dirty="0" smtClean="0"/>
            <a:t>Internet &amp; Computer Systems($146K)</a:t>
          </a:r>
          <a:endParaRPr lang="en-US" sz="1200" kern="1200" baseline="0" dirty="0"/>
        </a:p>
      </dsp:txBody>
      <dsp:txXfrm>
        <a:off x="716" y="2201109"/>
        <a:ext cx="1435028" cy="717514"/>
      </dsp:txXfrm>
    </dsp:sp>
    <dsp:sp modelId="{AE886963-637F-4BC8-9F73-DE3DE95785E7}">
      <dsp:nvSpPr>
        <dsp:cNvPr id="0" name=""/>
        <dsp:cNvSpPr/>
      </dsp:nvSpPr>
      <dsp:spPr>
        <a:xfrm>
          <a:off x="1737100" y="2201109"/>
          <a:ext cx="1435028" cy="717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Finance &amp; Insurance ($104K)</a:t>
          </a:r>
          <a:endParaRPr lang="en-US" sz="1200" kern="1200" dirty="0"/>
        </a:p>
      </dsp:txBody>
      <dsp:txXfrm>
        <a:off x="1737100" y="2201109"/>
        <a:ext cx="1435028" cy="717514"/>
      </dsp:txXfrm>
    </dsp:sp>
    <dsp:sp modelId="{65B00356-67AB-4143-AFF4-39A0F46B8917}">
      <dsp:nvSpPr>
        <dsp:cNvPr id="0" name=""/>
        <dsp:cNvSpPr/>
      </dsp:nvSpPr>
      <dsp:spPr>
        <a:xfrm>
          <a:off x="3473485" y="2201109"/>
          <a:ext cx="1435028" cy="717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Health Care ($104K)</a:t>
          </a:r>
          <a:endParaRPr lang="en-US" sz="1200" kern="1200" dirty="0"/>
        </a:p>
      </dsp:txBody>
      <dsp:txXfrm>
        <a:off x="3473485" y="2201109"/>
        <a:ext cx="1435028" cy="717514"/>
      </dsp:txXfrm>
    </dsp:sp>
    <dsp:sp modelId="{EEEF0279-5C57-4FDA-A2DE-1A8401C64B3B}">
      <dsp:nvSpPr>
        <dsp:cNvPr id="0" name=""/>
        <dsp:cNvSpPr/>
      </dsp:nvSpPr>
      <dsp:spPr>
        <a:xfrm>
          <a:off x="5209870" y="2201109"/>
          <a:ext cx="1435028" cy="717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Higher Education ($68K)</a:t>
          </a:r>
          <a:endParaRPr lang="en-US" sz="1200" kern="1200" dirty="0"/>
        </a:p>
      </dsp:txBody>
      <dsp:txXfrm>
        <a:off x="5209870" y="2201109"/>
        <a:ext cx="1435028" cy="717514"/>
      </dsp:txXfrm>
    </dsp:sp>
    <dsp:sp modelId="{C051F217-F7B7-4057-BF35-00A731DDEF08}">
      <dsp:nvSpPr>
        <dsp:cNvPr id="0" name=""/>
        <dsp:cNvSpPr/>
      </dsp:nvSpPr>
      <dsp:spPr>
        <a:xfrm>
          <a:off x="6946255" y="2201109"/>
          <a:ext cx="1435028" cy="717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K-12 Education ($54K)</a:t>
          </a:r>
          <a:endParaRPr lang="en-US" sz="1200" kern="1200" dirty="0"/>
        </a:p>
      </dsp:txBody>
      <dsp:txXfrm>
        <a:off x="6946255" y="2201109"/>
        <a:ext cx="1435028" cy="717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B3C5D-6832-464C-B9DD-C63E77873A5C}">
      <dsp:nvSpPr>
        <dsp:cNvPr id="0" name=""/>
        <dsp:cNvSpPr/>
      </dsp:nvSpPr>
      <dsp:spPr>
        <a:xfrm>
          <a:off x="2795227" y="1077651"/>
          <a:ext cx="2822215" cy="2822215"/>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Gender-Race Pay Gap</a:t>
          </a:r>
          <a:endParaRPr lang="en-US" sz="2000" kern="1200" dirty="0">
            <a:solidFill>
              <a:schemeClr val="bg1"/>
            </a:solidFill>
          </a:endParaRPr>
        </a:p>
      </dsp:txBody>
      <dsp:txXfrm>
        <a:off x="3208531" y="1490955"/>
        <a:ext cx="1995607" cy="1995607"/>
      </dsp:txXfrm>
    </dsp:sp>
    <dsp:sp modelId="{1BC88236-A285-4D8C-80A7-97C0E948022D}">
      <dsp:nvSpPr>
        <dsp:cNvPr id="0" name=""/>
        <dsp:cNvSpPr/>
      </dsp:nvSpPr>
      <dsp:spPr>
        <a:xfrm>
          <a:off x="3342955" y="478689"/>
          <a:ext cx="1735450" cy="1561249"/>
        </a:xfrm>
        <a:prstGeom prst="ellipse">
          <a:avLst/>
        </a:prstGeom>
        <a:solidFill>
          <a:schemeClr val="accent4">
            <a:alpha val="50000"/>
            <a:hueOff val="2228819"/>
            <a:satOff val="-3618"/>
            <a:lumOff val="50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Government</a:t>
          </a:r>
          <a:endParaRPr lang="en-US" sz="1600" kern="1200" dirty="0">
            <a:solidFill>
              <a:schemeClr val="bg1"/>
            </a:solidFill>
          </a:endParaRPr>
        </a:p>
      </dsp:txBody>
      <dsp:txXfrm>
        <a:off x="3597106" y="707329"/>
        <a:ext cx="1227148" cy="1103969"/>
      </dsp:txXfrm>
    </dsp:sp>
    <dsp:sp modelId="{DDFA2283-D43D-495F-BAAB-0FB4181980FB}">
      <dsp:nvSpPr>
        <dsp:cNvPr id="0" name=""/>
        <dsp:cNvSpPr/>
      </dsp:nvSpPr>
      <dsp:spPr>
        <a:xfrm>
          <a:off x="5002211" y="1658953"/>
          <a:ext cx="1632764" cy="1580073"/>
        </a:xfrm>
        <a:prstGeom prst="ellipse">
          <a:avLst/>
        </a:prstGeom>
        <a:solidFill>
          <a:schemeClr val="accent4">
            <a:alpha val="50000"/>
            <a:hueOff val="4457638"/>
            <a:satOff val="-7237"/>
            <a:lumOff val="10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Industry</a:t>
          </a:r>
          <a:endParaRPr lang="en-US" sz="1600" kern="1200" dirty="0">
            <a:solidFill>
              <a:schemeClr val="bg1"/>
            </a:solidFill>
          </a:endParaRPr>
        </a:p>
      </dsp:txBody>
      <dsp:txXfrm>
        <a:off x="5241324" y="1890349"/>
        <a:ext cx="1154538" cy="1117281"/>
      </dsp:txXfrm>
    </dsp:sp>
    <dsp:sp modelId="{6BD391AC-E05C-444D-B202-F93E901D06A0}">
      <dsp:nvSpPr>
        <dsp:cNvPr id="0" name=""/>
        <dsp:cNvSpPr/>
      </dsp:nvSpPr>
      <dsp:spPr>
        <a:xfrm>
          <a:off x="3272982" y="2801947"/>
          <a:ext cx="1805441" cy="1782087"/>
        </a:xfrm>
        <a:prstGeom prst="ellipse">
          <a:avLst/>
        </a:prstGeom>
        <a:solidFill>
          <a:schemeClr val="accent4">
            <a:alpha val="50000"/>
            <a:hueOff val="6686456"/>
            <a:satOff val="-10855"/>
            <a:lumOff val="151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Individuals</a:t>
          </a:r>
          <a:endParaRPr lang="en-US" sz="1600" kern="1200" dirty="0"/>
        </a:p>
      </dsp:txBody>
      <dsp:txXfrm>
        <a:off x="3537383" y="3062928"/>
        <a:ext cx="1276639" cy="1260125"/>
      </dsp:txXfrm>
    </dsp:sp>
    <dsp:sp modelId="{CE1D15B7-21E2-46DD-96C7-38FDA890DFEF}">
      <dsp:nvSpPr>
        <dsp:cNvPr id="0" name=""/>
        <dsp:cNvSpPr/>
      </dsp:nvSpPr>
      <dsp:spPr>
        <a:xfrm>
          <a:off x="1725606" y="1735135"/>
          <a:ext cx="1694105" cy="1613883"/>
        </a:xfrm>
        <a:prstGeom prst="ellipse">
          <a:avLst/>
        </a:prstGeom>
        <a:solidFill>
          <a:schemeClr val="accent4">
            <a:alpha val="50000"/>
            <a:hueOff val="8915275"/>
            <a:satOff val="-14474"/>
            <a:lumOff val="2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Universities</a:t>
          </a:r>
          <a:endParaRPr lang="en-US" sz="1600" kern="1200" dirty="0">
            <a:solidFill>
              <a:schemeClr val="bg1"/>
            </a:solidFill>
          </a:endParaRPr>
        </a:p>
      </dsp:txBody>
      <dsp:txXfrm>
        <a:off x="1973702" y="1971483"/>
        <a:ext cx="1197913" cy="114118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34C3C6-80BD-4922-B6AD-E66722E1225E}" type="datetimeFigureOut">
              <a:rPr lang="en-US" smtClean="0"/>
              <a:t>12/6/2018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A13889-2855-460B-ACBF-F853AE33DFF4}" type="slidenum">
              <a:rPr lang="en-US" smtClean="0"/>
              <a:t>‹#›</a:t>
            </a:fld>
            <a:endParaRPr lang="en-US" dirty="0"/>
          </a:p>
        </p:txBody>
      </p:sp>
    </p:spTree>
    <p:extLst>
      <p:ext uri="{BB962C8B-B14F-4D97-AF65-F5344CB8AC3E}">
        <p14:creationId xmlns:p14="http://schemas.microsoft.com/office/powerpoint/2010/main" val="1647367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baseline="0" dirty="0" smtClean="0"/>
              <a:t>value of a college degree has been a topic of much conversation recently. In this presentation we defining value as earnings after graduation, we recognize there are lots of other definitions of value that are important to consider. What instead we will be focusing on today, if we are defining value as Earnings after graduation, that value is or benefit assumed equitably by alumni, or are there differences in that value based on race/gender.  </a:t>
            </a:r>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1</a:t>
            </a:fld>
            <a:endParaRPr lang="en-US" dirty="0"/>
          </a:p>
        </p:txBody>
      </p:sp>
    </p:spTree>
    <p:extLst>
      <p:ext uri="{BB962C8B-B14F-4D97-AF65-F5344CB8AC3E}">
        <p14:creationId xmlns:p14="http://schemas.microsoft.com/office/powerpoint/2010/main" val="2805018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chart on the left hand side shows </a:t>
            </a:r>
            <a:r>
              <a:rPr lang="en-US" dirty="0" smtClean="0"/>
              <a:t>earnings at</a:t>
            </a:r>
            <a:r>
              <a:rPr lang="en-US" baseline="0" dirty="0" smtClean="0"/>
              <a:t> 2, 5 and 10 years after graduation by major of undergraduates there are clear differences in outcomes. </a:t>
            </a:r>
            <a:r>
              <a:rPr lang="en-US" baseline="0" dirty="0" smtClean="0"/>
              <a:t>We've </a:t>
            </a:r>
            <a:r>
              <a:rPr lang="en-US" baseline="0" dirty="0" smtClean="0"/>
              <a:t>grouped majors into disciplines. Engineering comp science are clearly out earning social science and arts and </a:t>
            </a:r>
            <a:r>
              <a:rPr lang="en-US" baseline="0" dirty="0" smtClean="0"/>
              <a:t>humanities. </a:t>
            </a:r>
            <a:endParaRPr lang="en-US" baseline="0" dirty="0" smtClean="0"/>
          </a:p>
          <a:p>
            <a:endParaRPr lang="en-US" baseline="0" dirty="0" smtClean="0"/>
          </a:p>
          <a:p>
            <a:r>
              <a:rPr lang="en-US" baseline="0" dirty="0" smtClean="0"/>
              <a:t>The chart on the right shows average earnings by industry for UC alumni, similarly there are clear differences in earnings depending on which industry you are working in… So we want to know are females more likely to graduate in different majors or work in certain industries. </a:t>
            </a:r>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10</a:t>
            </a:fld>
            <a:endParaRPr lang="en-US" dirty="0"/>
          </a:p>
        </p:txBody>
      </p:sp>
    </p:spTree>
    <p:extLst>
      <p:ext uri="{BB962C8B-B14F-4D97-AF65-F5344CB8AC3E}">
        <p14:creationId xmlns:p14="http://schemas.microsoft.com/office/powerpoint/2010/main" val="206629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there are some differences</a:t>
            </a:r>
            <a:r>
              <a:rPr lang="en-US" baseline="0" dirty="0" smtClean="0"/>
              <a:t> in gender, females are less likely to major in computer science or engineering, and more likely to major in social sciences. </a:t>
            </a:r>
          </a:p>
          <a:p>
            <a:endParaRPr lang="en-US" baseline="0" dirty="0" smtClean="0"/>
          </a:p>
          <a:p>
            <a:r>
              <a:rPr lang="en-US" baseline="0" dirty="0" smtClean="0"/>
              <a:t>While for most industries there are similar percentages of male and female UC alumni, males are twice as likely to work in Tech and females are more than twice as likely to work in K-12 education. </a:t>
            </a:r>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11</a:t>
            </a:fld>
            <a:endParaRPr lang="en-US" dirty="0"/>
          </a:p>
        </p:txBody>
      </p:sp>
    </p:spTree>
    <p:extLst>
      <p:ext uri="{BB962C8B-B14F-4D97-AF65-F5344CB8AC3E}">
        <p14:creationId xmlns:p14="http://schemas.microsoft.com/office/powerpoint/2010/main" val="2101524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a:t>
            </a:r>
            <a:r>
              <a:rPr lang="en-US" baseline="0" dirty="0" smtClean="0"/>
              <a:t>we look at degrees earned by race we see </a:t>
            </a:r>
            <a:r>
              <a:rPr lang="en-US" baseline="0" dirty="0" smtClean="0"/>
              <a:t>less </a:t>
            </a:r>
            <a:r>
              <a:rPr lang="en-US" baseline="0" dirty="0" err="1" smtClean="0"/>
              <a:t>Latinx</a:t>
            </a:r>
            <a:r>
              <a:rPr lang="en-US" baseline="0" dirty="0" smtClean="0"/>
              <a:t> and African Americans are majoring in Computer science. </a:t>
            </a:r>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12</a:t>
            </a:fld>
            <a:endParaRPr lang="en-US" dirty="0"/>
          </a:p>
        </p:txBody>
      </p:sp>
    </p:spTree>
    <p:extLst>
      <p:ext uri="{BB962C8B-B14F-4D97-AF65-F5344CB8AC3E}">
        <p14:creationId xmlns:p14="http://schemas.microsoft.com/office/powerpoint/2010/main" val="3871880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URG </a:t>
            </a:r>
            <a:r>
              <a:rPr lang="en-US" dirty="0" smtClean="0"/>
              <a:t>are</a:t>
            </a:r>
            <a:r>
              <a:rPr lang="en-US" baseline="0" dirty="0" smtClean="0"/>
              <a:t> also less likely to work in Tech and more likely to work in K-12. </a:t>
            </a:r>
          </a:p>
          <a:p>
            <a:endParaRPr lang="en-US" baseline="0" dirty="0" smtClean="0"/>
          </a:p>
          <a:p>
            <a:r>
              <a:rPr lang="en-US" baseline="0" dirty="0" smtClean="0"/>
              <a:t>Okay so maybe by this point none of this is a surprise to you, What I really want to know is for those African Americans who are working in Tech or those females who are majoring in computer science is there a wage gap? </a:t>
            </a:r>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13</a:t>
            </a:fld>
            <a:endParaRPr lang="en-US" dirty="0"/>
          </a:p>
        </p:txBody>
      </p:sp>
    </p:spTree>
    <p:extLst>
      <p:ext uri="{BB962C8B-B14F-4D97-AF65-F5344CB8AC3E}">
        <p14:creationId xmlns:p14="http://schemas.microsoft.com/office/powerpoint/2010/main" val="358466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t>
            </a:r>
            <a:r>
              <a:rPr lang="en-US" dirty="0" smtClean="0"/>
              <a:t>where we start to answer this.</a:t>
            </a:r>
            <a:r>
              <a:rPr lang="en-US" baseline="0" dirty="0" smtClean="0"/>
              <a:t> This chart shows the difference between median earnings of UC male and female alumni at 10 years after graduation who graduated with similar major and are working with in the same industry. The red cells show where males are earning more than females, the green shows where females are earning more than males, so sometimes that happens.</a:t>
            </a:r>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14</a:t>
            </a:fld>
            <a:endParaRPr lang="en-US" dirty="0"/>
          </a:p>
        </p:txBody>
      </p:sp>
    </p:spTree>
    <p:extLst>
      <p:ext uri="{BB962C8B-B14F-4D97-AF65-F5344CB8AC3E}">
        <p14:creationId xmlns:p14="http://schemas.microsoft.com/office/powerpoint/2010/main" val="2899597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We </a:t>
            </a:r>
            <a:r>
              <a:rPr lang="en-US" dirty="0" smtClean="0"/>
              <a:t>similar evidence</a:t>
            </a:r>
            <a:r>
              <a:rPr lang="en-US" baseline="0" dirty="0" smtClean="0"/>
              <a:t> across industries and majors when we look at the difference in median salaries by URG status, but before we get into a more detailed look at this data using more advance statistical techniques. I am going to turn it over to Joey who will be discussing other factors to consider like GPA when thinking about earning and </a:t>
            </a:r>
            <a:r>
              <a:rPr lang="en-US" baseline="0" dirty="0" smtClean="0"/>
              <a:t>gender </a:t>
            </a:r>
            <a:r>
              <a:rPr lang="en-US" baseline="0" dirty="0" smtClean="0"/>
              <a:t>or race pay gaps. </a:t>
            </a:r>
            <a:endParaRPr lang="en-US" dirty="0" smtClean="0"/>
          </a:p>
          <a:p>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15</a:t>
            </a:fld>
            <a:endParaRPr lang="en-US" dirty="0"/>
          </a:p>
        </p:txBody>
      </p:sp>
    </p:spTree>
    <p:extLst>
      <p:ext uri="{BB962C8B-B14F-4D97-AF65-F5344CB8AC3E}">
        <p14:creationId xmlns:p14="http://schemas.microsoft.com/office/powerpoint/2010/main" val="2994379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two questions go together</a:t>
            </a:r>
            <a:r>
              <a:rPr lang="en-US" baseline="0" dirty="0" smtClean="0"/>
              <a:t> because we want to look at how UC graduates enter the workforce [the estuary, if you will, of students leaving UC and entering the California labor market.] Specifically, here we are looking at how student’s academic performance at UC affects their choice of industry to enter and, what we are thinking of as their “starting salary.”</a:t>
            </a:r>
          </a:p>
          <a:p>
            <a:endParaRPr lang="en-US" baseline="0" dirty="0" smtClean="0"/>
          </a:p>
          <a:p>
            <a:r>
              <a:rPr lang="en-US" baseline="0" dirty="0" smtClean="0"/>
              <a:t>This is particularly important because we know that early career salaries have persistent consequences for later career salaries as well. </a:t>
            </a:r>
            <a:endParaRPr lang="en-US" dirty="0" smtClean="0"/>
          </a:p>
          <a:p>
            <a:endParaRPr lang="en-US" dirty="0" smtClean="0"/>
          </a:p>
          <a:p>
            <a:pPr marL="0" indent="0">
              <a:buNone/>
            </a:pPr>
            <a:r>
              <a:rPr lang="en-US" sz="1200" dirty="0" smtClean="0"/>
              <a:t>Exclusions:</a:t>
            </a:r>
          </a:p>
          <a:p>
            <a:r>
              <a:rPr lang="en-US" sz="1200" dirty="0" smtClean="0"/>
              <a:t>Only include full-time workers</a:t>
            </a:r>
          </a:p>
          <a:p>
            <a:r>
              <a:rPr lang="en-US" sz="1200" dirty="0" smtClean="0"/>
              <a:t>Unemployed</a:t>
            </a:r>
          </a:p>
          <a:p>
            <a:r>
              <a:rPr lang="en-US" sz="1200" dirty="0" smtClean="0"/>
              <a:t>Exclude enrolled students</a:t>
            </a:r>
          </a:p>
        </p:txBody>
      </p:sp>
      <p:sp>
        <p:nvSpPr>
          <p:cNvPr id="4" name="Slide Number Placeholder 3"/>
          <p:cNvSpPr>
            <a:spLocks noGrp="1"/>
          </p:cNvSpPr>
          <p:nvPr>
            <p:ph type="sldNum" sz="quarter" idx="10"/>
          </p:nvPr>
        </p:nvSpPr>
        <p:spPr/>
        <p:txBody>
          <a:bodyPr/>
          <a:lstStyle/>
          <a:p>
            <a:fld id="{1A92B8F4-C2EE-432E-B5C8-E6211CE075C3}" type="slidenum">
              <a:rPr lang="en-US" smtClean="0"/>
              <a:t>16</a:t>
            </a:fld>
            <a:endParaRPr lang="en-US"/>
          </a:p>
        </p:txBody>
      </p:sp>
    </p:spTree>
    <p:extLst>
      <p:ext uri="{BB962C8B-B14F-4D97-AF65-F5344CB8AC3E}">
        <p14:creationId xmlns:p14="http://schemas.microsoft.com/office/powerpoint/2010/main" val="1339181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2B8F4-C2EE-432E-B5C8-E6211CE075C3}" type="slidenum">
              <a:rPr lang="en-US" smtClean="0"/>
              <a:t>17</a:t>
            </a:fld>
            <a:endParaRPr lang="en-US"/>
          </a:p>
        </p:txBody>
      </p:sp>
    </p:spTree>
    <p:extLst>
      <p:ext uri="{BB962C8B-B14F-4D97-AF65-F5344CB8AC3E}">
        <p14:creationId xmlns:p14="http://schemas.microsoft.com/office/powerpoint/2010/main" val="986455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Statistically significant</a:t>
            </a:r>
            <a:r>
              <a:rPr lang="en-US" baseline="0" dirty="0" smtClean="0"/>
              <a:t> differences across industries (not all industries are listed here.) </a:t>
            </a:r>
          </a:p>
          <a:p>
            <a:r>
              <a:rPr lang="en-US" baseline="0" dirty="0" smtClean="0"/>
              <a:t>Small differences on average, but there is heterogeneity within industries and it is a relatively small scale we are working on.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A92B8F4-C2EE-432E-B5C8-E6211CE075C3}" type="slidenum">
              <a:rPr lang="en-US" smtClean="0"/>
              <a:t>18</a:t>
            </a:fld>
            <a:endParaRPr lang="en-US"/>
          </a:p>
        </p:txBody>
      </p:sp>
    </p:spTree>
    <p:extLst>
      <p:ext uri="{BB962C8B-B14F-4D97-AF65-F5344CB8AC3E}">
        <p14:creationId xmlns:p14="http://schemas.microsoft.com/office/powerpoint/2010/main" val="793069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identity correlations</a:t>
            </a:r>
            <a:r>
              <a:rPr lang="en-US" baseline="0" dirty="0" smtClean="0"/>
              <a:t> between academic achievement, we used a multinomial logistic regression model.</a:t>
            </a:r>
          </a:p>
          <a:p>
            <a:endParaRPr lang="en-US" baseline="0" dirty="0" smtClean="0"/>
          </a:p>
          <a:p>
            <a:r>
              <a:rPr lang="en-US" baseline="0" dirty="0" smtClean="0"/>
              <a:t>This is set up with the probability of entering a given industry divided by the probability of entering a reference industry, in this case we chose retail. Retail is both the largest industry and the industry with the lowest average wages. We include a gender dummy variable, GPA and a Gender-by-GPA variable. This will show differences in the probability of entering a given industry with increasing GPA, and whether that relationship is different for men and women graduates. </a:t>
            </a:r>
            <a:endParaRPr lang="en-US" dirty="0"/>
          </a:p>
        </p:txBody>
      </p:sp>
      <p:sp>
        <p:nvSpPr>
          <p:cNvPr id="4" name="Slide Number Placeholder 3"/>
          <p:cNvSpPr>
            <a:spLocks noGrp="1"/>
          </p:cNvSpPr>
          <p:nvPr>
            <p:ph type="sldNum" sz="quarter" idx="10"/>
          </p:nvPr>
        </p:nvSpPr>
        <p:spPr/>
        <p:txBody>
          <a:bodyPr/>
          <a:lstStyle/>
          <a:p>
            <a:fld id="{1A92B8F4-C2EE-432E-B5C8-E6211CE075C3}" type="slidenum">
              <a:rPr lang="en-US" smtClean="0"/>
              <a:t>19</a:t>
            </a:fld>
            <a:endParaRPr lang="en-US"/>
          </a:p>
        </p:txBody>
      </p:sp>
    </p:spTree>
    <p:extLst>
      <p:ext uri="{BB962C8B-B14F-4D97-AF65-F5344CB8AC3E}">
        <p14:creationId xmlns:p14="http://schemas.microsoft.com/office/powerpoint/2010/main" val="1939851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kick off this explorations </a:t>
            </a:r>
          </a:p>
          <a:p>
            <a:endParaRPr lang="en-US" dirty="0" smtClean="0"/>
          </a:p>
          <a:p>
            <a:r>
              <a:rPr lang="en-US" dirty="0" smtClean="0"/>
              <a:t>We</a:t>
            </a:r>
            <a:r>
              <a:rPr lang="en-US" baseline="0" dirty="0" smtClean="0"/>
              <a:t>’ll start off with a look at look national trends in wage gaps by gender and race. The we want to see if those trends apply to our sample of our college grads sample of college grads, we’ll take you through our research, the data sources we used and an investigate if there are gaps in early career earnings, taking GPA into account and if there are gaps in Mid career earnings taking terminal degree type into account. Once you see how </a:t>
            </a:r>
            <a:r>
              <a:rPr lang="en-US" baseline="0" dirty="0" err="1" smtClean="0"/>
              <a:t>weve</a:t>
            </a:r>
            <a:r>
              <a:rPr lang="en-US" baseline="0" dirty="0" smtClean="0"/>
              <a:t> approached well have a discussion about what data like this could be used for</a:t>
            </a:r>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2</a:t>
            </a:fld>
            <a:endParaRPr lang="en-US" dirty="0"/>
          </a:p>
        </p:txBody>
      </p:sp>
    </p:spTree>
    <p:extLst>
      <p:ext uri="{BB962C8B-B14F-4D97-AF65-F5344CB8AC3E}">
        <p14:creationId xmlns:p14="http://schemas.microsoft.com/office/powerpoint/2010/main" val="2518570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t>
            </a:r>
            <a:r>
              <a:rPr lang="en-US" baseline="0" dirty="0" smtClean="0"/>
              <a:t> now breaking the first rule of PowerPoint: don’t have a whole heap of numbers up on screen, but I think this will be worth it, so here we go. </a:t>
            </a:r>
            <a:endParaRPr lang="en-US" dirty="0" smtClean="0"/>
          </a:p>
          <a:p>
            <a:endParaRPr lang="en-US" dirty="0" smtClean="0"/>
          </a:p>
          <a:p>
            <a:r>
              <a:rPr lang="en-US" dirty="0" smtClean="0"/>
              <a:t>First: How to interpret</a:t>
            </a:r>
            <a:r>
              <a:rPr lang="en-US" baseline="0" dirty="0" smtClean="0"/>
              <a:t> these numbers: This shows that for Business Econ majors, every 1 point increase in their graduating GPA leads to a 5% decrease in the probability that they will enter the Accommodation and Recreation field, relative to Retail and Wholesale. But in this case, that relationship is not significant.   </a:t>
            </a:r>
            <a:endParaRPr lang="en-US" dirty="0" smtClean="0"/>
          </a:p>
          <a:p>
            <a:endParaRPr lang="en-US" baseline="0" dirty="0" smtClean="0"/>
          </a:p>
          <a:p>
            <a:r>
              <a:rPr lang="en-US" baseline="0" dirty="0" smtClean="0"/>
              <a:t>Different Majors (different models):</a:t>
            </a:r>
          </a:p>
          <a:p>
            <a:pPr marL="171450" indent="-171450">
              <a:buFont typeface="Arial" panose="020B0604020202020204" pitchFamily="34" charset="0"/>
              <a:buChar char="•"/>
            </a:pPr>
            <a:r>
              <a:rPr lang="en-US" baseline="0" dirty="0" smtClean="0"/>
              <a:t>Students coming out of business/econ need higher GPA for many industries (not business services)</a:t>
            </a:r>
          </a:p>
          <a:p>
            <a:pPr marL="171450" indent="-171450">
              <a:buFont typeface="Arial" panose="020B0604020202020204" pitchFamily="34" charset="0"/>
              <a:buChar char="•"/>
            </a:pPr>
            <a:r>
              <a:rPr lang="en-US" baseline="0" dirty="0" smtClean="0"/>
              <a:t>In almost no case does Physical Science matter</a:t>
            </a:r>
          </a:p>
          <a:p>
            <a:pPr marL="171450" indent="-171450">
              <a:buFont typeface="Arial" panose="020B0604020202020204" pitchFamily="34" charset="0"/>
              <a:buChar char="•"/>
            </a:pPr>
            <a:r>
              <a:rPr lang="en-US" baseline="0" dirty="0" smtClean="0"/>
              <a:t>Social Sciences GPAs matter a lot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Different Industries</a:t>
            </a:r>
          </a:p>
          <a:p>
            <a:pPr marL="171450" indent="-171450">
              <a:buFont typeface="Arial" panose="020B0604020202020204" pitchFamily="34" charset="0"/>
              <a:buChar char="•"/>
            </a:pPr>
            <a:r>
              <a:rPr lang="en-US" baseline="0" dirty="0" smtClean="0"/>
              <a:t>Business Services really care about GPAs</a:t>
            </a:r>
          </a:p>
          <a:p>
            <a:pPr marL="171450" indent="-171450">
              <a:buFont typeface="Arial" panose="020B0604020202020204" pitchFamily="34" charset="0"/>
              <a:buChar char="•"/>
            </a:pPr>
            <a:r>
              <a:rPr lang="en-US" baseline="0" dirty="0" smtClean="0"/>
              <a:t>Higher Ed gets lots of high GPA students, even though it’s not the highest paying industry. Interesting because they aren’t enrolled. We removed all of the enrolled students; so they are actually doing </a:t>
            </a:r>
            <a:r>
              <a:rPr lang="en-US" baseline="0" dirty="0" err="1" smtClean="0"/>
              <a:t>emplyment</a:t>
            </a:r>
            <a:r>
              <a:rPr lang="en-US" baseline="0" dirty="0" smtClean="0"/>
              <a:t> at these universities. </a:t>
            </a:r>
          </a:p>
        </p:txBody>
      </p:sp>
      <p:sp>
        <p:nvSpPr>
          <p:cNvPr id="4" name="Slide Number Placeholder 3"/>
          <p:cNvSpPr>
            <a:spLocks noGrp="1"/>
          </p:cNvSpPr>
          <p:nvPr>
            <p:ph type="sldNum" sz="quarter" idx="10"/>
          </p:nvPr>
        </p:nvSpPr>
        <p:spPr/>
        <p:txBody>
          <a:bodyPr/>
          <a:lstStyle/>
          <a:p>
            <a:fld id="{1A92B8F4-C2EE-432E-B5C8-E6211CE075C3}" type="slidenum">
              <a:rPr lang="en-US" smtClean="0"/>
              <a:t>20</a:t>
            </a:fld>
            <a:endParaRPr lang="en-US"/>
          </a:p>
        </p:txBody>
      </p:sp>
    </p:spTree>
    <p:extLst>
      <p:ext uri="{BB962C8B-B14F-4D97-AF65-F5344CB8AC3E}">
        <p14:creationId xmlns:p14="http://schemas.microsoft.com/office/powerpoint/2010/main" val="3746447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dirty="0" smtClean="0"/>
              <a:t>:</a:t>
            </a:r>
          </a:p>
          <a:p>
            <a:r>
              <a:rPr lang="en-US" dirty="0" smtClean="0"/>
              <a:t>The relationship between gender</a:t>
            </a:r>
            <a:r>
              <a:rPr lang="en-US" baseline="0" dirty="0" smtClean="0"/>
              <a:t> and GPA and what industry you go into is very limited and highly specific.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interesting storyline: Higher achieving women who major in Computer Science/Engineering are more likely to go into Business, but not other areas (e.g. Engineering) than their male peers. High achieving Business Econ majors are less likely to go into their Engineering or Finance than their male peers (high paying industries that otherwise attract high achieving men). My conclusion: Business Services are better for women.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A92B8F4-C2EE-432E-B5C8-E6211CE075C3}" type="slidenum">
              <a:rPr lang="en-US" smtClean="0"/>
              <a:t>21</a:t>
            </a:fld>
            <a:endParaRPr lang="en-US"/>
          </a:p>
        </p:txBody>
      </p:sp>
    </p:spTree>
    <p:extLst>
      <p:ext uri="{BB962C8B-B14F-4D97-AF65-F5344CB8AC3E}">
        <p14:creationId xmlns:p14="http://schemas.microsoft.com/office/powerpoint/2010/main" val="3038877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Visualizations </a:t>
            </a:r>
            <a:r>
              <a:rPr lang="en-US" dirty="0" smtClean="0"/>
              <a:t>of the storyline</a:t>
            </a:r>
            <a:r>
              <a:rPr lang="en-US" baseline="0" dirty="0" smtClean="0"/>
              <a:t> described in last slide </a:t>
            </a:r>
            <a:endParaRPr lang="en-US" dirty="0"/>
          </a:p>
        </p:txBody>
      </p:sp>
      <p:sp>
        <p:nvSpPr>
          <p:cNvPr id="4" name="Slide Number Placeholder 3"/>
          <p:cNvSpPr>
            <a:spLocks noGrp="1"/>
          </p:cNvSpPr>
          <p:nvPr>
            <p:ph type="sldNum" sz="quarter" idx="10"/>
          </p:nvPr>
        </p:nvSpPr>
        <p:spPr/>
        <p:txBody>
          <a:bodyPr/>
          <a:lstStyle/>
          <a:p>
            <a:fld id="{1A92B8F4-C2EE-432E-B5C8-E6211CE075C3}" type="slidenum">
              <a:rPr lang="en-US" smtClean="0"/>
              <a:t>22</a:t>
            </a:fld>
            <a:endParaRPr lang="en-US"/>
          </a:p>
        </p:txBody>
      </p:sp>
    </p:spTree>
    <p:extLst>
      <p:ext uri="{BB962C8B-B14F-4D97-AF65-F5344CB8AC3E}">
        <p14:creationId xmlns:p14="http://schemas.microsoft.com/office/powerpoint/2010/main" val="2912645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Visualizations </a:t>
            </a:r>
            <a:r>
              <a:rPr lang="en-US" dirty="0" smtClean="0"/>
              <a:t>of the storyline</a:t>
            </a:r>
            <a:r>
              <a:rPr lang="en-US" baseline="0" dirty="0" smtClean="0"/>
              <a:t> described in last slide </a:t>
            </a:r>
            <a:endParaRPr lang="en-US" dirty="0"/>
          </a:p>
        </p:txBody>
      </p:sp>
      <p:sp>
        <p:nvSpPr>
          <p:cNvPr id="4" name="Slide Number Placeholder 3"/>
          <p:cNvSpPr>
            <a:spLocks noGrp="1"/>
          </p:cNvSpPr>
          <p:nvPr>
            <p:ph type="sldNum" sz="quarter" idx="10"/>
          </p:nvPr>
        </p:nvSpPr>
        <p:spPr/>
        <p:txBody>
          <a:bodyPr/>
          <a:lstStyle/>
          <a:p>
            <a:fld id="{1A92B8F4-C2EE-432E-B5C8-E6211CE075C3}" type="slidenum">
              <a:rPr lang="en-US" smtClean="0"/>
              <a:t>23</a:t>
            </a:fld>
            <a:endParaRPr lang="en-US"/>
          </a:p>
        </p:txBody>
      </p:sp>
    </p:spTree>
    <p:extLst>
      <p:ext uri="{BB962C8B-B14F-4D97-AF65-F5344CB8AC3E}">
        <p14:creationId xmlns:p14="http://schemas.microsoft.com/office/powerpoint/2010/main" val="3610857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smtClean="0"/>
          </a:p>
        </p:txBody>
      </p:sp>
      <p:sp>
        <p:nvSpPr>
          <p:cNvPr id="4" name="Slide Number Placeholder 3"/>
          <p:cNvSpPr>
            <a:spLocks noGrp="1"/>
          </p:cNvSpPr>
          <p:nvPr>
            <p:ph type="sldNum" sz="quarter" idx="10"/>
          </p:nvPr>
        </p:nvSpPr>
        <p:spPr/>
        <p:txBody>
          <a:bodyPr/>
          <a:lstStyle/>
          <a:p>
            <a:fld id="{1A92B8F4-C2EE-432E-B5C8-E6211CE075C3}" type="slidenum">
              <a:rPr lang="en-US" smtClean="0"/>
              <a:t>25</a:t>
            </a:fld>
            <a:endParaRPr lang="en-US"/>
          </a:p>
        </p:txBody>
      </p:sp>
    </p:spTree>
    <p:extLst>
      <p:ext uri="{BB962C8B-B14F-4D97-AF65-F5344CB8AC3E}">
        <p14:creationId xmlns:p14="http://schemas.microsoft.com/office/powerpoint/2010/main" val="3639922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26</a:t>
            </a:fld>
            <a:endParaRPr lang="en-US" dirty="0"/>
          </a:p>
        </p:txBody>
      </p:sp>
    </p:spTree>
    <p:extLst>
      <p:ext uri="{BB962C8B-B14F-4D97-AF65-F5344CB8AC3E}">
        <p14:creationId xmlns:p14="http://schemas.microsoft.com/office/powerpoint/2010/main" val="860604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27</a:t>
            </a:fld>
            <a:endParaRPr lang="en-US" dirty="0"/>
          </a:p>
        </p:txBody>
      </p:sp>
    </p:spTree>
    <p:extLst>
      <p:ext uri="{BB962C8B-B14F-4D97-AF65-F5344CB8AC3E}">
        <p14:creationId xmlns:p14="http://schemas.microsoft.com/office/powerpoint/2010/main" val="421944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28</a:t>
            </a:fld>
            <a:endParaRPr lang="en-US" dirty="0"/>
          </a:p>
        </p:txBody>
      </p:sp>
    </p:spTree>
    <p:extLst>
      <p:ext uri="{BB962C8B-B14F-4D97-AF65-F5344CB8AC3E}">
        <p14:creationId xmlns:p14="http://schemas.microsoft.com/office/powerpoint/2010/main" val="3825681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30</a:t>
            </a:fld>
            <a:endParaRPr lang="en-US" dirty="0"/>
          </a:p>
        </p:txBody>
      </p:sp>
    </p:spTree>
    <p:extLst>
      <p:ext uri="{BB962C8B-B14F-4D97-AF65-F5344CB8AC3E}">
        <p14:creationId xmlns:p14="http://schemas.microsoft.com/office/powerpoint/2010/main" val="3782465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t>
            </a:r>
            <a:r>
              <a:rPr lang="en-US" dirty="0" smtClean="0"/>
              <a:t>to read this graph. </a:t>
            </a:r>
          </a:p>
          <a:p>
            <a:r>
              <a:rPr lang="en-US" dirty="0" smtClean="0"/>
              <a:t>The dashed</a:t>
            </a:r>
            <a:r>
              <a:rPr lang="en-US" baseline="0" dirty="0" smtClean="0"/>
              <a:t> lines are smoothed mean incomes for all of the alumni in the data.</a:t>
            </a:r>
          </a:p>
          <a:p>
            <a:r>
              <a:rPr lang="en-US" baseline="0" dirty="0" smtClean="0"/>
              <a:t>The solid lines are the modeled estimates for alumni from one campus in 2014 (a representative sample) </a:t>
            </a:r>
          </a:p>
          <a:p>
            <a:r>
              <a:rPr lang="en-US" baseline="0" dirty="0" smtClean="0"/>
              <a:t>We want to look if the shapes are the same, not whether they overlap. </a:t>
            </a:r>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33</a:t>
            </a:fld>
            <a:endParaRPr lang="en-US" dirty="0"/>
          </a:p>
        </p:txBody>
      </p:sp>
    </p:spTree>
    <p:extLst>
      <p:ext uri="{BB962C8B-B14F-4D97-AF65-F5344CB8AC3E}">
        <p14:creationId xmlns:p14="http://schemas.microsoft.com/office/powerpoint/2010/main" val="1696600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What</a:t>
            </a:r>
            <a:r>
              <a:rPr lang="en-US" baseline="0" dirty="0" smtClean="0"/>
              <a:t> do we know about the gender wage gap? </a:t>
            </a:r>
          </a:p>
          <a:p>
            <a:endParaRPr lang="en-US" baseline="0" dirty="0" smtClean="0"/>
          </a:p>
          <a:p>
            <a:r>
              <a:rPr lang="en-US" baseline="0" dirty="0" smtClean="0"/>
              <a:t>Women were making approximately 57 cents on the dollar, now in 2016, women are making 81 percent on the dollar, well hey that’s progress.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1A92B8F4-C2EE-432E-B5C8-E6211CE075C3}" type="slidenum">
              <a:rPr lang="en-US" smtClean="0"/>
              <a:t>3</a:t>
            </a:fld>
            <a:endParaRPr lang="en-US"/>
          </a:p>
        </p:txBody>
      </p:sp>
    </p:spTree>
    <p:extLst>
      <p:ext uri="{BB962C8B-B14F-4D97-AF65-F5344CB8AC3E}">
        <p14:creationId xmlns:p14="http://schemas.microsoft.com/office/powerpoint/2010/main" val="1408810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There is no one relationship that reflects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34</a:t>
            </a:fld>
            <a:endParaRPr lang="en-US" dirty="0"/>
          </a:p>
        </p:txBody>
      </p:sp>
    </p:spTree>
    <p:extLst>
      <p:ext uri="{BB962C8B-B14F-4D97-AF65-F5344CB8AC3E}">
        <p14:creationId xmlns:p14="http://schemas.microsoft.com/office/powerpoint/2010/main" val="2468154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2B8F4-C2EE-432E-B5C8-E6211CE075C3}" type="slidenum">
              <a:rPr lang="en-US" smtClean="0"/>
              <a:t>38</a:t>
            </a:fld>
            <a:endParaRPr lang="en-US"/>
          </a:p>
        </p:txBody>
      </p:sp>
    </p:spTree>
    <p:extLst>
      <p:ext uri="{BB962C8B-B14F-4D97-AF65-F5344CB8AC3E}">
        <p14:creationId xmlns:p14="http://schemas.microsoft.com/office/powerpoint/2010/main" val="1499231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t>
            </a:r>
            <a:r>
              <a:rPr lang="en-US" dirty="0" smtClean="0"/>
              <a:t>lets look descriptively at graduate degree completions an the impact on</a:t>
            </a:r>
            <a:r>
              <a:rPr lang="en-US" baseline="0" dirty="0" smtClean="0"/>
              <a:t> earnings</a:t>
            </a:r>
            <a:r>
              <a:rPr lang="en-US" dirty="0" smtClean="0"/>
              <a:t>, this</a:t>
            </a:r>
            <a:r>
              <a:rPr lang="en-US" baseline="0" dirty="0" smtClean="0"/>
              <a:t> chart shows the median salaries by major for males and female UC alumni based on whether or not they completed a graduate degree. What can you see here? Engineering computer science majors tend to earn the highest salaries followed by business, arts and humanities the lowest. But </a:t>
            </a:r>
            <a:r>
              <a:rPr lang="en-US" baseline="0" dirty="0" err="1" smtClean="0"/>
              <a:t>whats</a:t>
            </a:r>
            <a:r>
              <a:rPr lang="en-US" baseline="0" dirty="0" smtClean="0"/>
              <a:t> another interesting phenomenon here? For most alumni regardless of undergraduate major, female alumni must complete a graduate degree to achieve parity of earnings with male alumni. For life sciences student this </a:t>
            </a:r>
            <a:r>
              <a:rPr lang="en-US" baseline="0" dirty="0" err="1" smtClean="0"/>
              <a:t>isn’the</a:t>
            </a:r>
            <a:r>
              <a:rPr lang="en-US" baseline="0" dirty="0" smtClean="0"/>
              <a:t> case. </a:t>
            </a:r>
          </a:p>
          <a:p>
            <a:endParaRPr lang="en-US" baseline="0" dirty="0" smtClean="0"/>
          </a:p>
          <a:p>
            <a:r>
              <a:rPr lang="en-US" baseline="0" dirty="0" smtClean="0"/>
              <a:t>But we don’t know what type of graduate degree, are women more likely to earn masters in teaching or men more likely to </a:t>
            </a:r>
            <a:r>
              <a:rPr lang="en-US" baseline="0" dirty="0" smtClean="0"/>
              <a:t>earn an MBA. </a:t>
            </a:r>
            <a:endParaRPr lang="en-US" baseline="0" dirty="0" smtClean="0"/>
          </a:p>
          <a:p>
            <a:endParaRPr lang="en-US" baseline="0" dirty="0" smtClean="0"/>
          </a:p>
          <a:p>
            <a:r>
              <a:rPr lang="en-US" baseline="0" dirty="0" smtClean="0"/>
              <a:t>Yes there is some disparity there…</a:t>
            </a:r>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39</a:t>
            </a:fld>
            <a:endParaRPr lang="en-US" dirty="0"/>
          </a:p>
        </p:txBody>
      </p:sp>
    </p:spTree>
    <p:extLst>
      <p:ext uri="{BB962C8B-B14F-4D97-AF65-F5344CB8AC3E}">
        <p14:creationId xmlns:p14="http://schemas.microsoft.com/office/powerpoint/2010/main" val="2857762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t>
            </a:r>
            <a:r>
              <a:rPr lang="en-US" dirty="0" smtClean="0"/>
              <a:t>we </a:t>
            </a:r>
            <a:r>
              <a:rPr lang="en-US" dirty="0" smtClean="0"/>
              <a:t>look at the median salaries of male</a:t>
            </a:r>
            <a:r>
              <a:rPr lang="en-US" baseline="0" dirty="0" smtClean="0"/>
              <a:t> and female alumni with the same graduate degree type and industry of work we still see evidence of gaps. </a:t>
            </a:r>
          </a:p>
          <a:p>
            <a:endParaRPr lang="en-US" baseline="0" dirty="0" smtClean="0"/>
          </a:p>
          <a:p>
            <a:r>
              <a:rPr lang="en-US" dirty="0" smtClean="0"/>
              <a:t>For some industries these gaps do not exist, for</a:t>
            </a:r>
            <a:r>
              <a:rPr lang="en-US" baseline="0" dirty="0" smtClean="0"/>
              <a:t> others they are larger than we would hope.</a:t>
            </a:r>
          </a:p>
          <a:p>
            <a:endParaRPr lang="en-US" baseline="0" dirty="0" smtClean="0"/>
          </a:p>
          <a:p>
            <a:r>
              <a:rPr lang="en-US" baseline="0" dirty="0" smtClean="0"/>
              <a:t>Okay enough with the descriptive we want to know at what magnitude do these effects are across industries and if there are any industries in particular that have larger effects for Race and Gender relative to earnings. </a:t>
            </a:r>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40</a:t>
            </a:fld>
            <a:endParaRPr lang="en-US" dirty="0"/>
          </a:p>
        </p:txBody>
      </p:sp>
    </p:spTree>
    <p:extLst>
      <p:ext uri="{BB962C8B-B14F-4D97-AF65-F5344CB8AC3E}">
        <p14:creationId xmlns:p14="http://schemas.microsoft.com/office/powerpoint/2010/main" val="4128506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a:t>
            </a:r>
            <a:r>
              <a:rPr lang="en-US" dirty="0" smtClean="0"/>
              <a:t>look at the median salaries of </a:t>
            </a:r>
            <a:r>
              <a:rPr lang="en-US" dirty="0" smtClean="0"/>
              <a:t>URG </a:t>
            </a:r>
            <a:r>
              <a:rPr lang="en-US" baseline="0" dirty="0" smtClean="0"/>
              <a:t>and non-URG alumni </a:t>
            </a:r>
            <a:r>
              <a:rPr lang="en-US" baseline="0" dirty="0" smtClean="0"/>
              <a:t>with the same graduate degree type and industry of work we still see evidence of gaps. </a:t>
            </a:r>
          </a:p>
          <a:p>
            <a:endParaRPr lang="en-US" baseline="0" dirty="0" smtClean="0"/>
          </a:p>
          <a:p>
            <a:r>
              <a:rPr lang="en-US" dirty="0" smtClean="0"/>
              <a:t>For some industries these gaps do not exist, for</a:t>
            </a:r>
            <a:r>
              <a:rPr lang="en-US" baseline="0" dirty="0" smtClean="0"/>
              <a:t> others they are larger than we would hope.</a:t>
            </a:r>
          </a:p>
          <a:p>
            <a:endParaRPr lang="en-US" baseline="0" dirty="0" smtClean="0"/>
          </a:p>
          <a:p>
            <a:r>
              <a:rPr lang="en-US" baseline="0" dirty="0" smtClean="0"/>
              <a:t>Okay enough with the descriptive we want to know at what magnitude do these effects are across industries and if there are any industries in particular that have larger effects for Race and Gender relative to earnings. </a:t>
            </a:r>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41</a:t>
            </a:fld>
            <a:endParaRPr lang="en-US" dirty="0"/>
          </a:p>
        </p:txBody>
      </p:sp>
    </p:spTree>
    <p:extLst>
      <p:ext uri="{BB962C8B-B14F-4D97-AF65-F5344CB8AC3E}">
        <p14:creationId xmlns:p14="http://schemas.microsoft.com/office/powerpoint/2010/main" val="3161914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going to do that using a technique called HLM (hierarchical linear modeling) because we want to look at a couple of things. We already know that earnings differ</a:t>
            </a:r>
            <a:r>
              <a:rPr lang="en-US" baseline="0" dirty="0" smtClean="0"/>
              <a:t> by industry and that females and URG are more likely to work in certain industries than others. We also know within industries there are differences in alumni characteristics such as their race and gender, major, what campus they attended and whether or not they got a graduate degree. We want to know if each of these characteristics has an effect and we also want to know if there is a differential effect of gender and race by industry. </a:t>
            </a:r>
          </a:p>
          <a:p>
            <a:endParaRPr lang="en-US" baseline="0" dirty="0" smtClean="0"/>
          </a:p>
          <a:p>
            <a:r>
              <a:rPr lang="en-US" baseline="0" dirty="0" smtClean="0"/>
              <a:t>We use HLM to answer all of these questions by separating out variables into level 1 variables here where we estimates the effects of gender, </a:t>
            </a:r>
            <a:r>
              <a:rPr lang="en-US" baseline="0" dirty="0" err="1" smtClean="0"/>
              <a:t>urg</a:t>
            </a:r>
            <a:r>
              <a:rPr lang="en-US" baseline="0" dirty="0" smtClean="0"/>
              <a:t> status, campus etc. </a:t>
            </a:r>
          </a:p>
          <a:p>
            <a:endParaRPr lang="en-US" baseline="0" dirty="0" smtClean="0"/>
          </a:p>
          <a:p>
            <a:r>
              <a:rPr lang="en-US" baseline="0" dirty="0" smtClean="0"/>
              <a:t>And also keeping variance in earnings by industry at level 2, as estimating the effects of race and gender adjusted for the industry. </a:t>
            </a:r>
            <a:endParaRPr lang="en-US" dirty="0" smtClean="0"/>
          </a:p>
          <a:p>
            <a:endParaRPr lang="en-US" dirty="0" smtClean="0"/>
          </a:p>
          <a:p>
            <a:endParaRPr lang="en-US" dirty="0" smtClean="0"/>
          </a:p>
          <a:p>
            <a:r>
              <a:rPr lang="en-US" dirty="0" smtClean="0"/>
              <a:t>Multi-level modeling multilevel-,mixed level-, mixed linear-, mixed effects-, random effects-, random coefficient (regression)-, and (complex) covariance components-modeling (</a:t>
            </a:r>
            <a:r>
              <a:rPr lang="en-US" dirty="0" err="1" smtClean="0"/>
              <a:t>Raudenbush</a:t>
            </a:r>
            <a:r>
              <a:rPr lang="en-US" dirty="0" smtClean="0"/>
              <a:t> &amp; </a:t>
            </a:r>
            <a:r>
              <a:rPr lang="en-US" dirty="0" err="1" smtClean="0"/>
              <a:t>Bryk</a:t>
            </a:r>
            <a:r>
              <a:rPr lang="en-US" dirty="0" smtClean="0"/>
              <a:t>, 2002).</a:t>
            </a:r>
          </a:p>
          <a:p>
            <a:endParaRPr lang="en-US" dirty="0" smtClean="0"/>
          </a:p>
          <a:p>
            <a:r>
              <a:rPr lang="en-US" dirty="0" smtClean="0"/>
              <a:t>“Hierarchical Linear Modeling (HLM) is a complex form of ordinary least squares (OLS) regression that is used to analyze variance in an outcome variables when the predictor variables are at varying hierarchical levels… HLM accounts for the shared variance in hierarchically structured data and allows for estimating lower level slopes”</a:t>
            </a:r>
          </a:p>
          <a:p>
            <a:pPr defTabSz="931774"/>
            <a:endParaRPr lang="en-US" dirty="0" smtClean="0"/>
          </a:p>
          <a:p>
            <a:pPr defTabSz="931774"/>
            <a:endParaRPr lang="en-US" dirty="0" smtClean="0"/>
          </a:p>
          <a:p>
            <a:pPr defTabSz="931774"/>
            <a:r>
              <a:rPr lang="en-US" dirty="0" smtClean="0"/>
              <a:t>HLM accounts for the shared variance in hierarchically structured data: The technique accurately estimates lower level slopes (e.g., student level) and their implementation in estimating higher-level outcomes (e.g., classroom level; </a:t>
            </a:r>
          </a:p>
          <a:p>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42</a:t>
            </a:fld>
            <a:endParaRPr lang="en-US" dirty="0"/>
          </a:p>
        </p:txBody>
      </p:sp>
    </p:spTree>
    <p:extLst>
      <p:ext uri="{BB962C8B-B14F-4D97-AF65-F5344CB8AC3E}">
        <p14:creationId xmlns:p14="http://schemas.microsoft.com/office/powerpoint/2010/main" val="910176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t>
            </a:r>
            <a:r>
              <a:rPr lang="en-US" dirty="0" smtClean="0"/>
              <a:t>a look at the underlying models for how we are doing that….</a:t>
            </a:r>
            <a:r>
              <a:rPr lang="en-US" baseline="0" dirty="0" smtClean="0"/>
              <a:t> At level one we are predicting earnings based on alumni characteristics, then at level two we are going to predict intercepts and slopes adjusted by gender and industry. </a:t>
            </a:r>
            <a:endParaRPr lang="en-US" dirty="0" smtClean="0"/>
          </a:p>
          <a:p>
            <a:endParaRPr lang="en-US" dirty="0" smtClean="0"/>
          </a:p>
          <a:p>
            <a:r>
              <a:rPr lang="en-US" dirty="0" smtClean="0"/>
              <a:t>U 0j = Random</a:t>
            </a:r>
            <a:r>
              <a:rPr lang="en-US" baseline="0" dirty="0" smtClean="0"/>
              <a:t> effects on the </a:t>
            </a:r>
            <a:r>
              <a:rPr lang="en-US" baseline="0" dirty="0" err="1" smtClean="0"/>
              <a:t>jth</a:t>
            </a:r>
            <a:r>
              <a:rPr lang="en-US" baseline="0" dirty="0" smtClean="0"/>
              <a:t> level of industry adjusted for gender on the intercept</a:t>
            </a:r>
          </a:p>
          <a:p>
            <a:endParaRPr lang="en-US" baseline="0" dirty="0" smtClean="0"/>
          </a:p>
          <a:p>
            <a:pPr defTabSz="931774">
              <a:defRPr/>
            </a:pPr>
            <a:r>
              <a:rPr lang="en-US" dirty="0" smtClean="0"/>
              <a:t>U</a:t>
            </a:r>
            <a:r>
              <a:rPr lang="en-US" baseline="0" dirty="0" smtClean="0"/>
              <a:t> 1j = </a:t>
            </a:r>
            <a:r>
              <a:rPr lang="en-US" dirty="0" smtClean="0"/>
              <a:t>Random</a:t>
            </a:r>
            <a:r>
              <a:rPr lang="en-US" baseline="0" dirty="0" smtClean="0"/>
              <a:t> effects on the </a:t>
            </a:r>
            <a:r>
              <a:rPr lang="en-US" baseline="0" dirty="0" err="1" smtClean="0"/>
              <a:t>jth</a:t>
            </a:r>
            <a:r>
              <a:rPr lang="en-US" baseline="0" dirty="0" smtClean="0"/>
              <a:t> level of industry adjusted for gender on the \slope</a:t>
            </a:r>
            <a:endParaRPr lang="en-US" dirty="0" smtClean="0"/>
          </a:p>
          <a:p>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43</a:t>
            </a:fld>
            <a:endParaRPr lang="en-US" dirty="0"/>
          </a:p>
        </p:txBody>
      </p:sp>
    </p:spTree>
    <p:extLst>
      <p:ext uri="{BB962C8B-B14F-4D97-AF65-F5344CB8AC3E}">
        <p14:creationId xmlns:p14="http://schemas.microsoft.com/office/powerpoint/2010/main" val="1291555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Model </a:t>
            </a:r>
            <a:r>
              <a:rPr lang="en-US" baseline="0" dirty="0" smtClean="0"/>
              <a:t>2 we do the same thing but also include an effect for URG status at level 2 </a:t>
            </a:r>
            <a:endParaRPr lang="en-US" dirty="0" smtClean="0"/>
          </a:p>
          <a:p>
            <a:endParaRPr lang="en-US" dirty="0" smtClean="0"/>
          </a:p>
          <a:p>
            <a:endParaRPr lang="en-US" dirty="0" smtClean="0"/>
          </a:p>
          <a:p>
            <a:r>
              <a:rPr lang="en-US" dirty="0" smtClean="0"/>
              <a:t>U 0j = Random</a:t>
            </a:r>
            <a:r>
              <a:rPr lang="en-US" baseline="0" dirty="0" smtClean="0"/>
              <a:t> effects on the </a:t>
            </a:r>
            <a:r>
              <a:rPr lang="en-US" baseline="0" dirty="0" err="1" smtClean="0"/>
              <a:t>jth</a:t>
            </a:r>
            <a:r>
              <a:rPr lang="en-US" baseline="0" dirty="0" smtClean="0"/>
              <a:t> level of industry adjusted for gender on the intercept</a:t>
            </a:r>
          </a:p>
          <a:p>
            <a:endParaRPr lang="en-US" baseline="0" dirty="0" smtClean="0"/>
          </a:p>
          <a:p>
            <a:pPr defTabSz="931774">
              <a:defRPr/>
            </a:pPr>
            <a:r>
              <a:rPr lang="en-US" dirty="0" smtClean="0"/>
              <a:t>U</a:t>
            </a:r>
            <a:r>
              <a:rPr lang="en-US" baseline="0" dirty="0" smtClean="0"/>
              <a:t> 1j = </a:t>
            </a:r>
            <a:r>
              <a:rPr lang="en-US" dirty="0" smtClean="0"/>
              <a:t>Random</a:t>
            </a:r>
            <a:r>
              <a:rPr lang="en-US" baseline="0" dirty="0" smtClean="0"/>
              <a:t> effects on the </a:t>
            </a:r>
            <a:r>
              <a:rPr lang="en-US" baseline="0" dirty="0" err="1" smtClean="0"/>
              <a:t>jth</a:t>
            </a:r>
            <a:r>
              <a:rPr lang="en-US" baseline="0" dirty="0" smtClean="0"/>
              <a:t> level of industry adjusted for gender on the \slope</a:t>
            </a:r>
            <a:endParaRPr lang="en-US" dirty="0" smtClean="0"/>
          </a:p>
          <a:p>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44</a:t>
            </a:fld>
            <a:endParaRPr lang="en-US" dirty="0"/>
          </a:p>
        </p:txBody>
      </p:sp>
    </p:spTree>
    <p:extLst>
      <p:ext uri="{BB962C8B-B14F-4D97-AF65-F5344CB8AC3E}">
        <p14:creationId xmlns:p14="http://schemas.microsoft.com/office/powerpoint/2010/main" val="1612572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a:t>
            </a:r>
            <a:r>
              <a:rPr lang="en-US" dirty="0" smtClean="0"/>
              <a:t>we find out? We found</a:t>
            </a:r>
            <a:r>
              <a:rPr lang="en-US" baseline="0" dirty="0" smtClean="0"/>
              <a:t> out at both 10 and 15 years controlling for major and campus that there is an effect of being female that is negatively associated with earnings, and an effect of being URG that is also negatively associated with earnings, good news is </a:t>
            </a:r>
            <a:r>
              <a:rPr lang="en-US" baseline="0" dirty="0" err="1" smtClean="0"/>
              <a:t>gradute</a:t>
            </a:r>
            <a:r>
              <a:rPr lang="en-US" baseline="0" dirty="0" smtClean="0"/>
              <a:t> degree is positively associated. Not inclusion of URG doesn’t really effect estimates of female in either 10 or 15 years showing independence of these effects and some confounding of these effects for URG females. </a:t>
            </a:r>
          </a:p>
          <a:p>
            <a:endParaRPr lang="en-US" baseline="0" dirty="0" smtClean="0"/>
          </a:p>
          <a:p>
            <a:r>
              <a:rPr lang="en-US" baseline="0" dirty="0" smtClean="0"/>
              <a:t>But these charts only show us an effect of female and </a:t>
            </a:r>
            <a:r>
              <a:rPr lang="en-US" baseline="0" dirty="0" err="1" smtClean="0"/>
              <a:t>Urg</a:t>
            </a:r>
            <a:r>
              <a:rPr lang="en-US" baseline="0" dirty="0" smtClean="0"/>
              <a:t> status, we want to know if this differs by industry.</a:t>
            </a:r>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45</a:t>
            </a:fld>
            <a:endParaRPr lang="en-US" dirty="0"/>
          </a:p>
        </p:txBody>
      </p:sp>
    </p:spTree>
    <p:extLst>
      <p:ext uri="{BB962C8B-B14F-4D97-AF65-F5344CB8AC3E}">
        <p14:creationId xmlns:p14="http://schemas.microsoft.com/office/powerpoint/2010/main" val="4241251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smtClean="0"/>
              <a:t>chart shows the industries</a:t>
            </a:r>
            <a:r>
              <a:rPr lang="en-US" baseline="0" dirty="0" smtClean="0"/>
              <a:t> in which the URG or Female effect is amplified. We can see that in finance and insurance there are even more negative associations with being female and URG than from the overall effects. </a:t>
            </a:r>
          </a:p>
          <a:p>
            <a:endParaRPr lang="en-US" baseline="0" dirty="0" smtClean="0"/>
          </a:p>
          <a:p>
            <a:r>
              <a:rPr lang="en-US" baseline="0" dirty="0" smtClean="0"/>
              <a:t>Conversely….</a:t>
            </a:r>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46</a:t>
            </a:fld>
            <a:endParaRPr lang="en-US" dirty="0"/>
          </a:p>
        </p:txBody>
      </p:sp>
    </p:spTree>
    <p:extLst>
      <p:ext uri="{BB962C8B-B14F-4D97-AF65-F5344CB8AC3E}">
        <p14:creationId xmlns:p14="http://schemas.microsoft.com/office/powerpoint/2010/main" val="261497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a:t>
            </a:r>
            <a:r>
              <a:rPr lang="en-US" baseline="0" dirty="0" smtClean="0"/>
              <a:t>when we also include race into, while </a:t>
            </a:r>
            <a:r>
              <a:rPr lang="en-US" dirty="0" smtClean="0"/>
              <a:t>there has been some closure</a:t>
            </a:r>
            <a:r>
              <a:rPr lang="en-US" baseline="0" dirty="0" smtClean="0"/>
              <a:t> of the pay gap for all women, the rate of progress has not been equal for all women.  </a:t>
            </a:r>
            <a:endParaRPr lang="en-US" dirty="0"/>
          </a:p>
        </p:txBody>
      </p:sp>
      <p:sp>
        <p:nvSpPr>
          <p:cNvPr id="4" name="Slide Number Placeholder 3"/>
          <p:cNvSpPr>
            <a:spLocks noGrp="1"/>
          </p:cNvSpPr>
          <p:nvPr>
            <p:ph type="sldNum" sz="quarter" idx="10"/>
          </p:nvPr>
        </p:nvSpPr>
        <p:spPr/>
        <p:txBody>
          <a:bodyPr/>
          <a:lstStyle/>
          <a:p>
            <a:fld id="{1A92B8F4-C2EE-432E-B5C8-E6211CE075C3}" type="slidenum">
              <a:rPr lang="en-US" smtClean="0"/>
              <a:t>4</a:t>
            </a:fld>
            <a:endParaRPr lang="en-US"/>
          </a:p>
        </p:txBody>
      </p:sp>
    </p:spTree>
    <p:extLst>
      <p:ext uri="{BB962C8B-B14F-4D97-AF65-F5344CB8AC3E}">
        <p14:creationId xmlns:p14="http://schemas.microsoft.com/office/powerpoint/2010/main" val="2808680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a:t>
            </a:r>
            <a:r>
              <a:rPr lang="en-US" dirty="0" smtClean="0"/>
              <a:t>are different ideas about what causes the gap,</a:t>
            </a:r>
            <a:r>
              <a:rPr lang="en-US" baseline="0" dirty="0" smtClean="0"/>
              <a:t> probably it’s a bit of everything.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findings focus on what women can do to help close the pay gap.</a:t>
            </a:r>
          </a:p>
          <a:p>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51</a:t>
            </a:fld>
            <a:endParaRPr lang="en-US" dirty="0"/>
          </a:p>
        </p:txBody>
      </p:sp>
    </p:spTree>
    <p:extLst>
      <p:ext uri="{BB962C8B-B14F-4D97-AF65-F5344CB8AC3E}">
        <p14:creationId xmlns:p14="http://schemas.microsoft.com/office/powerpoint/2010/main" val="3164380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 we didn’t know how leadership would</a:t>
            </a:r>
            <a:r>
              <a:rPr lang="en-US" baseline="0" dirty="0" smtClean="0"/>
              <a:t> react to these findings, it turns out that UC leadership and President Napolitano were interested in these results and wanted to be transparent. She write an Op-ed in </a:t>
            </a:r>
            <a:r>
              <a:rPr lang="en-US" baseline="0" dirty="0" err="1" smtClean="0"/>
              <a:t>forbes</a:t>
            </a:r>
            <a:r>
              <a:rPr lang="en-US" baseline="0" dirty="0" smtClean="0"/>
              <a:t> and linked to the work we did. </a:t>
            </a:r>
          </a:p>
          <a:p>
            <a:endParaRPr lang="en-US" baseline="0" dirty="0" smtClean="0"/>
          </a:p>
          <a:p>
            <a:r>
              <a:rPr lang="en-US" baseline="0" dirty="0" smtClean="0"/>
              <a:t>Leadership might surprise you sometimes. What are others doing?</a:t>
            </a:r>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52</a:t>
            </a:fld>
            <a:endParaRPr lang="en-US" dirty="0"/>
          </a:p>
        </p:txBody>
      </p:sp>
    </p:spTree>
    <p:extLst>
      <p:ext uri="{BB962C8B-B14F-4D97-AF65-F5344CB8AC3E}">
        <p14:creationId xmlns:p14="http://schemas.microsoft.com/office/powerpoint/2010/main" val="28747122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Salesforce </a:t>
            </a:r>
            <a:r>
              <a:rPr lang="en-US" dirty="0" smtClean="0"/>
              <a:t>CEO Marc Benioff invested $3 million to close the wage gap between males and females at his company. After being convinced by his Head of Human Resources, Cindy Robbins, to conduct an audit of salaries for men and women in the same positions, they found women’s salaries needed to be increased by 10% to achieve parity with men. After the initial investment succeeded in closing the wage gap, it largely returned within a short period of time due to advancement practices that favor men, and their acquisition of companies that brought their own longstanding pay gaps into Salesforce. This highlighted the importance of ongoing vigilance and proactive compensation and advancement policies to mitigate gender pay gaps rather than one-time financial corrections. Nike also recently joined the list of major companies seeking to correct a longstanding gender pay gap. After a number of complaints from employees about a workplace culture and compensation practices that are hostile to women, the company dismissed several top executives and conducted an in-depth audit that revealed a significant gender pay imbalance. They announced that ten percent of their workforce (over 7,000 employees) would receive pay rises to begin to correct the imbalance. Company leaders also pledged to alter compensation and management training programs to reflect the company’s goals for equal pay and work force diversity. Additionally, former CEO of DuPont, Ellen </a:t>
            </a:r>
            <a:r>
              <a:rPr lang="en-US" dirty="0" err="1" smtClean="0"/>
              <a:t>Kullman</a:t>
            </a:r>
            <a:r>
              <a:rPr lang="en-US" dirty="0" smtClean="0"/>
              <a:t>, now co-chair of Paradigm for Parity (a group of CEOs that are advocating for gender equity at the top of organizations) is pushing for company leaders to commit to making 50% of Senior Leadership female. She cites unconscious bias in promotion as a factor in the gender pay gap. That is, that women need longer to prove themselves in a job than men, “We were promoting women every 30 to 36 months into same kind of jobs as we were promoting men every 18 to 24 months. So if you go out ten years, they're being paid vastly differently” Her group recommends bias training for employers as a way to remedy inequalities in promotion opportunities.</a:t>
            </a:r>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53</a:t>
            </a:fld>
            <a:endParaRPr lang="en-US" dirty="0"/>
          </a:p>
        </p:txBody>
      </p:sp>
    </p:spTree>
    <p:extLst>
      <p:ext uri="{BB962C8B-B14F-4D97-AF65-F5344CB8AC3E}">
        <p14:creationId xmlns:p14="http://schemas.microsoft.com/office/powerpoint/2010/main" val="29895596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California </a:t>
            </a:r>
            <a:r>
              <a:rPr lang="en-US" dirty="0" smtClean="0"/>
              <a:t>is also leading in what states can do to close the gender wage gap. The primary goal of this bill is to narrow the gender wage gap.</a:t>
            </a:r>
          </a:p>
          <a:p>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54</a:t>
            </a:fld>
            <a:endParaRPr lang="en-US" dirty="0"/>
          </a:p>
        </p:txBody>
      </p:sp>
    </p:spTree>
    <p:extLst>
      <p:ext uri="{BB962C8B-B14F-4D97-AF65-F5344CB8AC3E}">
        <p14:creationId xmlns:p14="http://schemas.microsoft.com/office/powerpoint/2010/main" val="26664641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Brianna and</a:t>
            </a:r>
            <a:r>
              <a:rPr lang="en-US" baseline="0" dirty="0" smtClean="0"/>
              <a:t> Joey</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about the STEM pipeline?</a:t>
            </a:r>
          </a:p>
          <a:p>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56</a:t>
            </a:fld>
            <a:endParaRPr lang="en-US" dirty="0"/>
          </a:p>
        </p:txBody>
      </p:sp>
    </p:spTree>
    <p:extLst>
      <p:ext uri="{BB962C8B-B14F-4D97-AF65-F5344CB8AC3E}">
        <p14:creationId xmlns:p14="http://schemas.microsoft.com/office/powerpoint/2010/main" val="28835255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Joey</a:t>
            </a:r>
            <a:r>
              <a:rPr lang="en-US" baseline="0" dirty="0" smtClean="0"/>
              <a:t> - </a:t>
            </a:r>
            <a:r>
              <a:rPr lang="en-US" dirty="0" smtClean="0"/>
              <a:t>Salesforce CEO Marc Benioff invested $3 million to close the wage gap between males and females at his company. After being convinced by his Head of Human Resources, Cindy Robbins, to conduct an audit of salaries for men and women in the same positions, they found women’s salaries needed to be increased by 10% to achieve parity with men. After the initial investment succeeded in closing the wage gap, it largely returned within a short period of time due to advancement practices that favor men, and their acquisition of companies that brought their own longstanding pay gaps into Salesforce. This highlighted the importance of ongoing vigilance and proactive compensation and advancement policies to mitigate gender pay gaps rather than one-time financial corrections. Nike also recently joined the list of major companies seeking to correct a longstanding gender pay gap. After a number of complaints from employees about a workplace culture and compensation practices that are hostile to women, the company dismissed several top executives and conducted an in-depth audit that revealed a significant gender pay imbalance. They announced that ten percent of their workforce (over 7,000 employees) would receive pay rises to begin to correct the imbalance. Company leaders also pledged to alter compensation and management training programs to reflect the company’s goals for equal pay and work force diversity. Additionally, former CEO of DuPont, Ellen </a:t>
            </a:r>
            <a:r>
              <a:rPr lang="en-US" dirty="0" err="1" smtClean="0"/>
              <a:t>Kullman</a:t>
            </a:r>
            <a:r>
              <a:rPr lang="en-US" dirty="0" smtClean="0"/>
              <a:t>, now co-chair of Paradigm for Parity (a group of CEOs that are advocating for gender equity at the top of organizations) is pushing for company leaders to commit to making 50% of Senior Leadership female. She cites unconscious bias in promotion as a factor in the gender pay gap. That is, that women need longer to prove themselves in a job than men, “We were promoting women every 30 to 36 months into same kind of jobs as we were promoting men every 18 to 24 months. So if you go out ten years, they're being paid vastly differently” Her group recommends bias training for employers as a way to remedy inequalities in promotion opportunities.</a:t>
            </a:r>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58</a:t>
            </a:fld>
            <a:endParaRPr lang="en-US" dirty="0"/>
          </a:p>
        </p:txBody>
      </p:sp>
    </p:spTree>
    <p:extLst>
      <p:ext uri="{BB962C8B-B14F-4D97-AF65-F5344CB8AC3E}">
        <p14:creationId xmlns:p14="http://schemas.microsoft.com/office/powerpoint/2010/main" val="274678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a:t>
            </a:r>
            <a:r>
              <a:rPr lang="en-US" dirty="0" smtClean="0"/>
              <a:t>we known looking</a:t>
            </a:r>
            <a:r>
              <a:rPr lang="en-US" baseline="0" dirty="0" smtClean="0"/>
              <a:t> at</a:t>
            </a:r>
            <a:r>
              <a:rPr lang="en-US" dirty="0" smtClean="0"/>
              <a:t> aggregate statistics by race</a:t>
            </a:r>
            <a:r>
              <a:rPr lang="en-US" baseline="0" dirty="0" smtClean="0"/>
              <a:t> and gender</a:t>
            </a:r>
            <a:r>
              <a:rPr lang="en-US" dirty="0" smtClean="0"/>
              <a:t> isn’t the</a:t>
            </a:r>
            <a:r>
              <a:rPr lang="en-US" baseline="0" dirty="0" smtClean="0"/>
              <a:t> whole story. We know there are other factors that might mediate or moderate the affect race and gender. </a:t>
            </a:r>
            <a:r>
              <a:rPr lang="en-US" dirty="0" smtClean="0"/>
              <a:t>These are some of the thoughts that might come up when hearing</a:t>
            </a:r>
            <a:r>
              <a:rPr lang="en-US" baseline="0" dirty="0" smtClean="0"/>
              <a:t> statistics about the gender/wage gap, we wont be able to address all these concerns with our analysis, but we will address some.</a:t>
            </a:r>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5</a:t>
            </a:fld>
            <a:endParaRPr lang="en-US" dirty="0"/>
          </a:p>
        </p:txBody>
      </p:sp>
    </p:spTree>
    <p:extLst>
      <p:ext uri="{BB962C8B-B14F-4D97-AF65-F5344CB8AC3E}">
        <p14:creationId xmlns:p14="http://schemas.microsoft.com/office/powerpoint/2010/main" val="3858086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A13889-2855-460B-ACBF-F853AE33DFF4}" type="slidenum">
              <a:rPr lang="en-US" smtClean="0"/>
              <a:t>6</a:t>
            </a:fld>
            <a:endParaRPr lang="en-US" dirty="0"/>
          </a:p>
        </p:txBody>
      </p:sp>
    </p:spTree>
    <p:extLst>
      <p:ext uri="{BB962C8B-B14F-4D97-AF65-F5344CB8AC3E}">
        <p14:creationId xmlns:p14="http://schemas.microsoft.com/office/powerpoint/2010/main" val="4059236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2B8F4-C2EE-432E-B5C8-E6211CE075C3}" type="slidenum">
              <a:rPr lang="en-US" smtClean="0"/>
              <a:t>7</a:t>
            </a:fld>
            <a:endParaRPr lang="en-US"/>
          </a:p>
        </p:txBody>
      </p:sp>
    </p:spTree>
    <p:extLst>
      <p:ext uri="{BB962C8B-B14F-4D97-AF65-F5344CB8AC3E}">
        <p14:creationId xmlns:p14="http://schemas.microsoft.com/office/powerpoint/2010/main" val="3487467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2B8F4-C2EE-432E-B5C8-E6211CE075C3}" type="slidenum">
              <a:rPr lang="en-US" smtClean="0"/>
              <a:t>8</a:t>
            </a:fld>
            <a:endParaRPr lang="en-US"/>
          </a:p>
        </p:txBody>
      </p:sp>
    </p:spTree>
    <p:extLst>
      <p:ext uri="{BB962C8B-B14F-4D97-AF65-F5344CB8AC3E}">
        <p14:creationId xmlns:p14="http://schemas.microsoft.com/office/powerpoint/2010/main" val="1834150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2B8F4-C2EE-432E-B5C8-E6211CE075C3}" type="slidenum">
              <a:rPr lang="en-US" smtClean="0"/>
              <a:t>9</a:t>
            </a:fld>
            <a:endParaRPr lang="en-US"/>
          </a:p>
        </p:txBody>
      </p:sp>
    </p:spTree>
    <p:extLst>
      <p:ext uri="{BB962C8B-B14F-4D97-AF65-F5344CB8AC3E}">
        <p14:creationId xmlns:p14="http://schemas.microsoft.com/office/powerpoint/2010/main" val="259155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page (add your own photos)">
    <p:spTree>
      <p:nvGrpSpPr>
        <p:cNvPr id="1" name=""/>
        <p:cNvGrpSpPr/>
        <p:nvPr/>
      </p:nvGrpSpPr>
      <p:grpSpPr>
        <a:xfrm>
          <a:off x="0" y="0"/>
          <a:ext cx="0" cy="0"/>
          <a:chOff x="0" y="0"/>
          <a:chExt cx="0" cy="0"/>
        </a:xfrm>
      </p:grpSpPr>
      <p:sp>
        <p:nvSpPr>
          <p:cNvPr id="9" name="TextBox 8"/>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
        <p:nvSpPr>
          <p:cNvPr id="12" name="TextBox 11"/>
          <p:cNvSpPr txBox="1"/>
          <p:nvPr userDrawn="1"/>
        </p:nvSpPr>
        <p:spPr>
          <a:xfrm>
            <a:off x="1295400" y="2667000"/>
            <a:ext cx="3276600" cy="369332"/>
          </a:xfrm>
          <a:prstGeom prst="rect">
            <a:avLst/>
          </a:prstGeom>
        </p:spPr>
        <p:txBody>
          <a:bodyPr vert="horz" wrap="square" rtlCol="0">
            <a:spAutoFit/>
          </a:bodyPr>
          <a:lstStyle/>
          <a:p>
            <a:pPr defTabSz="914400">
              <a:spcBef>
                <a:spcPct val="0"/>
              </a:spcBef>
            </a:pPr>
            <a:endParaRPr lang="en-US" dirty="0">
              <a:solidFill>
                <a:prstClr val="white"/>
              </a:solidFill>
              <a:cs typeface="Arial" charset="0"/>
            </a:endParaRPr>
          </a:p>
        </p:txBody>
      </p:sp>
      <p:sp>
        <p:nvSpPr>
          <p:cNvPr id="13" name="TextBox 12"/>
          <p:cNvSpPr txBox="1"/>
          <p:nvPr userDrawn="1"/>
        </p:nvSpPr>
        <p:spPr>
          <a:xfrm>
            <a:off x="457200" y="3036332"/>
            <a:ext cx="4419600" cy="369332"/>
          </a:xfrm>
          <a:prstGeom prst="rect">
            <a:avLst/>
          </a:prstGeom>
        </p:spPr>
        <p:txBody>
          <a:bodyPr vert="horz" wrap="square" rtlCol="0">
            <a:spAutoFit/>
          </a:bodyPr>
          <a:lstStyle/>
          <a:p>
            <a:pPr defTabSz="914400">
              <a:spcBef>
                <a:spcPct val="0"/>
              </a:spcBef>
            </a:pPr>
            <a:endParaRPr lang="en-US" dirty="0">
              <a:solidFill>
                <a:prstClr val="white"/>
              </a:solidFill>
              <a:cs typeface="Arial" charset="0"/>
            </a:endParaRPr>
          </a:p>
        </p:txBody>
      </p:sp>
    </p:spTree>
    <p:extLst>
      <p:ext uri="{BB962C8B-B14F-4D97-AF65-F5344CB8AC3E}">
        <p14:creationId xmlns:p14="http://schemas.microsoft.com/office/powerpoint/2010/main" val="37573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amp; Text 1">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3508890" y="700908"/>
            <a:ext cx="5571610" cy="529853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2"/>
          </p:nvPr>
        </p:nvSpPr>
        <p:spPr/>
        <p:txBody>
          <a:bodyPr/>
          <a:lstStyle/>
          <a:p>
            <a:pPr fontAlgn="auto">
              <a:spcBef>
                <a:spcPts val="0"/>
              </a:spcBef>
              <a:spcAft>
                <a:spcPts val="0"/>
              </a:spcAft>
            </a:pPr>
            <a:fld id="{FB164572-4C64-4D4A-A40D-DE9F99AF8289}" type="slidenum">
              <a:rPr lang="en-US" smtClean="0">
                <a:solidFill>
                  <a:prstClr val="black">
                    <a:lumMod val="50000"/>
                    <a:lumOff val="50000"/>
                  </a:prstClr>
                </a:solidFill>
                <a:latin typeface="Calibri"/>
              </a:rPr>
              <a:pPr fontAlgn="auto">
                <a:spcBef>
                  <a:spcPts val="0"/>
                </a:spcBef>
                <a:spcAft>
                  <a:spcPts val="0"/>
                </a:spcAft>
              </a:pPr>
              <a:t>‹#›</a:t>
            </a:fld>
            <a:endParaRPr lang="en-US" dirty="0">
              <a:solidFill>
                <a:prstClr val="black">
                  <a:lumMod val="50000"/>
                  <a:lumOff val="50000"/>
                </a:prstClr>
              </a:solidFill>
              <a:latin typeface="Calibri"/>
            </a:endParaRPr>
          </a:p>
        </p:txBody>
      </p:sp>
      <p:pic>
        <p:nvPicPr>
          <p:cNvPr id="9" name="Picture 8" descr="5406375230_5a3dd1652c_b.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7343" y="702235"/>
            <a:ext cx="3227875" cy="5297210"/>
          </a:xfrm>
          <a:prstGeom prst="rect">
            <a:avLst/>
          </a:prstGeom>
          <a:ln>
            <a:solidFill>
              <a:srgbClr val="DBD5CD"/>
            </a:solidFill>
          </a:ln>
        </p:spPr>
      </p:pic>
      <p:sp>
        <p:nvSpPr>
          <p:cNvPr id="14" name="Rectangle 13"/>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1" name="Rectangle 10"/>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0" name="TextBox 9"/>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346558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mp; Text 2">
    <p:spTree>
      <p:nvGrpSpPr>
        <p:cNvPr id="1" name=""/>
        <p:cNvGrpSpPr/>
        <p:nvPr/>
      </p:nvGrpSpPr>
      <p:grpSpPr>
        <a:xfrm>
          <a:off x="0" y="0"/>
          <a:ext cx="0" cy="0"/>
          <a:chOff x="0" y="0"/>
          <a:chExt cx="0" cy="0"/>
        </a:xfrm>
      </p:grpSpPr>
      <p:pic>
        <p:nvPicPr>
          <p:cNvPr id="2" name="Picture 1" descr="ucm_day_2_high_res_files-134.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7343" y="731316"/>
            <a:ext cx="3227876" cy="5284841"/>
          </a:xfrm>
          <a:prstGeom prst="rect">
            <a:avLst/>
          </a:prstGeom>
          <a:ln>
            <a:solidFill>
              <a:srgbClr val="DBD5CD"/>
            </a:solidFill>
          </a:ln>
        </p:spPr>
      </p:pic>
      <p:sp>
        <p:nvSpPr>
          <p:cNvPr id="12"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B164572-4C64-4D4A-A40D-DE9F99AF8289}" type="slidenum">
              <a:rPr lang="en-US" smtClean="0">
                <a:solidFill>
                  <a:prstClr val="black">
                    <a:lumMod val="50000"/>
                    <a:lumOff val="50000"/>
                  </a:prstClr>
                </a:solidFill>
                <a:latin typeface="Calibri"/>
              </a:rPr>
              <a:pPr fontAlgn="auto">
                <a:spcBef>
                  <a:spcPts val="0"/>
                </a:spcBef>
                <a:spcAft>
                  <a:spcPts val="0"/>
                </a:spcAft>
              </a:pPr>
              <a:t>‹#›</a:t>
            </a:fld>
            <a:endParaRPr lang="en-US" dirty="0">
              <a:solidFill>
                <a:prstClr val="black">
                  <a:lumMod val="50000"/>
                  <a:lumOff val="50000"/>
                </a:prstClr>
              </a:solidFill>
              <a:latin typeface="Calibri"/>
            </a:endParaRPr>
          </a:p>
        </p:txBody>
      </p:sp>
      <p:sp>
        <p:nvSpPr>
          <p:cNvPr id="14" name="Rectangle 13"/>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0" name="Text Placeholder 7"/>
          <p:cNvSpPr>
            <a:spLocks noGrp="1"/>
          </p:cNvSpPr>
          <p:nvPr>
            <p:ph type="body" sz="quarter" idx="11"/>
          </p:nvPr>
        </p:nvSpPr>
        <p:spPr>
          <a:xfrm>
            <a:off x="3508890" y="700908"/>
            <a:ext cx="5571610" cy="52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3" name="TextBox 12"/>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3056203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amp; Text 3">
    <p:spTree>
      <p:nvGrpSpPr>
        <p:cNvPr id="1" name=""/>
        <p:cNvGrpSpPr/>
        <p:nvPr/>
      </p:nvGrpSpPr>
      <p:grpSpPr>
        <a:xfrm>
          <a:off x="0" y="0"/>
          <a:ext cx="0" cy="0"/>
          <a:chOff x="0" y="0"/>
          <a:chExt cx="0" cy="0"/>
        </a:xfrm>
      </p:grpSpPr>
      <p:pic>
        <p:nvPicPr>
          <p:cNvPr id="9" name="Picture 8" descr="UCSF_hospitals_day1-17.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4581" y="687294"/>
            <a:ext cx="3280638" cy="5312151"/>
          </a:xfrm>
          <a:prstGeom prst="rect">
            <a:avLst/>
          </a:prstGeom>
        </p:spPr>
      </p:pic>
      <p:sp>
        <p:nvSpPr>
          <p:cNvPr id="12"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B164572-4C64-4D4A-A40D-DE9F99AF8289}" type="slidenum">
              <a:rPr lang="en-US" smtClean="0">
                <a:solidFill>
                  <a:prstClr val="black">
                    <a:lumMod val="50000"/>
                    <a:lumOff val="50000"/>
                  </a:prstClr>
                </a:solidFill>
                <a:latin typeface="Calibri"/>
              </a:rPr>
              <a:pPr fontAlgn="auto">
                <a:spcBef>
                  <a:spcPts val="0"/>
                </a:spcBef>
                <a:spcAft>
                  <a:spcPts val="0"/>
                </a:spcAft>
              </a:pPr>
              <a:t>‹#›</a:t>
            </a:fld>
            <a:endParaRPr lang="en-US" dirty="0">
              <a:solidFill>
                <a:prstClr val="black">
                  <a:lumMod val="50000"/>
                  <a:lumOff val="50000"/>
                </a:prstClr>
              </a:solidFill>
              <a:latin typeface="Calibri"/>
            </a:endParaRPr>
          </a:p>
        </p:txBody>
      </p:sp>
      <p:sp>
        <p:nvSpPr>
          <p:cNvPr id="14" name="Rectangle 13"/>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1" name="Text Placeholder 7"/>
          <p:cNvSpPr>
            <a:spLocks noGrp="1"/>
          </p:cNvSpPr>
          <p:nvPr>
            <p:ph type="body" sz="quarter" idx="11"/>
          </p:nvPr>
        </p:nvSpPr>
        <p:spPr>
          <a:xfrm>
            <a:off x="3508890" y="700908"/>
            <a:ext cx="5571610" cy="52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6" name="TextBox 15"/>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4148722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icture &amp; Text 3">
    <p:spTree>
      <p:nvGrpSpPr>
        <p:cNvPr id="1" name=""/>
        <p:cNvGrpSpPr/>
        <p:nvPr/>
      </p:nvGrpSpPr>
      <p:grpSpPr>
        <a:xfrm>
          <a:off x="0" y="0"/>
          <a:ext cx="0" cy="0"/>
          <a:chOff x="0" y="0"/>
          <a:chExt cx="0" cy="0"/>
        </a:xfrm>
      </p:grpSpPr>
      <p:pic>
        <p:nvPicPr>
          <p:cNvPr id="2" name="Picture 1" descr="UCD_UCOP-30.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4471" y="702235"/>
            <a:ext cx="3212353" cy="5319059"/>
          </a:xfrm>
          <a:prstGeom prst="rect">
            <a:avLst/>
          </a:prstGeom>
        </p:spPr>
      </p:pic>
      <p:sp>
        <p:nvSpPr>
          <p:cNvPr id="12"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B164572-4C64-4D4A-A40D-DE9F99AF8289}" type="slidenum">
              <a:rPr lang="en-US" smtClean="0">
                <a:solidFill>
                  <a:prstClr val="black">
                    <a:lumMod val="50000"/>
                    <a:lumOff val="50000"/>
                  </a:prstClr>
                </a:solidFill>
                <a:latin typeface="Calibri"/>
              </a:rPr>
              <a:pPr fontAlgn="auto">
                <a:spcBef>
                  <a:spcPts val="0"/>
                </a:spcBef>
                <a:spcAft>
                  <a:spcPts val="0"/>
                </a:spcAft>
              </a:pPr>
              <a:t>‹#›</a:t>
            </a:fld>
            <a:endParaRPr lang="en-US" dirty="0">
              <a:solidFill>
                <a:prstClr val="black">
                  <a:lumMod val="50000"/>
                  <a:lumOff val="50000"/>
                </a:prstClr>
              </a:solidFill>
              <a:latin typeface="Calibri"/>
            </a:endParaRPr>
          </a:p>
        </p:txBody>
      </p:sp>
      <p:sp>
        <p:nvSpPr>
          <p:cNvPr id="14" name="Rectangle 13"/>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1" name="Text Placeholder 7"/>
          <p:cNvSpPr>
            <a:spLocks noGrp="1"/>
          </p:cNvSpPr>
          <p:nvPr>
            <p:ph type="body" sz="quarter" idx="11"/>
          </p:nvPr>
        </p:nvSpPr>
        <p:spPr>
          <a:xfrm>
            <a:off x="3508890" y="700908"/>
            <a:ext cx="5571610" cy="52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6" name="TextBox 15"/>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1927078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Picture &amp; Text 3">
    <p:spTree>
      <p:nvGrpSpPr>
        <p:cNvPr id="1" name=""/>
        <p:cNvGrpSpPr/>
        <p:nvPr/>
      </p:nvGrpSpPr>
      <p:grpSpPr>
        <a:xfrm>
          <a:off x="0" y="0"/>
          <a:ext cx="0" cy="0"/>
          <a:chOff x="0" y="0"/>
          <a:chExt cx="0" cy="0"/>
        </a:xfrm>
      </p:grpSpPr>
      <p:pic>
        <p:nvPicPr>
          <p:cNvPr id="2" name="Picture 1" descr="UC_Irvine-03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647" y="702236"/>
            <a:ext cx="3302000" cy="5304117"/>
          </a:xfrm>
          <a:prstGeom prst="rect">
            <a:avLst/>
          </a:prstGeom>
        </p:spPr>
      </p:pic>
      <p:sp>
        <p:nvSpPr>
          <p:cNvPr id="12"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B164572-4C64-4D4A-A40D-DE9F99AF8289}" type="slidenum">
              <a:rPr lang="en-US" smtClean="0">
                <a:solidFill>
                  <a:prstClr val="black">
                    <a:lumMod val="50000"/>
                    <a:lumOff val="50000"/>
                  </a:prstClr>
                </a:solidFill>
                <a:latin typeface="Calibri"/>
              </a:rPr>
              <a:pPr fontAlgn="auto">
                <a:spcBef>
                  <a:spcPts val="0"/>
                </a:spcBef>
                <a:spcAft>
                  <a:spcPts val="0"/>
                </a:spcAft>
              </a:pPr>
              <a:t>‹#›</a:t>
            </a:fld>
            <a:endParaRPr lang="en-US" dirty="0">
              <a:solidFill>
                <a:prstClr val="black">
                  <a:lumMod val="50000"/>
                  <a:lumOff val="50000"/>
                </a:prstClr>
              </a:solidFill>
              <a:latin typeface="Calibri"/>
            </a:endParaRPr>
          </a:p>
        </p:txBody>
      </p:sp>
      <p:sp>
        <p:nvSpPr>
          <p:cNvPr id="14" name="Rectangle 13"/>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1" name="Text Placeholder 7"/>
          <p:cNvSpPr>
            <a:spLocks noGrp="1"/>
          </p:cNvSpPr>
          <p:nvPr>
            <p:ph type="body" sz="quarter" idx="11"/>
          </p:nvPr>
        </p:nvSpPr>
        <p:spPr>
          <a:xfrm>
            <a:off x="3508890" y="700908"/>
            <a:ext cx="5571610" cy="52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6" name="TextBox 15"/>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2703493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Picture &amp; Text 3">
    <p:spTree>
      <p:nvGrpSpPr>
        <p:cNvPr id="1" name=""/>
        <p:cNvGrpSpPr/>
        <p:nvPr/>
      </p:nvGrpSpPr>
      <p:grpSpPr>
        <a:xfrm>
          <a:off x="0" y="0"/>
          <a:ext cx="0" cy="0"/>
          <a:chOff x="0" y="0"/>
          <a:chExt cx="0" cy="0"/>
        </a:xfrm>
      </p:grpSpPr>
      <p:pic>
        <p:nvPicPr>
          <p:cNvPr id="3" name="Picture 2" descr="ucsf-32_ppt.jpg"/>
          <p:cNvPicPr>
            <a:picLocks noChangeAspect="1"/>
          </p:cNvPicPr>
          <p:nvPr/>
        </p:nvPicPr>
        <p:blipFill rotWithShape="1">
          <a:blip r:embed="rId2" cstate="email">
            <a:extLst>
              <a:ext uri="{28A0092B-C50C-407E-A947-70E740481C1C}">
                <a14:useLocalDpi xmlns:a14="http://schemas.microsoft.com/office/drawing/2010/main"/>
              </a:ext>
            </a:extLst>
          </a:blip>
          <a:srcRect b="-284"/>
          <a:stretch/>
        </p:blipFill>
        <p:spPr>
          <a:xfrm>
            <a:off x="134471" y="702235"/>
            <a:ext cx="3242235" cy="5274236"/>
          </a:xfrm>
          <a:prstGeom prst="rect">
            <a:avLst/>
          </a:prstGeom>
        </p:spPr>
      </p:pic>
      <p:sp>
        <p:nvSpPr>
          <p:cNvPr id="12"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B164572-4C64-4D4A-A40D-DE9F99AF8289}" type="slidenum">
              <a:rPr lang="en-US" smtClean="0">
                <a:solidFill>
                  <a:prstClr val="black">
                    <a:lumMod val="50000"/>
                    <a:lumOff val="50000"/>
                  </a:prstClr>
                </a:solidFill>
                <a:latin typeface="Calibri"/>
              </a:rPr>
              <a:pPr fontAlgn="auto">
                <a:spcBef>
                  <a:spcPts val="0"/>
                </a:spcBef>
                <a:spcAft>
                  <a:spcPts val="0"/>
                </a:spcAft>
              </a:pPr>
              <a:t>‹#›</a:t>
            </a:fld>
            <a:endParaRPr lang="en-US" dirty="0">
              <a:solidFill>
                <a:prstClr val="black">
                  <a:lumMod val="50000"/>
                  <a:lumOff val="50000"/>
                </a:prstClr>
              </a:solidFill>
              <a:latin typeface="Calibri"/>
            </a:endParaRPr>
          </a:p>
        </p:txBody>
      </p:sp>
      <p:sp>
        <p:nvSpPr>
          <p:cNvPr id="14" name="Rectangle 13"/>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1" name="Text Placeholder 7"/>
          <p:cNvSpPr>
            <a:spLocks noGrp="1"/>
          </p:cNvSpPr>
          <p:nvPr>
            <p:ph type="body" sz="quarter" idx="11"/>
          </p:nvPr>
        </p:nvSpPr>
        <p:spPr>
          <a:xfrm>
            <a:off x="3508890" y="700908"/>
            <a:ext cx="5571610" cy="52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6" name="TextBox 15"/>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1520271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Picture &amp; Text 3">
    <p:spTree>
      <p:nvGrpSpPr>
        <p:cNvPr id="1" name=""/>
        <p:cNvGrpSpPr/>
        <p:nvPr/>
      </p:nvGrpSpPr>
      <p:grpSpPr>
        <a:xfrm>
          <a:off x="0" y="0"/>
          <a:ext cx="0" cy="0"/>
          <a:chOff x="0" y="0"/>
          <a:chExt cx="0" cy="0"/>
        </a:xfrm>
      </p:grpSpPr>
      <p:pic>
        <p:nvPicPr>
          <p:cNvPr id="2" name="Picture 1" descr="UCD_UCOP-3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9528" y="701684"/>
            <a:ext cx="3257177" cy="5274787"/>
          </a:xfrm>
          <a:prstGeom prst="rect">
            <a:avLst/>
          </a:prstGeom>
        </p:spPr>
      </p:pic>
      <p:sp>
        <p:nvSpPr>
          <p:cNvPr id="12"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B164572-4C64-4D4A-A40D-DE9F99AF8289}" type="slidenum">
              <a:rPr lang="en-US" smtClean="0">
                <a:solidFill>
                  <a:prstClr val="black">
                    <a:lumMod val="50000"/>
                    <a:lumOff val="50000"/>
                  </a:prstClr>
                </a:solidFill>
                <a:latin typeface="Calibri"/>
              </a:rPr>
              <a:pPr fontAlgn="auto">
                <a:spcBef>
                  <a:spcPts val="0"/>
                </a:spcBef>
                <a:spcAft>
                  <a:spcPts val="0"/>
                </a:spcAft>
              </a:pPr>
              <a:t>‹#›</a:t>
            </a:fld>
            <a:endParaRPr lang="en-US" dirty="0">
              <a:solidFill>
                <a:prstClr val="black">
                  <a:lumMod val="50000"/>
                  <a:lumOff val="50000"/>
                </a:prstClr>
              </a:solidFill>
              <a:latin typeface="Calibri"/>
            </a:endParaRPr>
          </a:p>
        </p:txBody>
      </p:sp>
      <p:sp>
        <p:nvSpPr>
          <p:cNvPr id="14" name="Rectangle 13"/>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1" name="Text Placeholder 7"/>
          <p:cNvSpPr>
            <a:spLocks noGrp="1"/>
          </p:cNvSpPr>
          <p:nvPr>
            <p:ph type="body" sz="quarter" idx="11"/>
          </p:nvPr>
        </p:nvSpPr>
        <p:spPr>
          <a:xfrm>
            <a:off x="3508890" y="700908"/>
            <a:ext cx="5571610" cy="52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6" name="TextBox 15"/>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59413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Picture &amp; Text 3">
    <p:spTree>
      <p:nvGrpSpPr>
        <p:cNvPr id="1" name=""/>
        <p:cNvGrpSpPr/>
        <p:nvPr/>
      </p:nvGrpSpPr>
      <p:grpSpPr>
        <a:xfrm>
          <a:off x="0" y="0"/>
          <a:ext cx="0" cy="0"/>
          <a:chOff x="0" y="0"/>
          <a:chExt cx="0" cy="0"/>
        </a:xfrm>
      </p:grpSpPr>
      <p:pic>
        <p:nvPicPr>
          <p:cNvPr id="3" name="Picture 2" descr="UC_Davis_Research-040_ppt.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9529" y="698502"/>
            <a:ext cx="3242236" cy="5277970"/>
          </a:xfrm>
          <a:prstGeom prst="rect">
            <a:avLst/>
          </a:prstGeom>
        </p:spPr>
      </p:pic>
      <p:sp>
        <p:nvSpPr>
          <p:cNvPr id="12"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B164572-4C64-4D4A-A40D-DE9F99AF8289}" type="slidenum">
              <a:rPr lang="en-US" smtClean="0">
                <a:solidFill>
                  <a:prstClr val="black">
                    <a:lumMod val="50000"/>
                    <a:lumOff val="50000"/>
                  </a:prstClr>
                </a:solidFill>
                <a:latin typeface="Calibri"/>
              </a:rPr>
              <a:pPr fontAlgn="auto">
                <a:spcBef>
                  <a:spcPts val="0"/>
                </a:spcBef>
                <a:spcAft>
                  <a:spcPts val="0"/>
                </a:spcAft>
              </a:pPr>
              <a:t>‹#›</a:t>
            </a:fld>
            <a:endParaRPr lang="en-US" dirty="0">
              <a:solidFill>
                <a:prstClr val="black">
                  <a:lumMod val="50000"/>
                  <a:lumOff val="50000"/>
                </a:prstClr>
              </a:solidFill>
              <a:latin typeface="Calibri"/>
            </a:endParaRPr>
          </a:p>
        </p:txBody>
      </p:sp>
      <p:sp>
        <p:nvSpPr>
          <p:cNvPr id="14" name="Rectangle 13"/>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1" name="Text Placeholder 7"/>
          <p:cNvSpPr>
            <a:spLocks noGrp="1"/>
          </p:cNvSpPr>
          <p:nvPr>
            <p:ph type="body" sz="quarter" idx="11"/>
          </p:nvPr>
        </p:nvSpPr>
        <p:spPr>
          <a:xfrm>
            <a:off x="3508890" y="700908"/>
            <a:ext cx="5571610" cy="52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6" name="TextBox 15"/>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2865804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amp; Text (add your own pic)">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95250" y="687388"/>
            <a:ext cx="3279775" cy="5311775"/>
          </a:xfrm>
        </p:spPr>
        <p:txBody>
          <a:bodyPr/>
          <a:lstStyle/>
          <a:p>
            <a:r>
              <a:rPr lang="en-US" dirty="0"/>
              <a:t>Drag picture to placeholder or click icon to add</a:t>
            </a:r>
          </a:p>
        </p:txBody>
      </p:sp>
      <p:sp>
        <p:nvSpPr>
          <p:cNvPr id="12"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p>
            <a:pPr fontAlgn="auto">
              <a:spcBef>
                <a:spcPts val="0"/>
              </a:spcBef>
              <a:spcAft>
                <a:spcPts val="0"/>
              </a:spcAft>
            </a:pPr>
            <a:fld id="{FB164572-4C64-4D4A-A40D-DE9F99AF8289}" type="slidenum">
              <a:rPr lang="en-US" smtClean="0">
                <a:solidFill>
                  <a:prstClr val="black">
                    <a:lumMod val="50000"/>
                    <a:lumOff val="50000"/>
                  </a:prstClr>
                </a:solidFill>
                <a:latin typeface="Calibri"/>
              </a:rPr>
              <a:pPr fontAlgn="auto">
                <a:spcBef>
                  <a:spcPts val="0"/>
                </a:spcBef>
                <a:spcAft>
                  <a:spcPts val="0"/>
                </a:spcAft>
              </a:pPr>
              <a:t>‹#›</a:t>
            </a:fld>
            <a:endParaRPr lang="en-US" dirty="0">
              <a:solidFill>
                <a:prstClr val="black">
                  <a:lumMod val="50000"/>
                  <a:lumOff val="50000"/>
                </a:prstClr>
              </a:solidFill>
              <a:latin typeface="Calibri"/>
            </a:endParaRPr>
          </a:p>
        </p:txBody>
      </p:sp>
      <p:sp>
        <p:nvSpPr>
          <p:cNvPr id="13" name="Rectangle 12"/>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0" name="Text Placeholder 7"/>
          <p:cNvSpPr>
            <a:spLocks noGrp="1"/>
          </p:cNvSpPr>
          <p:nvPr>
            <p:ph type="body" sz="quarter" idx="11"/>
          </p:nvPr>
        </p:nvSpPr>
        <p:spPr>
          <a:xfrm>
            <a:off x="3508890" y="700908"/>
            <a:ext cx="5571610" cy="52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1" name="TextBox 10"/>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4069294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7" name="Chart Placeholder 12"/>
          <p:cNvSpPr>
            <a:spLocks noGrp="1"/>
          </p:cNvSpPr>
          <p:nvPr>
            <p:ph type="chart" sz="quarter" idx="18"/>
          </p:nvPr>
        </p:nvSpPr>
        <p:spPr>
          <a:xfrm>
            <a:off x="221041" y="765631"/>
            <a:ext cx="6016582" cy="5067283"/>
          </a:xfrm>
          <a:prstGeom prst="rect">
            <a:avLst/>
          </a:prstGeom>
        </p:spPr>
        <p:txBody>
          <a:bodyPr lIns="0" tIns="0" rIns="0" bIns="0">
            <a:normAutofit/>
          </a:bodyPr>
          <a:lstStyle>
            <a:lvl1pPr marL="0" indent="0">
              <a:buNone/>
              <a:defRPr sz="2000">
                <a:solidFill>
                  <a:srgbClr val="999999"/>
                </a:solidFill>
              </a:defRPr>
            </a:lvl1pPr>
          </a:lstStyle>
          <a:p>
            <a:r>
              <a:rPr lang="en-US" dirty="0"/>
              <a:t>Click icon to add chart</a:t>
            </a:r>
          </a:p>
        </p:txBody>
      </p:sp>
      <p:sp>
        <p:nvSpPr>
          <p:cNvPr id="3" name="Text Placeholder 2"/>
          <p:cNvSpPr>
            <a:spLocks noGrp="1"/>
          </p:cNvSpPr>
          <p:nvPr>
            <p:ph type="body" sz="quarter" idx="19" hasCustomPrompt="1"/>
          </p:nvPr>
        </p:nvSpPr>
        <p:spPr>
          <a:xfrm>
            <a:off x="6405702" y="1942088"/>
            <a:ext cx="2520811" cy="728284"/>
          </a:xfrm>
          <a:prstGeom prst="rect">
            <a:avLst/>
          </a:prstGeom>
        </p:spPr>
        <p:txBody>
          <a:bodyPr/>
          <a:lstStyle>
            <a:lvl1pPr marL="0" indent="0">
              <a:buNone/>
              <a:defRPr b="1"/>
            </a:lvl1pPr>
          </a:lstStyle>
          <a:p>
            <a:pPr lvl="0"/>
            <a:r>
              <a:rPr lang="en-US" dirty="0"/>
              <a:t>Title of chart</a:t>
            </a:r>
          </a:p>
        </p:txBody>
      </p:sp>
      <p:sp>
        <p:nvSpPr>
          <p:cNvPr id="9" name="Text Placeholder 8"/>
          <p:cNvSpPr>
            <a:spLocks noGrp="1"/>
          </p:cNvSpPr>
          <p:nvPr>
            <p:ph type="body" sz="quarter" idx="20" hasCustomPrompt="1"/>
          </p:nvPr>
        </p:nvSpPr>
        <p:spPr>
          <a:xfrm>
            <a:off x="6405701" y="2800350"/>
            <a:ext cx="2520811" cy="3025775"/>
          </a:xfrm>
          <a:prstGeom prst="rect">
            <a:avLst/>
          </a:prstGeom>
        </p:spPr>
        <p:txBody>
          <a:bodyPr>
            <a:normAutofit/>
          </a:bodyPr>
          <a:lstStyle>
            <a:lvl1pPr marL="0" indent="0">
              <a:buNone/>
              <a:defRPr sz="2000">
                <a:solidFill>
                  <a:schemeClr val="accent3"/>
                </a:solidFill>
              </a:defRPr>
            </a:lvl1pPr>
          </a:lstStyle>
          <a:p>
            <a:pPr lvl="0"/>
            <a:r>
              <a:rPr lang="en-US" dirty="0"/>
              <a:t>Key point about visual.</a:t>
            </a:r>
          </a:p>
        </p:txBody>
      </p:sp>
      <p:sp>
        <p:nvSpPr>
          <p:cNvPr id="13"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4" name="Slide Number Placeholder 3"/>
          <p:cNvSpPr>
            <a:spLocks noGrp="1"/>
          </p:cNvSpPr>
          <p:nvPr>
            <p:ph type="sldNum" sz="quarter" idx="21"/>
          </p:nvPr>
        </p:nvSpPr>
        <p:spPr/>
        <p:txBody>
          <a:bodyPr/>
          <a:lstStyle/>
          <a:p>
            <a:pPr fontAlgn="auto">
              <a:spcBef>
                <a:spcPts val="0"/>
              </a:spcBef>
              <a:spcAft>
                <a:spcPts val="0"/>
              </a:spcAft>
            </a:pPr>
            <a:fld id="{FB164572-4C64-4D4A-A40D-DE9F99AF8289}" type="slidenum">
              <a:rPr lang="en-US" smtClean="0">
                <a:solidFill>
                  <a:prstClr val="black">
                    <a:lumMod val="50000"/>
                    <a:lumOff val="50000"/>
                  </a:prstClr>
                </a:solidFill>
                <a:latin typeface="Calibri"/>
              </a:rPr>
              <a:pPr fontAlgn="auto">
                <a:spcBef>
                  <a:spcPts val="0"/>
                </a:spcBef>
                <a:spcAft>
                  <a:spcPts val="0"/>
                </a:spcAft>
              </a:pPr>
              <a:t>‹#›</a:t>
            </a:fld>
            <a:endParaRPr lang="en-US" dirty="0">
              <a:solidFill>
                <a:prstClr val="black">
                  <a:lumMod val="50000"/>
                  <a:lumOff val="50000"/>
                </a:prstClr>
              </a:solidFill>
              <a:latin typeface="Calibri"/>
            </a:endParaRPr>
          </a:p>
        </p:txBody>
      </p:sp>
      <p:sp>
        <p:nvSpPr>
          <p:cNvPr id="14" name="Rectangle 13"/>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0" name="Rectangle 9"/>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2" name="TextBox 11"/>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367984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1 ">
    <p:spTree>
      <p:nvGrpSpPr>
        <p:cNvPr id="1" name=""/>
        <p:cNvGrpSpPr/>
        <p:nvPr/>
      </p:nvGrpSpPr>
      <p:grpSpPr>
        <a:xfrm>
          <a:off x="0" y="0"/>
          <a:ext cx="0" cy="0"/>
          <a:chOff x="0" y="0"/>
          <a:chExt cx="0" cy="0"/>
        </a:xfrm>
      </p:grpSpPr>
      <p:pic>
        <p:nvPicPr>
          <p:cNvPr id="23" name="Picture 22" descr="UC_Berkeley_day1-35.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676" y="14941"/>
            <a:ext cx="2648281" cy="6034638"/>
          </a:xfrm>
          <a:prstGeom prst="rect">
            <a:avLst/>
          </a:prstGeom>
          <a:ln>
            <a:solidFill>
              <a:srgbClr val="DBD5CD"/>
            </a:solidFill>
          </a:ln>
        </p:spPr>
      </p:pic>
      <p:sp>
        <p:nvSpPr>
          <p:cNvPr id="13" name="Text Placeholder 14"/>
          <p:cNvSpPr>
            <a:spLocks noGrp="1"/>
          </p:cNvSpPr>
          <p:nvPr>
            <p:ph type="body" sz="quarter" idx="13" hasCustomPrompt="1"/>
          </p:nvPr>
        </p:nvSpPr>
        <p:spPr>
          <a:xfrm>
            <a:off x="2811463" y="4197467"/>
            <a:ext cx="6332537" cy="543535"/>
          </a:xfrm>
          <a:prstGeom prst="rect">
            <a:avLst/>
          </a:prstGeom>
        </p:spPr>
        <p:txBody>
          <a:bodyPr>
            <a:normAutofit/>
          </a:bodyPr>
          <a:lstStyle>
            <a:lvl1pPr marL="0" indent="0">
              <a:buNone/>
              <a:defRPr sz="3200" b="1" baseline="0"/>
            </a:lvl1pPr>
          </a:lstStyle>
          <a:p>
            <a:pPr lvl="0"/>
            <a:r>
              <a:rPr lang="en-US" dirty="0"/>
              <a:t>Click to edit section title</a:t>
            </a:r>
          </a:p>
        </p:txBody>
      </p:sp>
      <p:cxnSp>
        <p:nvCxnSpPr>
          <p:cNvPr id="3" name="Straight Connector 2"/>
          <p:cNvCxnSpPr/>
          <p:nvPr/>
        </p:nvCxnSpPr>
        <p:spPr>
          <a:xfrm>
            <a:off x="2779059" y="4751294"/>
            <a:ext cx="6350000"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779059" y="4751294"/>
            <a:ext cx="6350000"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1222346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visuals page">
    <p:spTree>
      <p:nvGrpSpPr>
        <p:cNvPr id="1" name=""/>
        <p:cNvGrpSpPr/>
        <p:nvPr/>
      </p:nvGrpSpPr>
      <p:grpSpPr>
        <a:xfrm>
          <a:off x="0" y="0"/>
          <a:ext cx="0" cy="0"/>
          <a:chOff x="0" y="0"/>
          <a:chExt cx="0" cy="0"/>
        </a:xfrm>
      </p:grpSpPr>
      <p:sp>
        <p:nvSpPr>
          <p:cNvPr id="7" name="Rectangle 6"/>
          <p:cNvSpPr/>
          <p:nvPr userDrawn="1"/>
        </p:nvSpPr>
        <p:spPr>
          <a:xfrm flipV="1">
            <a:off x="0" y="914400"/>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8" name="Title 3"/>
          <p:cNvSpPr>
            <a:spLocks noGrp="1"/>
          </p:cNvSpPr>
          <p:nvPr>
            <p:ph type="title"/>
          </p:nvPr>
        </p:nvSpPr>
        <p:spPr>
          <a:xfrm>
            <a:off x="0" y="63501"/>
            <a:ext cx="9144000" cy="517104"/>
          </a:xfrm>
          <a:prstGeom prst="rect">
            <a:avLst/>
          </a:prstGeom>
        </p:spPr>
        <p:txBody>
          <a:bodyPr vert="horz"/>
          <a:lstStyle>
            <a:lvl1pPr>
              <a:defRPr sz="2800" b="0">
                <a:solidFill>
                  <a:schemeClr val="bg2"/>
                </a:solidFill>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p>
            <a:pPr fontAlgn="auto">
              <a:spcBef>
                <a:spcPts val="0"/>
              </a:spcBef>
              <a:spcAft>
                <a:spcPts val="0"/>
              </a:spcAft>
            </a:pPr>
            <a:fld id="{FB164572-4C64-4D4A-A40D-DE9F99AF8289}" type="slidenum">
              <a:rPr lang="en-US" smtClean="0">
                <a:solidFill>
                  <a:prstClr val="black">
                    <a:lumMod val="50000"/>
                    <a:lumOff val="50000"/>
                  </a:prstClr>
                </a:solidFill>
                <a:latin typeface="Calibri"/>
              </a:rPr>
              <a:pPr fontAlgn="auto">
                <a:spcBef>
                  <a:spcPts val="0"/>
                </a:spcBef>
                <a:spcAft>
                  <a:spcPts val="0"/>
                </a:spcAft>
              </a:pPr>
              <a:t>‹#›</a:t>
            </a:fld>
            <a:endParaRPr lang="en-US" dirty="0">
              <a:solidFill>
                <a:prstClr val="black">
                  <a:lumMod val="50000"/>
                  <a:lumOff val="50000"/>
                </a:prstClr>
              </a:solidFill>
              <a:latin typeface="Calibri"/>
            </a:endParaRPr>
          </a:p>
        </p:txBody>
      </p:sp>
      <p:sp>
        <p:nvSpPr>
          <p:cNvPr id="11" name="TextBox 10"/>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
        <p:nvSpPr>
          <p:cNvPr id="10" name="Text Placeholder 2"/>
          <p:cNvSpPr>
            <a:spLocks noGrp="1"/>
          </p:cNvSpPr>
          <p:nvPr>
            <p:ph idx="1"/>
          </p:nvPr>
        </p:nvSpPr>
        <p:spPr>
          <a:xfrm>
            <a:off x="130729" y="1143000"/>
            <a:ext cx="8870870" cy="48230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3890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visuals, no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5250" y="270983"/>
            <a:ext cx="8944035" cy="5648654"/>
          </a:xfrm>
          <a:prstGeom prst="rect">
            <a:avLst/>
          </a:prstGeom>
        </p:spPr>
        <p:txBody>
          <a:bodyPr/>
          <a:lstStyle/>
          <a:p>
            <a:r>
              <a:rPr lang="en-US" dirty="0"/>
              <a:t>Drag picture to placeholder or click icon to add</a:t>
            </a:r>
          </a:p>
        </p:txBody>
      </p:sp>
      <p:sp>
        <p:nvSpPr>
          <p:cNvPr id="5" name="Slide Number Placeholder 8"/>
          <p:cNvSpPr>
            <a:spLocks noGrp="1"/>
          </p:cNvSpPr>
          <p:nvPr>
            <p:ph type="sldNum" sz="quarter" idx="11"/>
          </p:nvPr>
        </p:nvSpPr>
        <p:spPr>
          <a:xfrm>
            <a:off x="6891872" y="6389969"/>
            <a:ext cx="2133600" cy="365125"/>
          </a:xfrm>
        </p:spPr>
        <p:txBody>
          <a:bodyPr/>
          <a:lstStyle/>
          <a:p>
            <a:pPr fontAlgn="auto">
              <a:spcBef>
                <a:spcPts val="0"/>
              </a:spcBef>
              <a:spcAft>
                <a:spcPts val="0"/>
              </a:spcAft>
            </a:pPr>
            <a:fld id="{FB164572-4C64-4D4A-A40D-DE9F99AF8289}" type="slidenum">
              <a:rPr lang="en-US" smtClean="0">
                <a:solidFill>
                  <a:prstClr val="black">
                    <a:lumMod val="50000"/>
                    <a:lumOff val="50000"/>
                  </a:prstClr>
                </a:solidFill>
                <a:latin typeface="Calibri"/>
              </a:rPr>
              <a:pPr fontAlgn="auto">
                <a:spcBef>
                  <a:spcPts val="0"/>
                </a:spcBef>
                <a:spcAft>
                  <a:spcPts val="0"/>
                </a:spcAft>
              </a:pPr>
              <a:t>‹#›</a:t>
            </a:fld>
            <a:endParaRPr lang="en-US" dirty="0">
              <a:solidFill>
                <a:prstClr val="black">
                  <a:lumMod val="50000"/>
                  <a:lumOff val="50000"/>
                </a:prstClr>
              </a:solidFill>
              <a:latin typeface="Calibri"/>
            </a:endParaRPr>
          </a:p>
        </p:txBody>
      </p:sp>
      <p:sp>
        <p:nvSpPr>
          <p:cNvPr id="7" name="TextBox 6"/>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3067297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wo columns, same siz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B164572-4C64-4D4A-A40D-DE9F99AF8289}"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5" name="Text Placeholder 4"/>
          <p:cNvSpPr>
            <a:spLocks noGrp="1"/>
          </p:cNvSpPr>
          <p:nvPr>
            <p:ph type="body" sz="quarter" idx="11"/>
          </p:nvPr>
        </p:nvSpPr>
        <p:spPr>
          <a:xfrm>
            <a:off x="127000" y="812800"/>
            <a:ext cx="4384430" cy="5086375"/>
          </a:xfrm>
          <a:prstGeom prst="rect">
            <a:avLst/>
          </a:prstGeom>
        </p:spPr>
        <p:txBody>
          <a:bodyPr/>
          <a:lstStyle>
            <a:lvl1pPr>
              <a:lnSpc>
                <a:spcPct val="100000"/>
              </a:lnSpc>
              <a:defRPr sz="2400" b="0"/>
            </a:lvl1pPr>
            <a:lvl2pPr>
              <a:lnSpc>
                <a:spcPct val="130000"/>
              </a:lnSpc>
              <a:defRPr sz="2000"/>
            </a:lvl2pPr>
            <a:lvl3pPr>
              <a:lnSpc>
                <a:spcPct val="130000"/>
              </a:lnSpc>
              <a:defRPr sz="1800"/>
            </a:lvl3pPr>
            <a:lvl4pPr>
              <a:lnSpc>
                <a:spcPct val="130000"/>
              </a:lnSpc>
              <a:defRPr sz="1600"/>
            </a:lvl4pPr>
            <a:lvl5pPr>
              <a:lnSpc>
                <a:spcPct val="13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2"/>
          </p:nvPr>
        </p:nvSpPr>
        <p:spPr>
          <a:xfrm>
            <a:off x="4695229" y="812800"/>
            <a:ext cx="4321098" cy="5086375"/>
          </a:xfrm>
          <a:prstGeom prst="rect">
            <a:avLst/>
          </a:prstGeom>
        </p:spPr>
        <p:txBody>
          <a:bodyPr/>
          <a:lstStyle>
            <a:lvl1pPr>
              <a:lnSpc>
                <a:spcPct val="100000"/>
              </a:lnSpc>
              <a:defRPr sz="2400" b="0"/>
            </a:lvl1pPr>
            <a:lvl2pPr>
              <a:lnSpc>
                <a:spcPct val="130000"/>
              </a:lnSpc>
              <a:defRPr sz="2000"/>
            </a:lvl2pPr>
            <a:lvl3pPr>
              <a:lnSpc>
                <a:spcPct val="130000"/>
              </a:lnSpc>
              <a:defRPr sz="1800"/>
            </a:lvl3pPr>
            <a:lvl4pPr>
              <a:lnSpc>
                <a:spcPct val="130000"/>
              </a:lnSpc>
              <a:defRPr sz="1600"/>
            </a:lvl4pPr>
            <a:lvl5pPr>
              <a:lnSpc>
                <a:spcPct val="13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3"/>
          <p:cNvSpPr>
            <a:spLocks noGrp="1"/>
          </p:cNvSpPr>
          <p:nvPr>
            <p:ph type="title" hasCustomPrompt="1"/>
          </p:nvPr>
        </p:nvSpPr>
        <p:spPr>
          <a:xfrm>
            <a:off x="0" y="63501"/>
            <a:ext cx="9144000" cy="517104"/>
          </a:xfrm>
          <a:prstGeom prst="rect">
            <a:avLst/>
          </a:prstGeom>
        </p:spPr>
        <p:txBody>
          <a:bodyPr vert="horz"/>
          <a:lstStyle>
            <a:lvl1pPr>
              <a:defRPr sz="2800" b="0">
                <a:solidFill>
                  <a:schemeClr val="bg2"/>
                </a:solidFill>
              </a:defRPr>
            </a:lvl1pPr>
          </a:lstStyle>
          <a:p>
            <a:r>
              <a:rPr lang="en-US" dirty="0"/>
              <a:t>Click to edit title style</a:t>
            </a:r>
          </a:p>
        </p:txBody>
      </p:sp>
      <p:sp>
        <p:nvSpPr>
          <p:cNvPr id="8" name="Rectangle 7"/>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9" name="TextBox 8"/>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3197925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080" y="333375"/>
            <a:ext cx="8449829" cy="540684"/>
          </a:xfrm>
          <a:prstGeom prst="rect">
            <a:avLst/>
          </a:prstGeom>
        </p:spPr>
        <p:txBody>
          <a:bodyPr lIns="82058" tIns="41029" rIns="82058" bIns="41029"/>
          <a:lstStyle>
            <a:lvl1pPr>
              <a:lnSpc>
                <a:spcPct val="100000"/>
              </a:lnSpc>
              <a:defRPr sz="2200"/>
            </a:lvl1pPr>
          </a:lstStyle>
          <a:p>
            <a:r>
              <a:rPr lang="en-US" dirty="0"/>
              <a:t>Click to edit Master title style</a:t>
            </a:r>
          </a:p>
        </p:txBody>
      </p:sp>
      <p:sp>
        <p:nvSpPr>
          <p:cNvPr id="3" name="Content Placeholder 2"/>
          <p:cNvSpPr>
            <a:spLocks noGrp="1"/>
          </p:cNvSpPr>
          <p:nvPr>
            <p:ph idx="1"/>
          </p:nvPr>
        </p:nvSpPr>
        <p:spPr>
          <a:xfrm>
            <a:off x="484909" y="1008529"/>
            <a:ext cx="8382000" cy="4773706"/>
          </a:xfrm>
        </p:spPr>
        <p:txBody>
          <a:bodyPr/>
          <a:lstStyle>
            <a:lvl2pPr>
              <a:buSzPct val="125000"/>
              <a:buFont typeface="Arial" pitchFamily="34" charset="0"/>
              <a:buChar char="•"/>
              <a:defRPr/>
            </a:lvl2pPr>
            <a:lvl3pPr>
              <a:buSzPct val="12500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flipV="1">
            <a:off x="0" y="868681"/>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2440738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89" name="Group 88"/>
          <p:cNvGrpSpPr/>
          <p:nvPr/>
        </p:nvGrpSpPr>
        <p:grpSpPr>
          <a:xfrm>
            <a:off x="-247255" y="-59376"/>
            <a:ext cx="9386888"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251970" y="1186484"/>
            <a:ext cx="6636259"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19428" y="2075505"/>
            <a:ext cx="6509936" cy="1748729"/>
          </a:xfrm>
        </p:spPr>
        <p:txBody>
          <a:bodyPr bIns="0" anchor="b">
            <a:normAutofit/>
          </a:bodyPr>
          <a:lstStyle>
            <a:lvl1pPr algn="ctr">
              <a:lnSpc>
                <a:spcPct val="80000"/>
              </a:lnSpc>
              <a:defRPr sz="4050" spc="-113">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19428" y="3906267"/>
            <a:ext cx="6505070" cy="1322587"/>
          </a:xfrm>
        </p:spPr>
        <p:txBody>
          <a:bodyPr tIns="0">
            <a:normAutofit/>
          </a:bodyPr>
          <a:lstStyle>
            <a:lvl1pPr marL="0" indent="0" algn="ctr">
              <a:lnSpc>
                <a:spcPct val="100000"/>
              </a:lnSpc>
              <a:buNone/>
              <a:defRPr sz="1350" b="0">
                <a:solidFill>
                  <a:srgbClr val="FFFEFF"/>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3504" y="320040"/>
            <a:ext cx="2743200" cy="320040"/>
          </a:xfrm>
        </p:spPr>
        <p:txBody>
          <a:bodyPr vert="horz" lIns="91440" tIns="45720" rIns="91440" bIns="45720" rtlCol="0" anchor="ctr"/>
          <a:lstStyle>
            <a:lvl1pPr>
              <a:defRPr lang="en-US"/>
            </a:lvl1pPr>
          </a:lstStyle>
          <a:p>
            <a:fld id="{3ADB87D1-D1D9-489B-BF81-014BEDE56AAC}" type="datetime1">
              <a:rPr lang="en-US" smtClean="0"/>
              <a:t>12/6/2018</a:t>
            </a:fld>
            <a:endParaRPr lang="en-US" dirty="0"/>
          </a:p>
        </p:txBody>
      </p:sp>
      <p:sp>
        <p:nvSpPr>
          <p:cNvPr id="5" name="Footer Placeholder 4"/>
          <p:cNvSpPr>
            <a:spLocks noGrp="1"/>
          </p:cNvSpPr>
          <p:nvPr>
            <p:ph type="ftr" sz="quarter" idx="11"/>
          </p:nvPr>
        </p:nvSpPr>
        <p:spPr>
          <a:xfrm>
            <a:off x="603504" y="6227064"/>
            <a:ext cx="7941564"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52410" y="320040"/>
            <a:ext cx="685800" cy="320040"/>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03623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grpSp>
        <p:nvGrpSpPr>
          <p:cNvPr id="37" name="Group 36"/>
          <p:cNvGrpSpPr/>
          <p:nvPr/>
        </p:nvGrpSpPr>
        <p:grpSpPr>
          <a:xfrm>
            <a:off x="-313135" y="0"/>
            <a:ext cx="9438086"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00108" y="1699589"/>
            <a:ext cx="2755857"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0" y="2339670"/>
            <a:ext cx="2625621"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40659" y="803188"/>
            <a:ext cx="4702193" cy="23826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38835" y="3672162"/>
            <a:ext cx="4704017" cy="2383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03504" y="320040"/>
            <a:ext cx="2743200" cy="320040"/>
          </a:xfrm>
        </p:spPr>
        <p:txBody>
          <a:bodyPr/>
          <a:lstStyle/>
          <a:p>
            <a:fld id="{B4B6C59A-D53B-46FA-82C9-958DC8296CC4}" type="datetime1">
              <a:rPr lang="en-US" smtClean="0"/>
              <a:t>12/6/2018</a:t>
            </a:fld>
            <a:endParaRPr lang="en-US" dirty="0"/>
          </a:p>
        </p:txBody>
      </p:sp>
      <p:sp>
        <p:nvSpPr>
          <p:cNvPr id="6" name="Footer Placeholder 5"/>
          <p:cNvSpPr>
            <a:spLocks noGrp="1"/>
          </p:cNvSpPr>
          <p:nvPr>
            <p:ph type="ftr" sz="quarter" idx="11"/>
          </p:nvPr>
        </p:nvSpPr>
        <p:spPr>
          <a:xfrm>
            <a:off x="603504" y="6227064"/>
            <a:ext cx="7941564" cy="320040"/>
          </a:xfrm>
        </p:spPr>
        <p:txBody>
          <a:bodyPr/>
          <a:lstStyle/>
          <a:p>
            <a:endParaRPr lang="en-US" dirty="0"/>
          </a:p>
        </p:txBody>
      </p:sp>
      <p:sp>
        <p:nvSpPr>
          <p:cNvPr id="7" name="Slide Number Placeholder 6"/>
          <p:cNvSpPr>
            <a:spLocks noGrp="1"/>
          </p:cNvSpPr>
          <p:nvPr>
            <p:ph type="sldNum" sz="quarter" idx="12"/>
          </p:nvPr>
        </p:nvSpPr>
        <p:spPr>
          <a:xfrm>
            <a:off x="7852410" y="320040"/>
            <a:ext cx="685800" cy="320040"/>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623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 y="320040"/>
            <a:ext cx="2743200" cy="320040"/>
          </a:xfrm>
        </p:spPr>
        <p:txBody>
          <a:bodyPr/>
          <a:lstStyle/>
          <a:p>
            <a:fld id="{0DB104C7-C1EB-4F93-BBFC-30BD4D0D485B}" type="datetime1">
              <a:rPr lang="en-US" smtClean="0"/>
              <a:t>12/6/2018</a:t>
            </a:fld>
            <a:endParaRPr lang="en-US" dirty="0"/>
          </a:p>
        </p:txBody>
      </p:sp>
      <p:sp>
        <p:nvSpPr>
          <p:cNvPr id="3" name="Footer Placeholder 2"/>
          <p:cNvSpPr>
            <a:spLocks noGrp="1"/>
          </p:cNvSpPr>
          <p:nvPr>
            <p:ph type="ftr" sz="quarter" idx="11"/>
          </p:nvPr>
        </p:nvSpPr>
        <p:spPr>
          <a:xfrm>
            <a:off x="603504" y="6227064"/>
            <a:ext cx="7941564" cy="320040"/>
          </a:xfrm>
        </p:spPr>
        <p:txBody>
          <a:bodyPr/>
          <a:lstStyle/>
          <a:p>
            <a:endParaRPr lang="en-US" dirty="0"/>
          </a:p>
        </p:txBody>
      </p:sp>
      <p:sp>
        <p:nvSpPr>
          <p:cNvPr id="4" name="Slide Number Placeholder 3"/>
          <p:cNvSpPr>
            <a:spLocks noGrp="1"/>
          </p:cNvSpPr>
          <p:nvPr>
            <p:ph type="sldNum" sz="quarter" idx="12"/>
          </p:nvPr>
        </p:nvSpPr>
        <p:spPr>
          <a:xfrm>
            <a:off x="7852410" y="320040"/>
            <a:ext cx="685800" cy="320040"/>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5471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Divider 3">
    <p:spTree>
      <p:nvGrpSpPr>
        <p:cNvPr id="1" name=""/>
        <p:cNvGrpSpPr/>
        <p:nvPr/>
      </p:nvGrpSpPr>
      <p:grpSpPr>
        <a:xfrm>
          <a:off x="0" y="0"/>
          <a:ext cx="0" cy="0"/>
          <a:chOff x="0" y="0"/>
          <a:chExt cx="0" cy="0"/>
        </a:xfrm>
      </p:grpSpPr>
      <p:sp>
        <p:nvSpPr>
          <p:cNvPr id="15" name="Text Placeholder 14"/>
          <p:cNvSpPr>
            <a:spLocks noGrp="1"/>
          </p:cNvSpPr>
          <p:nvPr>
            <p:ph type="body" sz="quarter" idx="13" hasCustomPrompt="1"/>
          </p:nvPr>
        </p:nvSpPr>
        <p:spPr>
          <a:xfrm>
            <a:off x="2811463" y="4197467"/>
            <a:ext cx="6332537" cy="543535"/>
          </a:xfrm>
          <a:prstGeom prst="rect">
            <a:avLst/>
          </a:prstGeom>
        </p:spPr>
        <p:txBody>
          <a:bodyPr>
            <a:normAutofit/>
          </a:bodyPr>
          <a:lstStyle>
            <a:lvl1pPr marL="0" indent="0">
              <a:buNone/>
              <a:defRPr sz="3200" b="1" baseline="0"/>
            </a:lvl1pPr>
          </a:lstStyle>
          <a:p>
            <a:pPr lvl="0"/>
            <a:r>
              <a:rPr lang="en-US" dirty="0"/>
              <a:t>Click to edit section title</a:t>
            </a:r>
          </a:p>
        </p:txBody>
      </p:sp>
      <p:pic>
        <p:nvPicPr>
          <p:cNvPr id="4" name="Picture 3" descr="UC_Berkeley_processed_color_corrected-08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677" y="37348"/>
            <a:ext cx="2661792" cy="5995519"/>
          </a:xfrm>
          <a:prstGeom prst="rect">
            <a:avLst/>
          </a:prstGeom>
          <a:ln>
            <a:solidFill>
              <a:srgbClr val="DBD5CD"/>
            </a:solidFill>
          </a:ln>
        </p:spPr>
      </p:pic>
      <p:cxnSp>
        <p:nvCxnSpPr>
          <p:cNvPr id="6" name="Straight Connector 5"/>
          <p:cNvCxnSpPr/>
          <p:nvPr/>
        </p:nvCxnSpPr>
        <p:spPr>
          <a:xfrm>
            <a:off x="2779059" y="4751294"/>
            <a:ext cx="6350000"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779059" y="4751294"/>
            <a:ext cx="6350000"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3596066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4">
    <p:spTree>
      <p:nvGrpSpPr>
        <p:cNvPr id="1" name=""/>
        <p:cNvGrpSpPr/>
        <p:nvPr/>
      </p:nvGrpSpPr>
      <p:grpSpPr>
        <a:xfrm>
          <a:off x="0" y="0"/>
          <a:ext cx="0" cy="0"/>
          <a:chOff x="0" y="0"/>
          <a:chExt cx="0" cy="0"/>
        </a:xfrm>
      </p:grpSpPr>
      <p:sp>
        <p:nvSpPr>
          <p:cNvPr id="15" name="Text Placeholder 14"/>
          <p:cNvSpPr>
            <a:spLocks noGrp="1"/>
          </p:cNvSpPr>
          <p:nvPr>
            <p:ph type="body" sz="quarter" idx="13" hasCustomPrompt="1"/>
          </p:nvPr>
        </p:nvSpPr>
        <p:spPr>
          <a:xfrm>
            <a:off x="2811463" y="4197467"/>
            <a:ext cx="6332537" cy="543535"/>
          </a:xfrm>
          <a:prstGeom prst="rect">
            <a:avLst/>
          </a:prstGeom>
        </p:spPr>
        <p:txBody>
          <a:bodyPr>
            <a:normAutofit/>
          </a:bodyPr>
          <a:lstStyle>
            <a:lvl1pPr marL="0" indent="0">
              <a:buNone/>
              <a:defRPr sz="3200" b="1" baseline="0"/>
            </a:lvl1pPr>
          </a:lstStyle>
          <a:p>
            <a:pPr lvl="0"/>
            <a:r>
              <a:rPr lang="en-US" dirty="0"/>
              <a:t>Click to edit section title</a:t>
            </a:r>
          </a:p>
        </p:txBody>
      </p:sp>
      <p:pic>
        <p:nvPicPr>
          <p:cNvPr id="4" name="Picture 3" descr="uc_merced_day1-76.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676" y="37348"/>
            <a:ext cx="2620755" cy="6012231"/>
          </a:xfrm>
          <a:prstGeom prst="rect">
            <a:avLst/>
          </a:prstGeom>
          <a:ln>
            <a:solidFill>
              <a:srgbClr val="DBD5CD"/>
            </a:solidFill>
          </a:ln>
        </p:spPr>
      </p:pic>
      <p:cxnSp>
        <p:nvCxnSpPr>
          <p:cNvPr id="6" name="Straight Connector 5"/>
          <p:cNvCxnSpPr/>
          <p:nvPr/>
        </p:nvCxnSpPr>
        <p:spPr>
          <a:xfrm>
            <a:off x="2779059" y="4751294"/>
            <a:ext cx="6350000"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779059" y="4751294"/>
            <a:ext cx="6350000"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396403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Divider 4">
    <p:spTree>
      <p:nvGrpSpPr>
        <p:cNvPr id="1" name=""/>
        <p:cNvGrpSpPr/>
        <p:nvPr/>
      </p:nvGrpSpPr>
      <p:grpSpPr>
        <a:xfrm>
          <a:off x="0" y="0"/>
          <a:ext cx="0" cy="0"/>
          <a:chOff x="0" y="0"/>
          <a:chExt cx="0" cy="0"/>
        </a:xfrm>
      </p:grpSpPr>
      <p:pic>
        <p:nvPicPr>
          <p:cNvPr id="2" name="Picture 1" descr="UC_Berkeley_processed_color_corrected-006 (1).jpg"/>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0" y="0"/>
            <a:ext cx="2629647" cy="6066118"/>
          </a:xfrm>
          <a:prstGeom prst="rect">
            <a:avLst/>
          </a:prstGeom>
        </p:spPr>
      </p:pic>
      <p:sp>
        <p:nvSpPr>
          <p:cNvPr id="15" name="Text Placeholder 14"/>
          <p:cNvSpPr>
            <a:spLocks noGrp="1"/>
          </p:cNvSpPr>
          <p:nvPr>
            <p:ph type="body" sz="quarter" idx="13" hasCustomPrompt="1"/>
          </p:nvPr>
        </p:nvSpPr>
        <p:spPr>
          <a:xfrm>
            <a:off x="2811463" y="4197467"/>
            <a:ext cx="6332537" cy="543535"/>
          </a:xfrm>
          <a:prstGeom prst="rect">
            <a:avLst/>
          </a:prstGeom>
        </p:spPr>
        <p:txBody>
          <a:bodyPr>
            <a:normAutofit/>
          </a:bodyPr>
          <a:lstStyle>
            <a:lvl1pPr marL="0" indent="0">
              <a:buNone/>
              <a:defRPr sz="3200" b="1" baseline="0"/>
            </a:lvl1pPr>
          </a:lstStyle>
          <a:p>
            <a:pPr lvl="0"/>
            <a:r>
              <a:rPr lang="en-US" dirty="0"/>
              <a:t>Click to edit section title</a:t>
            </a:r>
          </a:p>
        </p:txBody>
      </p:sp>
      <p:cxnSp>
        <p:nvCxnSpPr>
          <p:cNvPr id="6" name="Straight Connector 5"/>
          <p:cNvCxnSpPr/>
          <p:nvPr/>
        </p:nvCxnSpPr>
        <p:spPr>
          <a:xfrm>
            <a:off x="2779059" y="4751294"/>
            <a:ext cx="6350000"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779059" y="4751294"/>
            <a:ext cx="6350000"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706006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Section Divider 4">
    <p:spTree>
      <p:nvGrpSpPr>
        <p:cNvPr id="1" name=""/>
        <p:cNvGrpSpPr/>
        <p:nvPr/>
      </p:nvGrpSpPr>
      <p:grpSpPr>
        <a:xfrm>
          <a:off x="0" y="0"/>
          <a:ext cx="0" cy="0"/>
          <a:chOff x="0" y="0"/>
          <a:chExt cx="0" cy="0"/>
        </a:xfrm>
      </p:grpSpPr>
      <p:pic>
        <p:nvPicPr>
          <p:cNvPr id="3" name="Picture 2" descr="UC_Berkeley_processed_color_corrected-028 (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2659529" cy="6081059"/>
          </a:xfrm>
          <a:prstGeom prst="rect">
            <a:avLst/>
          </a:prstGeom>
        </p:spPr>
      </p:pic>
      <p:sp>
        <p:nvSpPr>
          <p:cNvPr id="15" name="Text Placeholder 14"/>
          <p:cNvSpPr>
            <a:spLocks noGrp="1"/>
          </p:cNvSpPr>
          <p:nvPr>
            <p:ph type="body" sz="quarter" idx="13" hasCustomPrompt="1"/>
          </p:nvPr>
        </p:nvSpPr>
        <p:spPr>
          <a:xfrm>
            <a:off x="2811463" y="4197467"/>
            <a:ext cx="6332537" cy="543535"/>
          </a:xfrm>
          <a:prstGeom prst="rect">
            <a:avLst/>
          </a:prstGeom>
        </p:spPr>
        <p:txBody>
          <a:bodyPr>
            <a:normAutofit/>
          </a:bodyPr>
          <a:lstStyle>
            <a:lvl1pPr marL="0" indent="0">
              <a:buNone/>
              <a:defRPr sz="3200" b="1" baseline="0"/>
            </a:lvl1pPr>
          </a:lstStyle>
          <a:p>
            <a:pPr lvl="0"/>
            <a:r>
              <a:rPr lang="en-US" dirty="0"/>
              <a:t>Click to edit section title</a:t>
            </a:r>
          </a:p>
        </p:txBody>
      </p:sp>
      <p:cxnSp>
        <p:nvCxnSpPr>
          <p:cNvPr id="6" name="Straight Connector 5"/>
          <p:cNvCxnSpPr/>
          <p:nvPr/>
        </p:nvCxnSpPr>
        <p:spPr>
          <a:xfrm>
            <a:off x="2779059" y="4751294"/>
            <a:ext cx="6350000"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779059" y="4751294"/>
            <a:ext cx="6350000"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1088223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Section Divider 4">
    <p:spTree>
      <p:nvGrpSpPr>
        <p:cNvPr id="1" name=""/>
        <p:cNvGrpSpPr/>
        <p:nvPr/>
      </p:nvGrpSpPr>
      <p:grpSpPr>
        <a:xfrm>
          <a:off x="0" y="0"/>
          <a:ext cx="0" cy="0"/>
          <a:chOff x="0" y="0"/>
          <a:chExt cx="0" cy="0"/>
        </a:xfrm>
      </p:grpSpPr>
      <p:pic>
        <p:nvPicPr>
          <p:cNvPr id="2" name="Picture 1" descr="CalDay_UCOP-17 (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2644588" cy="6081059"/>
          </a:xfrm>
          <a:prstGeom prst="rect">
            <a:avLst/>
          </a:prstGeom>
          <a:ln>
            <a:solidFill>
              <a:srgbClr val="BEB6AF"/>
            </a:solidFill>
          </a:ln>
        </p:spPr>
      </p:pic>
      <p:sp>
        <p:nvSpPr>
          <p:cNvPr id="15" name="Text Placeholder 14"/>
          <p:cNvSpPr>
            <a:spLocks noGrp="1"/>
          </p:cNvSpPr>
          <p:nvPr>
            <p:ph type="body" sz="quarter" idx="13" hasCustomPrompt="1"/>
          </p:nvPr>
        </p:nvSpPr>
        <p:spPr>
          <a:xfrm>
            <a:off x="2811463" y="4197467"/>
            <a:ext cx="6332537" cy="543535"/>
          </a:xfrm>
          <a:prstGeom prst="rect">
            <a:avLst/>
          </a:prstGeom>
        </p:spPr>
        <p:txBody>
          <a:bodyPr>
            <a:normAutofit/>
          </a:bodyPr>
          <a:lstStyle>
            <a:lvl1pPr marL="0" indent="0">
              <a:buNone/>
              <a:defRPr sz="3200" b="1" baseline="0"/>
            </a:lvl1pPr>
          </a:lstStyle>
          <a:p>
            <a:pPr lvl="0"/>
            <a:r>
              <a:rPr lang="en-US" dirty="0"/>
              <a:t>Click to edit section title</a:t>
            </a:r>
          </a:p>
        </p:txBody>
      </p:sp>
      <p:cxnSp>
        <p:nvCxnSpPr>
          <p:cNvPr id="6" name="Straight Connector 5"/>
          <p:cNvCxnSpPr/>
          <p:nvPr/>
        </p:nvCxnSpPr>
        <p:spPr>
          <a:xfrm>
            <a:off x="2779059" y="4751294"/>
            <a:ext cx="6350000"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779059" y="4751294"/>
            <a:ext cx="6350000"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231304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Divider (add your own pic)">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0"/>
            <a:ext cx="2689225" cy="6049579"/>
          </a:xfrm>
        </p:spPr>
        <p:txBody>
          <a:bodyPr/>
          <a:lstStyle/>
          <a:p>
            <a:r>
              <a:rPr lang="en-US" dirty="0"/>
              <a:t>Drag picture to placeholder or click icon to add</a:t>
            </a:r>
          </a:p>
        </p:txBody>
      </p:sp>
      <p:sp>
        <p:nvSpPr>
          <p:cNvPr id="15" name="Text Placeholder 14"/>
          <p:cNvSpPr>
            <a:spLocks noGrp="1"/>
          </p:cNvSpPr>
          <p:nvPr>
            <p:ph type="body" sz="quarter" idx="13" hasCustomPrompt="1"/>
          </p:nvPr>
        </p:nvSpPr>
        <p:spPr>
          <a:xfrm>
            <a:off x="2811463" y="4197467"/>
            <a:ext cx="6332537" cy="543535"/>
          </a:xfrm>
          <a:prstGeom prst="rect">
            <a:avLst/>
          </a:prstGeom>
        </p:spPr>
        <p:txBody>
          <a:bodyPr>
            <a:normAutofit/>
          </a:bodyPr>
          <a:lstStyle>
            <a:lvl1pPr marL="0" indent="0">
              <a:buNone/>
              <a:defRPr sz="3200" b="1" baseline="0"/>
            </a:lvl1pPr>
          </a:lstStyle>
          <a:p>
            <a:pPr lvl="0"/>
            <a:r>
              <a:rPr lang="en-US" dirty="0"/>
              <a:t>Click to edit section title</a:t>
            </a:r>
          </a:p>
        </p:txBody>
      </p:sp>
      <p:cxnSp>
        <p:nvCxnSpPr>
          <p:cNvPr id="6" name="Straight Connector 5"/>
          <p:cNvCxnSpPr/>
          <p:nvPr/>
        </p:nvCxnSpPr>
        <p:spPr>
          <a:xfrm>
            <a:off x="2779059" y="4751294"/>
            <a:ext cx="6350000"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779059" y="4751294"/>
            <a:ext cx="6350000" cy="0"/>
          </a:xfrm>
          <a:prstGeom prst="line">
            <a:avLst/>
          </a:prstGeom>
          <a:ln>
            <a:solidFill>
              <a:srgbClr val="DBD5CD"/>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3478654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asic &quot;takeaway&quot;/quot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782652" y="1135345"/>
            <a:ext cx="6297848" cy="4875229"/>
          </a:xfrm>
          <a:prstGeom prst="rect">
            <a:avLst/>
          </a:prstGeom>
        </p:spPr>
        <p:txBody>
          <a:bodyPr>
            <a:normAutofit/>
          </a:bodyPr>
          <a:lstStyle>
            <a:lvl1pPr marL="0" indent="0">
              <a:lnSpc>
                <a:spcPct val="100000"/>
              </a:lnSpc>
              <a:buNone/>
              <a:defRPr sz="4800" b="1"/>
            </a:lvl1pPr>
          </a:lstStyle>
          <a:p>
            <a:pPr lvl="0"/>
            <a:r>
              <a:rPr lang="en-US" dirty="0"/>
              <a:t>Click to add your main point or basic “takeaway” </a:t>
            </a:r>
          </a:p>
        </p:txBody>
      </p:sp>
      <p:sp>
        <p:nvSpPr>
          <p:cNvPr id="11"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2"/>
          </p:nvPr>
        </p:nvSpPr>
        <p:spPr/>
        <p:txBody>
          <a:bodyPr/>
          <a:lstStyle/>
          <a:p>
            <a:pPr fontAlgn="auto">
              <a:spcBef>
                <a:spcPts val="0"/>
              </a:spcBef>
              <a:spcAft>
                <a:spcPts val="0"/>
              </a:spcAft>
            </a:pPr>
            <a:fld id="{FB164572-4C64-4D4A-A40D-DE9F99AF8289}" type="slidenum">
              <a:rPr lang="en-US" smtClean="0">
                <a:solidFill>
                  <a:prstClr val="black">
                    <a:lumMod val="50000"/>
                    <a:lumOff val="50000"/>
                  </a:prstClr>
                </a:solidFill>
                <a:latin typeface="Calibri"/>
              </a:rPr>
              <a:pPr fontAlgn="auto">
                <a:spcBef>
                  <a:spcPts val="0"/>
                </a:spcBef>
                <a:spcAft>
                  <a:spcPts val="0"/>
                </a:spcAft>
              </a:pPr>
              <a:t>‹#›</a:t>
            </a:fld>
            <a:endParaRPr lang="en-US" dirty="0">
              <a:solidFill>
                <a:prstClr val="black">
                  <a:lumMod val="50000"/>
                  <a:lumOff val="50000"/>
                </a:prstClr>
              </a:solidFill>
              <a:latin typeface="Calibri"/>
            </a:endParaRPr>
          </a:p>
        </p:txBody>
      </p:sp>
      <p:sp>
        <p:nvSpPr>
          <p:cNvPr id="12" name="Rectangle 11"/>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7" name="Rectangle 6"/>
          <p:cNvSpPr/>
          <p:nvPr/>
        </p:nvSpPr>
        <p:spPr>
          <a:xfrm flipV="1">
            <a:off x="0" y="570556"/>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0" name="TextBox 9"/>
          <p:cNvSpPr txBox="1"/>
          <p:nvPr userDrawn="1"/>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146317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flipV="1">
            <a:off x="2708039" y="6155766"/>
            <a:ext cx="6450902" cy="182880"/>
          </a:xfrm>
          <a:prstGeom prst="rect">
            <a:avLst/>
          </a:prstGeom>
          <a:solidFill>
            <a:srgbClr val="0055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400" dirty="0">
              <a:solidFill>
                <a:prstClr val="white"/>
              </a:solidFill>
            </a:endParaRPr>
          </a:p>
        </p:txBody>
      </p:sp>
      <p:sp>
        <p:nvSpPr>
          <p:cNvPr id="3" name="Text Placeholder 2"/>
          <p:cNvSpPr>
            <a:spLocks noGrp="1"/>
          </p:cNvSpPr>
          <p:nvPr>
            <p:ph type="body" idx="1"/>
          </p:nvPr>
        </p:nvSpPr>
        <p:spPr>
          <a:xfrm>
            <a:off x="130729" y="698500"/>
            <a:ext cx="8870870" cy="52675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891872" y="6389969"/>
            <a:ext cx="2133600" cy="365125"/>
          </a:xfrm>
          <a:prstGeom prst="rect">
            <a:avLst/>
          </a:prstGeom>
        </p:spPr>
        <p:txBody>
          <a:bodyPr vert="horz" lIns="91440" tIns="45720" rIns="91440" bIns="45720" rtlCol="0" anchor="ctr"/>
          <a:lstStyle>
            <a:lvl1pPr algn="r">
              <a:defRPr sz="1200" b="0">
                <a:solidFill>
                  <a:schemeClr val="bg2"/>
                </a:solidFill>
              </a:defRPr>
            </a:lvl1pPr>
          </a:lstStyle>
          <a:p>
            <a:pPr defTabSz="914400" fontAlgn="base">
              <a:spcBef>
                <a:spcPct val="0"/>
              </a:spcBef>
              <a:spcAft>
                <a:spcPct val="0"/>
              </a:spcAft>
              <a:defRPr/>
            </a:pPr>
            <a:fld id="{421701CF-E07D-4223-B33E-2B123DBE170D}" type="slidenum">
              <a:rPr lang="en-US" smtClean="0">
                <a:solidFill>
                  <a:srgbClr val="005581"/>
                </a:solidFill>
                <a:latin typeface="Calibri" pitchFamily="34" charset="0"/>
                <a:cs typeface="Arial" charset="0"/>
              </a:rPr>
              <a:pPr defTabSz="914400" fontAlgn="base">
                <a:spcBef>
                  <a:spcPct val="0"/>
                </a:spcBef>
                <a:spcAft>
                  <a:spcPct val="0"/>
                </a:spcAft>
                <a:defRPr/>
              </a:pPr>
              <a:t>‹#›</a:t>
            </a:fld>
            <a:endParaRPr lang="en-US" dirty="0">
              <a:solidFill>
                <a:srgbClr val="005581"/>
              </a:solidFill>
              <a:latin typeface="Calibri" pitchFamily="34" charset="0"/>
              <a:cs typeface="Arial" charset="0"/>
            </a:endParaRPr>
          </a:p>
        </p:txBody>
      </p:sp>
      <p:sp>
        <p:nvSpPr>
          <p:cNvPr id="8" name="Rectangle 7"/>
          <p:cNvSpPr/>
          <p:nvPr/>
        </p:nvSpPr>
        <p:spPr>
          <a:xfrm flipV="1">
            <a:off x="1" y="6155766"/>
            <a:ext cx="2633890" cy="18288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pic>
        <p:nvPicPr>
          <p:cNvPr id="9" name="Picture 8" descr="UCPath Logo Grey.png"/>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164351" y="6397933"/>
            <a:ext cx="1913643" cy="350265"/>
          </a:xfrm>
          <a:prstGeom prst="rect">
            <a:avLst/>
          </a:prstGeom>
        </p:spPr>
      </p:pic>
      <p:sp>
        <p:nvSpPr>
          <p:cNvPr id="7" name="Rectangle 6"/>
          <p:cNvSpPr/>
          <p:nvPr/>
        </p:nvSpPr>
        <p:spPr>
          <a:xfrm flipV="1">
            <a:off x="1" y="6155766"/>
            <a:ext cx="2633890" cy="18288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prstClr val="white"/>
              </a:solidFill>
            </a:endParaRPr>
          </a:p>
        </p:txBody>
      </p:sp>
      <p:sp>
        <p:nvSpPr>
          <p:cNvPr id="10" name="TextBox 9"/>
          <p:cNvSpPr txBox="1"/>
          <p:nvPr/>
        </p:nvSpPr>
        <p:spPr>
          <a:xfrm>
            <a:off x="1066800" y="6412468"/>
            <a:ext cx="1295400" cy="369332"/>
          </a:xfrm>
          <a:prstGeom prst="rect">
            <a:avLst/>
          </a:prstGeom>
          <a:solidFill>
            <a:schemeClr val="tx1"/>
          </a:solidFill>
        </p:spPr>
        <p:txBody>
          <a:bodyPr wrap="square" rtlCol="0">
            <a:spAutoFit/>
          </a:bodyPr>
          <a:lstStyle/>
          <a:p>
            <a:pPr defTabSz="914400" fontAlgn="base">
              <a:spcBef>
                <a:spcPct val="0"/>
              </a:spcBef>
              <a:spcAft>
                <a:spcPct val="0"/>
              </a:spcAft>
            </a:pPr>
            <a:endParaRPr lang="en-US" dirty="0">
              <a:solidFill>
                <a:prstClr val="white"/>
              </a:solidFill>
              <a:latin typeface="Calibri" pitchFamily="34" charset="0"/>
              <a:cs typeface="Arial" charset="0"/>
            </a:endParaRPr>
          </a:p>
        </p:txBody>
      </p:sp>
    </p:spTree>
    <p:extLst>
      <p:ext uri="{BB962C8B-B14F-4D97-AF65-F5344CB8AC3E}">
        <p14:creationId xmlns:p14="http://schemas.microsoft.com/office/powerpoint/2010/main" val="468725048"/>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hf hdr="0" ftr="0" dt="0"/>
  <p:txStyles>
    <p:titleStyle>
      <a:lvl1pPr algn="l" defTabSz="457200" rtl="0" eaLnBrk="1" latinLnBrk="0" hangingPunct="1">
        <a:spcBef>
          <a:spcPct val="0"/>
        </a:spcBef>
        <a:buNone/>
        <a:defRPr sz="2400" b="0" i="0" kern="1200">
          <a:solidFill>
            <a:srgbClr val="000000"/>
          </a:solidFill>
          <a:latin typeface="Arial"/>
          <a:ea typeface="+mj-ea"/>
          <a:cs typeface="Kievit Offc Pro Medium"/>
        </a:defRPr>
      </a:lvl1pPr>
    </p:titleStyle>
    <p:bodyStyle>
      <a:lvl1pPr marL="342900" indent="-342900" algn="l" defTabSz="457200" rtl="0" eaLnBrk="1" latinLnBrk="0" hangingPunct="1">
        <a:lnSpc>
          <a:spcPct val="100000"/>
        </a:lnSpc>
        <a:spcBef>
          <a:spcPts val="0"/>
        </a:spcBef>
        <a:spcAft>
          <a:spcPts val="1200"/>
        </a:spcAft>
        <a:buFont typeface="Wingdings" charset="2"/>
        <a:buChar char="§"/>
        <a:defRPr sz="2500" b="0" i="0" kern="1200">
          <a:solidFill>
            <a:srgbClr val="000000"/>
          </a:solidFill>
          <a:latin typeface="Arial"/>
          <a:ea typeface="+mn-ea"/>
          <a:cs typeface="Arial"/>
        </a:defRPr>
      </a:lvl1pPr>
      <a:lvl2pPr marL="742950" indent="-285750" algn="l" defTabSz="457200" rtl="0" eaLnBrk="1" latinLnBrk="0" hangingPunct="1">
        <a:lnSpc>
          <a:spcPct val="100000"/>
        </a:lnSpc>
        <a:spcBef>
          <a:spcPts val="0"/>
        </a:spcBef>
        <a:spcAft>
          <a:spcPts val="1200"/>
        </a:spcAft>
        <a:buFont typeface="Arial"/>
        <a:buChar char="–"/>
        <a:defRPr sz="2000" b="0" i="0" kern="1200">
          <a:solidFill>
            <a:srgbClr val="000000"/>
          </a:solidFill>
          <a:latin typeface="Arial"/>
          <a:ea typeface="+mn-ea"/>
          <a:cs typeface="Arial"/>
        </a:defRPr>
      </a:lvl2pPr>
      <a:lvl3pPr marL="1143000" indent="-228600" algn="l" defTabSz="457200" rtl="0" eaLnBrk="1" latinLnBrk="0" hangingPunct="1">
        <a:lnSpc>
          <a:spcPct val="100000"/>
        </a:lnSpc>
        <a:spcBef>
          <a:spcPts val="0"/>
        </a:spcBef>
        <a:spcAft>
          <a:spcPts val="1200"/>
        </a:spcAft>
        <a:buFont typeface="Arial"/>
        <a:buChar char="•"/>
        <a:defRPr sz="1800" b="0" i="0" kern="1200">
          <a:solidFill>
            <a:srgbClr val="000000"/>
          </a:solidFill>
          <a:latin typeface="Arial"/>
          <a:ea typeface="+mn-ea"/>
          <a:cs typeface="Arial"/>
        </a:defRPr>
      </a:lvl3pPr>
      <a:lvl4pPr marL="1600200" indent="-228600" algn="l" defTabSz="457200" rtl="0" eaLnBrk="1" latinLnBrk="0" hangingPunct="1">
        <a:lnSpc>
          <a:spcPct val="100000"/>
        </a:lnSpc>
        <a:spcBef>
          <a:spcPts val="0"/>
        </a:spcBef>
        <a:spcAft>
          <a:spcPts val="1200"/>
        </a:spcAft>
        <a:buFont typeface="Arial"/>
        <a:buChar char="–"/>
        <a:defRPr sz="1600" b="0" i="0" kern="1200">
          <a:solidFill>
            <a:srgbClr val="666666"/>
          </a:solidFill>
          <a:latin typeface="Arial"/>
          <a:ea typeface="+mn-ea"/>
          <a:cs typeface="Arial"/>
        </a:defRPr>
      </a:lvl4pPr>
      <a:lvl5pPr marL="2057400" indent="-228600" algn="l" defTabSz="457200" rtl="0" eaLnBrk="1" latinLnBrk="0" hangingPunct="1">
        <a:lnSpc>
          <a:spcPct val="100000"/>
        </a:lnSpc>
        <a:spcBef>
          <a:spcPts val="0"/>
        </a:spcBef>
        <a:spcAft>
          <a:spcPts val="1200"/>
        </a:spcAft>
        <a:buFont typeface="Arial"/>
        <a:buChar char="»"/>
        <a:defRPr sz="1600" b="0" i="0" kern="1200">
          <a:solidFill>
            <a:srgbClr val="6666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37.png"/><Relationship Id="rId16" Type="http://schemas.openxmlformats.org/officeDocument/2006/relationships/image" Target="../media/image51.png"/><Relationship Id="rId1" Type="http://schemas.openxmlformats.org/officeDocument/2006/relationships/slideLayout" Target="../slideLayouts/slideLayout26.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6.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6.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6.xm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6.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26.xml"/><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26.xml"/><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 the value of a college degree equivalent for all? </a:t>
            </a:r>
            <a:endParaRPr lang="en-US" dirty="0"/>
          </a:p>
        </p:txBody>
      </p:sp>
      <p:sp>
        <p:nvSpPr>
          <p:cNvPr id="3" name="Subtitle 2"/>
          <p:cNvSpPr>
            <a:spLocks noGrp="1"/>
          </p:cNvSpPr>
          <p:nvPr>
            <p:ph type="subTitle" idx="1"/>
          </p:nvPr>
        </p:nvSpPr>
        <p:spPr/>
        <p:txBody>
          <a:bodyPr/>
          <a:lstStyle/>
          <a:p>
            <a:r>
              <a:rPr lang="en-US" dirty="0" smtClean="0"/>
              <a:t>2018 California Association for Institutional Research Conference</a:t>
            </a:r>
          </a:p>
          <a:p>
            <a:r>
              <a:rPr lang="en-US" dirty="0" smtClean="0"/>
              <a:t>Anaheim, CA</a:t>
            </a:r>
          </a:p>
          <a:p>
            <a:r>
              <a:rPr lang="en-US" dirty="0" smtClean="0"/>
              <a:t>Brianna Moore-Trieu, Ph. D. &amp; Joey Van Matre, MA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1225122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707" y="1191986"/>
            <a:ext cx="4008665" cy="715581"/>
          </a:xfrm>
          <a:prstGeom prst="rect">
            <a:avLst/>
          </a:prstGeom>
          <a:noFill/>
        </p:spPr>
        <p:txBody>
          <a:bodyPr wrap="square" rtlCol="0">
            <a:spAutoFit/>
          </a:bodyPr>
          <a:lstStyle/>
          <a:p>
            <a:r>
              <a:rPr lang="en-US" sz="1350" dirty="0"/>
              <a:t>UC Female Alumni are less likely to major in Computer Science and more likely to major in Social Sciences and Arts &amp; Humanities</a:t>
            </a:r>
          </a:p>
        </p:txBody>
      </p:sp>
      <p:sp>
        <p:nvSpPr>
          <p:cNvPr id="6" name="TextBox 5"/>
          <p:cNvSpPr txBox="1"/>
          <p:nvPr/>
        </p:nvSpPr>
        <p:spPr>
          <a:xfrm>
            <a:off x="187813" y="100836"/>
            <a:ext cx="8647965" cy="646331"/>
          </a:xfrm>
          <a:prstGeom prst="rect">
            <a:avLst/>
          </a:prstGeom>
          <a:noFill/>
        </p:spPr>
        <p:txBody>
          <a:bodyPr wrap="square" rtlCol="0">
            <a:spAutoFit/>
          </a:bodyPr>
          <a:lstStyle/>
          <a:p>
            <a:r>
              <a:rPr lang="en-US" b="1" dirty="0" smtClean="0">
                <a:solidFill>
                  <a:schemeClr val="bg1"/>
                </a:solidFill>
              </a:rPr>
              <a:t>Average Earnings by UG Major and Industry: </a:t>
            </a:r>
            <a:r>
              <a:rPr lang="en-US" dirty="0" smtClean="0">
                <a:solidFill>
                  <a:schemeClr val="bg1"/>
                </a:solidFill>
              </a:rPr>
              <a:t>Both undergraduate major and industry of work affect alumni earnings</a:t>
            </a:r>
            <a:endParaRPr lang="en-US" dirty="0">
              <a:solidFill>
                <a:schemeClr val="bg1"/>
              </a:solidFill>
            </a:endParaRPr>
          </a:p>
        </p:txBody>
      </p:sp>
      <p:sp>
        <p:nvSpPr>
          <p:cNvPr id="8" name="TextBox 7"/>
          <p:cNvSpPr txBox="1"/>
          <p:nvPr/>
        </p:nvSpPr>
        <p:spPr>
          <a:xfrm>
            <a:off x="1447800" y="6420053"/>
            <a:ext cx="5791200" cy="246221"/>
          </a:xfrm>
          <a:prstGeom prst="rect">
            <a:avLst/>
          </a:prstGeom>
        </p:spPr>
        <p:txBody>
          <a:bodyPr vert="horz" wrap="square" rtlCol="0">
            <a:spAutoFit/>
          </a:bodyPr>
          <a:lstStyle/>
          <a:p>
            <a:pPr fontAlgn="auto">
              <a:spcAft>
                <a:spcPts val="0"/>
              </a:spcAft>
            </a:pPr>
            <a:r>
              <a:rPr lang="en-US" sz="1000" dirty="0" smtClean="0">
                <a:solidFill>
                  <a:schemeClr val="bg1"/>
                </a:solidFill>
                <a:latin typeface="+mj-lt"/>
              </a:rPr>
              <a:t>Includes undergraduate degree earners from the graduating classes of 1999 to 2014 </a:t>
            </a:r>
          </a:p>
        </p:txBody>
      </p:sp>
      <p:sp>
        <p:nvSpPr>
          <p:cNvPr id="11" name="TextBox 10"/>
          <p:cNvSpPr txBox="1"/>
          <p:nvPr/>
        </p:nvSpPr>
        <p:spPr>
          <a:xfrm>
            <a:off x="1214073" y="1060706"/>
            <a:ext cx="2971800" cy="276999"/>
          </a:xfrm>
          <a:prstGeom prst="rect">
            <a:avLst/>
          </a:prstGeom>
        </p:spPr>
        <p:txBody>
          <a:bodyPr vert="horz" wrap="square" rtlCol="0">
            <a:spAutoFit/>
          </a:bodyPr>
          <a:lstStyle/>
          <a:p>
            <a:pPr fontAlgn="auto">
              <a:spcAft>
                <a:spcPts val="0"/>
              </a:spcAft>
            </a:pPr>
            <a:r>
              <a:rPr lang="en-US" sz="1200" u="sng" dirty="0" smtClean="0">
                <a:solidFill>
                  <a:schemeClr val="bg1"/>
                </a:solidFill>
                <a:latin typeface="+mj-lt"/>
              </a:rPr>
              <a:t>Average earnings by UG Discipline </a:t>
            </a:r>
          </a:p>
        </p:txBody>
      </p:sp>
      <p:sp>
        <p:nvSpPr>
          <p:cNvPr id="12" name="TextBox 11"/>
          <p:cNvSpPr txBox="1"/>
          <p:nvPr/>
        </p:nvSpPr>
        <p:spPr>
          <a:xfrm>
            <a:off x="5223510" y="1053486"/>
            <a:ext cx="2971800" cy="276999"/>
          </a:xfrm>
          <a:prstGeom prst="rect">
            <a:avLst/>
          </a:prstGeom>
        </p:spPr>
        <p:txBody>
          <a:bodyPr vert="horz" wrap="square" rtlCol="0">
            <a:spAutoFit/>
          </a:bodyPr>
          <a:lstStyle/>
          <a:p>
            <a:pPr fontAlgn="auto">
              <a:spcAft>
                <a:spcPts val="0"/>
              </a:spcAft>
            </a:pPr>
            <a:r>
              <a:rPr lang="en-US" sz="1200" u="sng" dirty="0" smtClean="0">
                <a:solidFill>
                  <a:schemeClr val="bg1"/>
                </a:solidFill>
                <a:latin typeface="+mj-lt"/>
              </a:rPr>
              <a:t>Average earnings by Industry of work</a:t>
            </a:r>
          </a:p>
        </p:txBody>
      </p:sp>
      <p:sp>
        <p:nvSpPr>
          <p:cNvPr id="3" name="Slide Number Placeholder 2"/>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4" name="Picture 3"/>
          <p:cNvPicPr>
            <a:picLocks noChangeAspect="1"/>
          </p:cNvPicPr>
          <p:nvPr/>
        </p:nvPicPr>
        <p:blipFill>
          <a:blip r:embed="rId3"/>
          <a:stretch>
            <a:fillRect/>
          </a:stretch>
        </p:blipFill>
        <p:spPr>
          <a:xfrm>
            <a:off x="432707" y="1549776"/>
            <a:ext cx="4534533" cy="3581900"/>
          </a:xfrm>
          <a:prstGeom prst="rect">
            <a:avLst/>
          </a:prstGeom>
        </p:spPr>
      </p:pic>
      <p:pic>
        <p:nvPicPr>
          <p:cNvPr id="7" name="Picture 6"/>
          <p:cNvPicPr>
            <a:picLocks noChangeAspect="1"/>
          </p:cNvPicPr>
          <p:nvPr/>
        </p:nvPicPr>
        <p:blipFill>
          <a:blip r:embed="rId4"/>
          <a:stretch>
            <a:fillRect/>
          </a:stretch>
        </p:blipFill>
        <p:spPr>
          <a:xfrm>
            <a:off x="4343400" y="1461765"/>
            <a:ext cx="4534533" cy="4534533"/>
          </a:xfrm>
          <a:prstGeom prst="rect">
            <a:avLst/>
          </a:prstGeom>
        </p:spPr>
      </p:pic>
    </p:spTree>
    <p:extLst>
      <p:ext uri="{BB962C8B-B14F-4D97-AF65-F5344CB8AC3E}">
        <p14:creationId xmlns:p14="http://schemas.microsoft.com/office/powerpoint/2010/main" val="321565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2"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29184" y="1659363"/>
            <a:ext cx="6439799" cy="3581900"/>
          </a:xfrm>
          <a:prstGeom prst="rect">
            <a:avLst/>
          </a:prstGeom>
        </p:spPr>
      </p:pic>
      <p:pic>
        <p:nvPicPr>
          <p:cNvPr id="8" name="Picture 7"/>
          <p:cNvPicPr>
            <a:picLocks noChangeAspect="1"/>
          </p:cNvPicPr>
          <p:nvPr/>
        </p:nvPicPr>
        <p:blipFill rotWithShape="1">
          <a:blip r:embed="rId4"/>
          <a:srcRect b="7754"/>
          <a:stretch/>
        </p:blipFill>
        <p:spPr>
          <a:xfrm>
            <a:off x="5067050" y="1227280"/>
            <a:ext cx="3581900" cy="4182948"/>
          </a:xfrm>
          <a:prstGeom prst="rect">
            <a:avLst/>
          </a:prstGeom>
        </p:spPr>
      </p:pic>
      <p:sp>
        <p:nvSpPr>
          <p:cNvPr id="5" name="TextBox 4"/>
          <p:cNvSpPr txBox="1"/>
          <p:nvPr/>
        </p:nvSpPr>
        <p:spPr>
          <a:xfrm>
            <a:off x="896527" y="1233783"/>
            <a:ext cx="4008665" cy="276999"/>
          </a:xfrm>
          <a:prstGeom prst="rect">
            <a:avLst/>
          </a:prstGeom>
          <a:noFill/>
        </p:spPr>
        <p:txBody>
          <a:bodyPr wrap="square" rtlCol="0">
            <a:spAutoFit/>
          </a:bodyPr>
          <a:lstStyle/>
          <a:p>
            <a:r>
              <a:rPr lang="en-US" sz="1200" u="sng" dirty="0" smtClean="0">
                <a:solidFill>
                  <a:schemeClr val="bg2"/>
                </a:solidFill>
              </a:rPr>
              <a:t>Percentage of Degree Earners by Gender</a:t>
            </a:r>
            <a:endParaRPr lang="en-US" sz="1200" u="sng" dirty="0">
              <a:solidFill>
                <a:schemeClr val="bg2"/>
              </a:solidFill>
            </a:endParaRPr>
          </a:p>
        </p:txBody>
      </p:sp>
      <p:sp>
        <p:nvSpPr>
          <p:cNvPr id="6" name="TextBox 5"/>
          <p:cNvSpPr txBox="1"/>
          <p:nvPr/>
        </p:nvSpPr>
        <p:spPr>
          <a:xfrm>
            <a:off x="685800" y="5475748"/>
            <a:ext cx="8223211" cy="646331"/>
          </a:xfrm>
          <a:prstGeom prst="rect">
            <a:avLst/>
          </a:prstGeom>
          <a:noFill/>
        </p:spPr>
        <p:txBody>
          <a:bodyPr wrap="square" rtlCol="0">
            <a:spAutoFit/>
          </a:bodyPr>
          <a:lstStyle/>
          <a:p>
            <a:r>
              <a:rPr lang="en-US" dirty="0" smtClean="0">
                <a:solidFill>
                  <a:schemeClr val="bg1"/>
                </a:solidFill>
              </a:rPr>
              <a:t>Female UC alumni are also less likely to work in Internet and Computer Systems and more likely to work in K-12 Education than male alumni</a:t>
            </a:r>
            <a:endParaRPr lang="en-US" dirty="0">
              <a:solidFill>
                <a:schemeClr val="bg1"/>
              </a:solidFill>
            </a:endParaRPr>
          </a:p>
        </p:txBody>
      </p:sp>
      <p:sp>
        <p:nvSpPr>
          <p:cNvPr id="7" name="TextBox 6"/>
          <p:cNvSpPr txBox="1"/>
          <p:nvPr/>
        </p:nvSpPr>
        <p:spPr>
          <a:xfrm>
            <a:off x="408546" y="155369"/>
            <a:ext cx="7897253" cy="923330"/>
          </a:xfrm>
          <a:prstGeom prst="rect">
            <a:avLst/>
          </a:prstGeom>
          <a:noFill/>
        </p:spPr>
        <p:txBody>
          <a:bodyPr wrap="square" rtlCol="0">
            <a:spAutoFit/>
          </a:bodyPr>
          <a:lstStyle/>
          <a:p>
            <a:r>
              <a:rPr lang="en-US" b="1" dirty="0" smtClean="0">
                <a:solidFill>
                  <a:schemeClr val="bg1"/>
                </a:solidFill>
              </a:rPr>
              <a:t>Major and Industry of Work by Gender: </a:t>
            </a:r>
            <a:r>
              <a:rPr lang="en-US" dirty="0" smtClean="0">
                <a:solidFill>
                  <a:schemeClr val="bg1"/>
                </a:solidFill>
              </a:rPr>
              <a:t>Female UC alumni are less likely to major in Computer Science and more likely to major in Social Sciences and Arts &amp; Humanities than male alumni</a:t>
            </a:r>
            <a:endParaRPr lang="en-US" dirty="0">
              <a:solidFill>
                <a:schemeClr val="bg1"/>
              </a:solidFill>
            </a:endParaRPr>
          </a:p>
        </p:txBody>
      </p:sp>
      <p:sp>
        <p:nvSpPr>
          <p:cNvPr id="11" name="TextBox 10"/>
          <p:cNvSpPr txBox="1"/>
          <p:nvPr/>
        </p:nvSpPr>
        <p:spPr>
          <a:xfrm>
            <a:off x="1143000" y="6415663"/>
            <a:ext cx="7924800" cy="246221"/>
          </a:xfrm>
          <a:prstGeom prst="rect">
            <a:avLst/>
          </a:prstGeom>
        </p:spPr>
        <p:txBody>
          <a:bodyPr vert="horz" wrap="square" rtlCol="0">
            <a:spAutoFit/>
          </a:bodyPr>
          <a:lstStyle/>
          <a:p>
            <a:pPr fontAlgn="auto">
              <a:spcAft>
                <a:spcPts val="0"/>
              </a:spcAft>
            </a:pPr>
            <a:r>
              <a:rPr lang="en-US" sz="1000" dirty="0" smtClean="0">
                <a:solidFill>
                  <a:schemeClr val="bg1"/>
                </a:solidFill>
                <a:latin typeface="+mj-lt"/>
              </a:rPr>
              <a:t>Includes undergraduate degree earners from the graduating classes of 1999 to 2014. Industry of work is as of five years after graduation. </a:t>
            </a:r>
          </a:p>
        </p:txBody>
      </p:sp>
      <p:sp>
        <p:nvSpPr>
          <p:cNvPr id="12" name="TextBox 11"/>
          <p:cNvSpPr txBox="1"/>
          <p:nvPr/>
        </p:nvSpPr>
        <p:spPr>
          <a:xfrm>
            <a:off x="4959145" y="981545"/>
            <a:ext cx="4008665" cy="276999"/>
          </a:xfrm>
          <a:prstGeom prst="rect">
            <a:avLst/>
          </a:prstGeom>
          <a:noFill/>
        </p:spPr>
        <p:txBody>
          <a:bodyPr wrap="square" rtlCol="0">
            <a:spAutoFit/>
          </a:bodyPr>
          <a:lstStyle/>
          <a:p>
            <a:r>
              <a:rPr lang="en-US" sz="1200" u="sng" dirty="0" smtClean="0">
                <a:solidFill>
                  <a:schemeClr val="bg2"/>
                </a:solidFill>
              </a:rPr>
              <a:t>Percentage of UC Alumni in Industry of Work by Gender</a:t>
            </a:r>
            <a:endParaRPr lang="en-US" sz="1200" u="sng" dirty="0">
              <a:solidFill>
                <a:schemeClr val="bg2"/>
              </a:solidFill>
            </a:endParaRPr>
          </a:p>
        </p:txBody>
      </p:sp>
      <p:sp>
        <p:nvSpPr>
          <p:cNvPr id="10" name="Rectangle 9"/>
          <p:cNvSpPr/>
          <p:nvPr/>
        </p:nvSpPr>
        <p:spPr>
          <a:xfrm rot="16200000">
            <a:off x="7854699" y="1813765"/>
            <a:ext cx="204113" cy="1600200"/>
          </a:xfrm>
          <a:prstGeom prst="rect">
            <a:avLst/>
          </a:prstGeom>
          <a:solidFill>
            <a:srgbClr val="CCCCFF">
              <a:alpha val="1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16200000">
            <a:off x="7896025" y="2418540"/>
            <a:ext cx="204113" cy="1600200"/>
          </a:xfrm>
          <a:prstGeom prst="rect">
            <a:avLst/>
          </a:prstGeom>
          <a:solidFill>
            <a:srgbClr val="CCCCFF">
              <a:alpha val="1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Arrow Connector 14"/>
          <p:cNvCxnSpPr/>
          <p:nvPr/>
        </p:nvCxnSpPr>
        <p:spPr>
          <a:xfrm flipH="1">
            <a:off x="1600200" y="3585247"/>
            <a:ext cx="152400" cy="3543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6376107" y="2510185"/>
            <a:ext cx="152400" cy="3992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101112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2" grpId="0"/>
      <p:bldP spid="10" grpId="0" animBg="1"/>
      <p:bldP spid="10" grpId="1" animBg="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085" y="178415"/>
            <a:ext cx="8131628" cy="923330"/>
          </a:xfrm>
          <a:prstGeom prst="rect">
            <a:avLst/>
          </a:prstGeom>
          <a:noFill/>
        </p:spPr>
        <p:txBody>
          <a:bodyPr wrap="square" rtlCol="0">
            <a:spAutoFit/>
          </a:bodyPr>
          <a:lstStyle/>
          <a:p>
            <a:r>
              <a:rPr lang="en-US" b="1" dirty="0" smtClean="0">
                <a:solidFill>
                  <a:schemeClr val="bg1"/>
                </a:solidFill>
              </a:rPr>
              <a:t>Majors by Race: </a:t>
            </a:r>
            <a:r>
              <a:rPr lang="en-US" dirty="0" smtClean="0">
                <a:solidFill>
                  <a:schemeClr val="bg1"/>
                </a:solidFill>
              </a:rPr>
              <a:t>Social </a:t>
            </a:r>
            <a:r>
              <a:rPr lang="en-US" dirty="0">
                <a:solidFill>
                  <a:schemeClr val="bg1"/>
                </a:solidFill>
              </a:rPr>
              <a:t>Sciences are a popular major for all UC degree earners, </a:t>
            </a:r>
            <a:r>
              <a:rPr lang="en-US" dirty="0" err="1">
                <a:solidFill>
                  <a:schemeClr val="bg1"/>
                </a:solidFill>
              </a:rPr>
              <a:t>Latinx</a:t>
            </a:r>
            <a:r>
              <a:rPr lang="en-US" dirty="0">
                <a:solidFill>
                  <a:schemeClr val="bg1"/>
                </a:solidFill>
              </a:rPr>
              <a:t> and African American </a:t>
            </a:r>
            <a:r>
              <a:rPr lang="en-US" dirty="0" smtClean="0">
                <a:solidFill>
                  <a:schemeClr val="bg1"/>
                </a:solidFill>
              </a:rPr>
              <a:t>UC Alumni </a:t>
            </a:r>
            <a:r>
              <a:rPr lang="en-US" dirty="0">
                <a:solidFill>
                  <a:schemeClr val="bg1"/>
                </a:solidFill>
              </a:rPr>
              <a:t>are less likely to have majored in Engineering &amp; Computer </a:t>
            </a:r>
            <a:r>
              <a:rPr lang="en-US" dirty="0" smtClean="0">
                <a:solidFill>
                  <a:schemeClr val="bg1"/>
                </a:solidFill>
              </a:rPr>
              <a:t>Science</a:t>
            </a:r>
            <a:endParaRPr lang="en-US" dirty="0">
              <a:solidFill>
                <a:schemeClr val="bg1"/>
              </a:solidFill>
            </a:endParaRPr>
          </a:p>
        </p:txBody>
      </p:sp>
      <p:sp>
        <p:nvSpPr>
          <p:cNvPr id="6" name="TextBox 5"/>
          <p:cNvSpPr txBox="1"/>
          <p:nvPr/>
        </p:nvSpPr>
        <p:spPr>
          <a:xfrm>
            <a:off x="2971800" y="6377163"/>
            <a:ext cx="5633357" cy="246221"/>
          </a:xfrm>
          <a:prstGeom prst="rect">
            <a:avLst/>
          </a:prstGeom>
        </p:spPr>
        <p:txBody>
          <a:bodyPr vert="horz" wrap="square" rtlCol="0">
            <a:spAutoFit/>
          </a:bodyPr>
          <a:lstStyle/>
          <a:p>
            <a:pPr fontAlgn="auto">
              <a:spcAft>
                <a:spcPts val="0"/>
              </a:spcAft>
            </a:pPr>
            <a:r>
              <a:rPr lang="en-US" sz="1000" dirty="0" smtClean="0">
                <a:solidFill>
                  <a:schemeClr val="bg1"/>
                </a:solidFill>
                <a:latin typeface="+mj-lt"/>
              </a:rPr>
              <a:t>Includes undergraduate degree earners from the graduating classes of 1999 to 2014 </a:t>
            </a:r>
          </a:p>
        </p:txBody>
      </p:sp>
      <p:pic>
        <p:nvPicPr>
          <p:cNvPr id="7" name="Picture 6"/>
          <p:cNvPicPr>
            <a:picLocks noChangeAspect="1"/>
          </p:cNvPicPr>
          <p:nvPr/>
        </p:nvPicPr>
        <p:blipFill>
          <a:blip r:embed="rId3"/>
          <a:stretch>
            <a:fillRect/>
          </a:stretch>
        </p:blipFill>
        <p:spPr>
          <a:xfrm>
            <a:off x="1143000" y="1447800"/>
            <a:ext cx="6439799" cy="4534533"/>
          </a:xfrm>
          <a:prstGeom prst="rect">
            <a:avLst/>
          </a:prstGeom>
        </p:spPr>
      </p:pic>
      <p:cxnSp>
        <p:nvCxnSpPr>
          <p:cNvPr id="10" name="Straight Arrow Connector 9"/>
          <p:cNvCxnSpPr/>
          <p:nvPr/>
        </p:nvCxnSpPr>
        <p:spPr>
          <a:xfrm flipH="1">
            <a:off x="6172200" y="2590800"/>
            <a:ext cx="30480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625929" y="4495800"/>
            <a:ext cx="517071"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10786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37900" y="1484575"/>
            <a:ext cx="3581900" cy="4534533"/>
          </a:xfrm>
          <a:prstGeom prst="rect">
            <a:avLst/>
          </a:prstGeom>
        </p:spPr>
      </p:pic>
      <p:sp>
        <p:nvSpPr>
          <p:cNvPr id="7" name="TextBox 6"/>
          <p:cNvSpPr txBox="1"/>
          <p:nvPr/>
        </p:nvSpPr>
        <p:spPr>
          <a:xfrm>
            <a:off x="280223" y="111268"/>
            <a:ext cx="7897253" cy="923330"/>
          </a:xfrm>
          <a:prstGeom prst="rect">
            <a:avLst/>
          </a:prstGeom>
          <a:noFill/>
        </p:spPr>
        <p:txBody>
          <a:bodyPr wrap="square" rtlCol="0">
            <a:spAutoFit/>
          </a:bodyPr>
          <a:lstStyle/>
          <a:p>
            <a:r>
              <a:rPr lang="en-US" b="1" dirty="0" smtClean="0">
                <a:solidFill>
                  <a:schemeClr val="bg1"/>
                </a:solidFill>
              </a:rPr>
              <a:t>Industry by Race</a:t>
            </a:r>
            <a:r>
              <a:rPr lang="en-US" dirty="0" smtClean="0">
                <a:solidFill>
                  <a:schemeClr val="bg1"/>
                </a:solidFill>
              </a:rPr>
              <a:t>: UC URG alumni are less likely to work in Internet &amp; Computer systems and Business and more likely to work in K-12 education than Non-URG alumni </a:t>
            </a:r>
            <a:endParaRPr lang="en-US" dirty="0">
              <a:solidFill>
                <a:schemeClr val="bg1"/>
              </a:solidFill>
            </a:endParaRPr>
          </a:p>
        </p:txBody>
      </p:sp>
      <p:sp>
        <p:nvSpPr>
          <p:cNvPr id="11" name="TextBox 10"/>
          <p:cNvSpPr txBox="1"/>
          <p:nvPr/>
        </p:nvSpPr>
        <p:spPr>
          <a:xfrm>
            <a:off x="1143000" y="6415663"/>
            <a:ext cx="7924800" cy="707886"/>
          </a:xfrm>
          <a:prstGeom prst="rect">
            <a:avLst/>
          </a:prstGeom>
        </p:spPr>
        <p:txBody>
          <a:bodyPr vert="horz" wrap="square" rtlCol="0">
            <a:spAutoFit/>
          </a:bodyPr>
          <a:lstStyle/>
          <a:p>
            <a:r>
              <a:rPr lang="en-US" sz="1000" dirty="0" smtClean="0">
                <a:solidFill>
                  <a:schemeClr val="bg1"/>
                </a:solidFill>
                <a:latin typeface="+mj-lt"/>
              </a:rPr>
              <a:t>Includes undergraduate degree earners from the graduating classes of 1999 to 2014. Industry of work is as of five years after graduation. </a:t>
            </a:r>
            <a:r>
              <a:rPr lang="en-US" sz="1000" dirty="0">
                <a:solidFill>
                  <a:schemeClr val="bg1"/>
                </a:solidFill>
              </a:rPr>
              <a:t>Excludes Domestic Unknowns </a:t>
            </a:r>
          </a:p>
          <a:p>
            <a:pPr fontAlgn="auto">
              <a:spcAft>
                <a:spcPts val="0"/>
              </a:spcAft>
            </a:pPr>
            <a:endParaRPr lang="en-US" sz="1000" dirty="0" smtClean="0">
              <a:solidFill>
                <a:schemeClr val="bg1"/>
              </a:solidFill>
              <a:latin typeface="+mj-lt"/>
            </a:endParaRPr>
          </a:p>
          <a:p>
            <a:pPr fontAlgn="auto">
              <a:spcAft>
                <a:spcPts val="0"/>
              </a:spcAft>
            </a:pPr>
            <a:r>
              <a:rPr lang="en-US" sz="1000" dirty="0" smtClean="0">
                <a:solidFill>
                  <a:schemeClr val="bg1"/>
                </a:solidFill>
                <a:latin typeface="+mj-lt"/>
              </a:rPr>
              <a:t> </a:t>
            </a:r>
          </a:p>
        </p:txBody>
      </p:sp>
      <p:sp>
        <p:nvSpPr>
          <p:cNvPr id="12" name="TextBox 11"/>
          <p:cNvSpPr txBox="1"/>
          <p:nvPr/>
        </p:nvSpPr>
        <p:spPr>
          <a:xfrm>
            <a:off x="2286000" y="1044729"/>
            <a:ext cx="4953000" cy="276999"/>
          </a:xfrm>
          <a:prstGeom prst="rect">
            <a:avLst/>
          </a:prstGeom>
          <a:noFill/>
        </p:spPr>
        <p:txBody>
          <a:bodyPr wrap="square" rtlCol="0">
            <a:spAutoFit/>
          </a:bodyPr>
          <a:lstStyle/>
          <a:p>
            <a:r>
              <a:rPr lang="en-US" sz="1200" u="sng" dirty="0" smtClean="0">
                <a:solidFill>
                  <a:schemeClr val="bg2"/>
                </a:solidFill>
              </a:rPr>
              <a:t>Percentage of UC Alumni in Industry of Work by URG Status</a:t>
            </a:r>
            <a:endParaRPr lang="en-US" sz="1200" u="sng" dirty="0">
              <a:solidFill>
                <a:schemeClr val="bg2"/>
              </a:solidFill>
            </a:endParaRPr>
          </a:p>
        </p:txBody>
      </p:sp>
      <p:sp>
        <p:nvSpPr>
          <p:cNvPr id="10" name="TextBox 9"/>
          <p:cNvSpPr txBox="1"/>
          <p:nvPr/>
        </p:nvSpPr>
        <p:spPr>
          <a:xfrm>
            <a:off x="6019800" y="5257800"/>
            <a:ext cx="3404558" cy="707886"/>
          </a:xfrm>
          <a:prstGeom prst="rect">
            <a:avLst/>
          </a:prstGeom>
        </p:spPr>
        <p:txBody>
          <a:bodyPr vert="horz" wrap="square" rtlCol="0">
            <a:spAutoFit/>
          </a:bodyPr>
          <a:lstStyle/>
          <a:p>
            <a:pPr fontAlgn="auto">
              <a:spcAft>
                <a:spcPts val="0"/>
              </a:spcAft>
            </a:pPr>
            <a:r>
              <a:rPr lang="en-US" sz="1000" b="1" dirty="0" smtClean="0">
                <a:solidFill>
                  <a:schemeClr val="bg1"/>
                </a:solidFill>
                <a:latin typeface="+mj-lt"/>
              </a:rPr>
              <a:t>URG</a:t>
            </a:r>
            <a:r>
              <a:rPr lang="en-US" sz="1000" dirty="0" smtClean="0">
                <a:solidFill>
                  <a:schemeClr val="bg1"/>
                </a:solidFill>
                <a:latin typeface="+mj-lt"/>
              </a:rPr>
              <a:t> = Underrepresented Groups; Includes African American, </a:t>
            </a:r>
            <a:r>
              <a:rPr lang="en-US" sz="1000" dirty="0" err="1" smtClean="0">
                <a:solidFill>
                  <a:schemeClr val="bg1"/>
                </a:solidFill>
                <a:latin typeface="+mj-lt"/>
              </a:rPr>
              <a:t>Latinx</a:t>
            </a:r>
            <a:r>
              <a:rPr lang="en-US" sz="1000" dirty="0" smtClean="0">
                <a:solidFill>
                  <a:schemeClr val="bg1"/>
                </a:solidFill>
                <a:latin typeface="+mj-lt"/>
              </a:rPr>
              <a:t> and </a:t>
            </a:r>
            <a:r>
              <a:rPr lang="en-US" sz="1000" dirty="0">
                <a:solidFill>
                  <a:schemeClr val="bg1"/>
                </a:solidFill>
                <a:latin typeface="+mj-lt"/>
              </a:rPr>
              <a:t> </a:t>
            </a:r>
            <a:r>
              <a:rPr lang="en-US" sz="1000" dirty="0" smtClean="0">
                <a:solidFill>
                  <a:schemeClr val="bg1"/>
                </a:solidFill>
                <a:latin typeface="+mj-lt"/>
              </a:rPr>
              <a:t>Native American</a:t>
            </a:r>
          </a:p>
          <a:p>
            <a:pPr fontAlgn="auto">
              <a:spcAft>
                <a:spcPts val="0"/>
              </a:spcAft>
            </a:pPr>
            <a:endParaRPr lang="en-US" sz="1000" dirty="0" smtClean="0">
              <a:solidFill>
                <a:schemeClr val="bg1"/>
              </a:solidFill>
              <a:latin typeface="+mj-lt"/>
            </a:endParaRPr>
          </a:p>
          <a:p>
            <a:pPr fontAlgn="auto">
              <a:spcAft>
                <a:spcPts val="0"/>
              </a:spcAft>
            </a:pPr>
            <a:r>
              <a:rPr lang="en-US" sz="1000" b="1" dirty="0" smtClean="0">
                <a:solidFill>
                  <a:schemeClr val="bg1"/>
                </a:solidFill>
                <a:latin typeface="+mj-lt"/>
              </a:rPr>
              <a:t>Non-URG</a:t>
            </a:r>
            <a:r>
              <a:rPr lang="en-US" sz="1000" dirty="0" smtClean="0">
                <a:solidFill>
                  <a:schemeClr val="bg1"/>
                </a:solidFill>
                <a:latin typeface="+mj-lt"/>
              </a:rPr>
              <a:t>=White, Asian-American and International</a:t>
            </a:r>
          </a:p>
        </p:txBody>
      </p:sp>
      <p:sp>
        <p:nvSpPr>
          <p:cNvPr id="9" name="Rectangle 8"/>
          <p:cNvSpPr/>
          <p:nvPr/>
        </p:nvSpPr>
        <p:spPr>
          <a:xfrm rot="16200000">
            <a:off x="5183535" y="1332271"/>
            <a:ext cx="204113" cy="1600200"/>
          </a:xfrm>
          <a:prstGeom prst="rect">
            <a:avLst/>
          </a:prstGeom>
          <a:solidFill>
            <a:srgbClr val="CCCCFF">
              <a:alpha val="1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16200000">
            <a:off x="5237182" y="3505199"/>
            <a:ext cx="228599" cy="1600200"/>
          </a:xfrm>
          <a:prstGeom prst="rect">
            <a:avLst/>
          </a:prstGeom>
          <a:solidFill>
            <a:srgbClr val="CCCCFF">
              <a:alpha val="1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293135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1215" y="2906485"/>
            <a:ext cx="6017078" cy="300082"/>
          </a:xfrm>
          <a:prstGeom prst="rect">
            <a:avLst/>
          </a:prstGeom>
          <a:noFill/>
        </p:spPr>
        <p:txBody>
          <a:bodyPr wrap="square" rtlCol="0">
            <a:spAutoFit/>
          </a:bodyPr>
          <a:lstStyle/>
          <a:p>
            <a:pPr algn="ctr"/>
            <a:r>
              <a:rPr lang="en-US" sz="1350" dirty="0"/>
              <a:t> Analysis Results </a:t>
            </a:r>
          </a:p>
        </p:txBody>
      </p:sp>
      <p:pic>
        <p:nvPicPr>
          <p:cNvPr id="3" name="Picture 2"/>
          <p:cNvPicPr>
            <a:picLocks noChangeAspect="1"/>
          </p:cNvPicPr>
          <p:nvPr/>
        </p:nvPicPr>
        <p:blipFill>
          <a:blip r:embed="rId3"/>
          <a:stretch>
            <a:fillRect/>
          </a:stretch>
        </p:blipFill>
        <p:spPr>
          <a:xfrm>
            <a:off x="695739" y="1582897"/>
            <a:ext cx="8121170" cy="2939613"/>
          </a:xfrm>
          <a:prstGeom prst="rect">
            <a:avLst/>
          </a:prstGeom>
        </p:spPr>
      </p:pic>
      <p:sp>
        <p:nvSpPr>
          <p:cNvPr id="5" name="Rectangle 4"/>
          <p:cNvSpPr/>
          <p:nvPr/>
        </p:nvSpPr>
        <p:spPr>
          <a:xfrm>
            <a:off x="268928" y="107920"/>
            <a:ext cx="8470342" cy="923330"/>
          </a:xfrm>
          <a:prstGeom prst="rect">
            <a:avLst/>
          </a:prstGeom>
        </p:spPr>
        <p:txBody>
          <a:bodyPr wrap="square">
            <a:spAutoFit/>
          </a:bodyPr>
          <a:lstStyle/>
          <a:p>
            <a:pPr fontAlgn="base"/>
            <a:r>
              <a:rPr lang="en-US" b="1" dirty="0" smtClean="0">
                <a:solidFill>
                  <a:schemeClr val="bg1"/>
                </a:solidFill>
              </a:rPr>
              <a:t>Differences in Earnings by Gender: </a:t>
            </a:r>
            <a:r>
              <a:rPr lang="en-US" dirty="0" smtClean="0">
                <a:solidFill>
                  <a:schemeClr val="bg1"/>
                </a:solidFill>
              </a:rPr>
              <a:t>At ten years after graduation, UC female alumni tend to earn less than male alumni in most industries, regardless of undergraduate major  </a:t>
            </a:r>
            <a:endParaRPr lang="en-US" dirty="0">
              <a:solidFill>
                <a:schemeClr val="bg1"/>
              </a:solidFill>
            </a:endParaRPr>
          </a:p>
        </p:txBody>
      </p:sp>
      <p:sp>
        <p:nvSpPr>
          <p:cNvPr id="10" name="TextBox 9"/>
          <p:cNvSpPr txBox="1"/>
          <p:nvPr/>
        </p:nvSpPr>
        <p:spPr>
          <a:xfrm rot="16200000">
            <a:off x="-419837" y="3083456"/>
            <a:ext cx="1838011" cy="246221"/>
          </a:xfrm>
          <a:prstGeom prst="rect">
            <a:avLst/>
          </a:prstGeom>
        </p:spPr>
        <p:txBody>
          <a:bodyPr vert="horz" wrap="square" rtlCol="0">
            <a:spAutoFit/>
          </a:bodyPr>
          <a:lstStyle/>
          <a:p>
            <a:pPr algn="ctr" fontAlgn="auto">
              <a:spcAft>
                <a:spcPts val="0"/>
              </a:spcAft>
            </a:pPr>
            <a:r>
              <a:rPr lang="en-US" sz="1000" dirty="0" smtClean="0">
                <a:solidFill>
                  <a:schemeClr val="bg1"/>
                </a:solidFill>
                <a:latin typeface="+mj-lt"/>
              </a:rPr>
              <a:t>Industry of Employment</a:t>
            </a:r>
          </a:p>
        </p:txBody>
      </p:sp>
      <p:sp>
        <p:nvSpPr>
          <p:cNvPr id="11" name="TextBox 10"/>
          <p:cNvSpPr txBox="1"/>
          <p:nvPr/>
        </p:nvSpPr>
        <p:spPr>
          <a:xfrm>
            <a:off x="322726" y="1147458"/>
            <a:ext cx="1914211" cy="646331"/>
          </a:xfrm>
          <a:prstGeom prst="rect">
            <a:avLst/>
          </a:prstGeom>
        </p:spPr>
        <p:txBody>
          <a:bodyPr vert="horz" wrap="square" rtlCol="0">
            <a:spAutoFit/>
          </a:bodyPr>
          <a:lstStyle/>
          <a:p>
            <a:pPr fontAlgn="auto">
              <a:spcAft>
                <a:spcPts val="0"/>
              </a:spcAft>
            </a:pPr>
            <a:r>
              <a:rPr lang="en-US" sz="1200" dirty="0" smtClean="0">
                <a:solidFill>
                  <a:srgbClr val="C00000"/>
                </a:solidFill>
                <a:latin typeface="+mj-lt"/>
              </a:rPr>
              <a:t>Differences between median earnings of male and female UC alumni </a:t>
            </a:r>
          </a:p>
        </p:txBody>
      </p:sp>
      <p:cxnSp>
        <p:nvCxnSpPr>
          <p:cNvPr id="12" name="Straight Arrow Connector 11"/>
          <p:cNvCxnSpPr/>
          <p:nvPr/>
        </p:nvCxnSpPr>
        <p:spPr>
          <a:xfrm>
            <a:off x="1727642" y="1760482"/>
            <a:ext cx="685800" cy="30480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505201" y="6400800"/>
            <a:ext cx="5493328" cy="553998"/>
          </a:xfrm>
          <a:prstGeom prst="rect">
            <a:avLst/>
          </a:prstGeom>
        </p:spPr>
        <p:txBody>
          <a:bodyPr vert="horz" wrap="square" rtlCol="0">
            <a:spAutoFit/>
          </a:bodyPr>
          <a:lstStyle/>
          <a:p>
            <a:pPr fontAlgn="auto">
              <a:spcAft>
                <a:spcPts val="0"/>
              </a:spcAft>
            </a:pPr>
            <a:r>
              <a:rPr lang="en-US" sz="1000" dirty="0" smtClean="0">
                <a:solidFill>
                  <a:schemeClr val="bg1"/>
                </a:solidFill>
                <a:latin typeface="+mj-lt"/>
              </a:rPr>
              <a:t>Post-graduate earnings at 10 years after graduation, graduating classes of 1999 to 2006. </a:t>
            </a:r>
          </a:p>
          <a:p>
            <a:r>
              <a:rPr lang="en-US" sz="1000" dirty="0">
                <a:solidFill>
                  <a:schemeClr val="bg1"/>
                </a:solidFill>
              </a:rPr>
              <a:t>Bachelor’s degree recipients only.</a:t>
            </a:r>
          </a:p>
          <a:p>
            <a:pPr fontAlgn="auto">
              <a:spcAft>
                <a:spcPts val="0"/>
              </a:spcAft>
            </a:pPr>
            <a:endParaRPr lang="en-US" sz="1000" dirty="0" smtClean="0">
              <a:solidFill>
                <a:schemeClr val="bg1"/>
              </a:solidFill>
              <a:latin typeface="+mj-lt"/>
            </a:endParaRPr>
          </a:p>
        </p:txBody>
      </p:sp>
      <p:sp>
        <p:nvSpPr>
          <p:cNvPr id="9" name="TextBox 8"/>
          <p:cNvSpPr txBox="1"/>
          <p:nvPr/>
        </p:nvSpPr>
        <p:spPr>
          <a:xfrm>
            <a:off x="302598" y="5759447"/>
            <a:ext cx="5493328" cy="246221"/>
          </a:xfrm>
          <a:prstGeom prst="rect">
            <a:avLst/>
          </a:prstGeom>
        </p:spPr>
        <p:txBody>
          <a:bodyPr vert="horz" wrap="square" rtlCol="0">
            <a:spAutoFit/>
          </a:bodyPr>
          <a:lstStyle/>
          <a:p>
            <a:pPr fontAlgn="auto">
              <a:spcAft>
                <a:spcPts val="0"/>
              </a:spcAft>
            </a:pPr>
            <a:r>
              <a:rPr lang="en-US" sz="1000" dirty="0" smtClean="0">
                <a:solidFill>
                  <a:schemeClr val="bg1"/>
                </a:solidFill>
                <a:latin typeface="+mj-lt"/>
              </a:rPr>
              <a:t>(%) Indicates percentages of female alumni working in industry or graduating with major.</a:t>
            </a:r>
          </a:p>
        </p:txBody>
      </p:sp>
      <p:pic>
        <p:nvPicPr>
          <p:cNvPr id="4" name="Picture 3"/>
          <p:cNvPicPr>
            <a:picLocks noChangeAspect="1"/>
          </p:cNvPicPr>
          <p:nvPr/>
        </p:nvPicPr>
        <p:blipFill>
          <a:blip r:embed="rId4"/>
          <a:stretch>
            <a:fillRect/>
          </a:stretch>
        </p:blipFill>
        <p:spPr>
          <a:xfrm>
            <a:off x="6465924" y="933618"/>
            <a:ext cx="2204738" cy="427680"/>
          </a:xfrm>
          <a:prstGeom prst="rect">
            <a:avLst/>
          </a:prstGeom>
        </p:spPr>
      </p:pic>
      <p:sp>
        <p:nvSpPr>
          <p:cNvPr id="6" name="Slide Number Placeholder 5"/>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1776531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13819" y="1757934"/>
            <a:ext cx="8284710" cy="2785680"/>
          </a:xfrm>
          <a:prstGeom prst="rect">
            <a:avLst/>
          </a:prstGeom>
        </p:spPr>
      </p:pic>
      <p:sp>
        <p:nvSpPr>
          <p:cNvPr id="5" name="Rectangle 4"/>
          <p:cNvSpPr/>
          <p:nvPr/>
        </p:nvSpPr>
        <p:spPr>
          <a:xfrm>
            <a:off x="302599" y="171715"/>
            <a:ext cx="8470342" cy="1200329"/>
          </a:xfrm>
          <a:prstGeom prst="rect">
            <a:avLst/>
          </a:prstGeom>
        </p:spPr>
        <p:txBody>
          <a:bodyPr wrap="square">
            <a:spAutoFit/>
          </a:bodyPr>
          <a:lstStyle/>
          <a:p>
            <a:pPr fontAlgn="base"/>
            <a:r>
              <a:rPr lang="en-US" b="1" dirty="0">
                <a:solidFill>
                  <a:schemeClr val="bg1"/>
                </a:solidFill>
              </a:rPr>
              <a:t>Differences in Earnings by </a:t>
            </a:r>
            <a:r>
              <a:rPr lang="en-US" b="1" dirty="0" smtClean="0">
                <a:solidFill>
                  <a:schemeClr val="bg1"/>
                </a:solidFill>
              </a:rPr>
              <a:t>URG Status: </a:t>
            </a:r>
            <a:r>
              <a:rPr lang="en-US" dirty="0" smtClean="0">
                <a:solidFill>
                  <a:schemeClr val="bg1"/>
                </a:solidFill>
              </a:rPr>
              <a:t>At ten years after graduation, UC URG tend to earn less </a:t>
            </a:r>
            <a:r>
              <a:rPr lang="en-US" dirty="0">
                <a:solidFill>
                  <a:schemeClr val="bg1"/>
                </a:solidFill>
              </a:rPr>
              <a:t>than Non-URG, alumni in most industries, regardless of undergraduate major  </a:t>
            </a:r>
          </a:p>
          <a:p>
            <a:pPr fontAlgn="base"/>
            <a:endParaRPr lang="en-US" dirty="0">
              <a:solidFill>
                <a:schemeClr val="bg1"/>
              </a:solidFill>
            </a:endParaRPr>
          </a:p>
        </p:txBody>
      </p:sp>
      <p:sp>
        <p:nvSpPr>
          <p:cNvPr id="10" name="TextBox 9"/>
          <p:cNvSpPr txBox="1"/>
          <p:nvPr/>
        </p:nvSpPr>
        <p:spPr>
          <a:xfrm rot="16200000">
            <a:off x="-419837" y="3083456"/>
            <a:ext cx="1838011" cy="246221"/>
          </a:xfrm>
          <a:prstGeom prst="rect">
            <a:avLst/>
          </a:prstGeom>
        </p:spPr>
        <p:txBody>
          <a:bodyPr vert="horz" wrap="square" rtlCol="0">
            <a:spAutoFit/>
          </a:bodyPr>
          <a:lstStyle/>
          <a:p>
            <a:pPr algn="ctr" fontAlgn="auto">
              <a:spcAft>
                <a:spcPts val="0"/>
              </a:spcAft>
            </a:pPr>
            <a:r>
              <a:rPr lang="en-US" sz="1000" dirty="0" smtClean="0">
                <a:solidFill>
                  <a:schemeClr val="bg1"/>
                </a:solidFill>
                <a:latin typeface="+mj-lt"/>
              </a:rPr>
              <a:t>Industry of Employment</a:t>
            </a:r>
          </a:p>
        </p:txBody>
      </p:sp>
      <p:sp>
        <p:nvSpPr>
          <p:cNvPr id="11" name="TextBox 10"/>
          <p:cNvSpPr txBox="1"/>
          <p:nvPr/>
        </p:nvSpPr>
        <p:spPr>
          <a:xfrm>
            <a:off x="387559" y="1420975"/>
            <a:ext cx="1914211" cy="646331"/>
          </a:xfrm>
          <a:prstGeom prst="rect">
            <a:avLst/>
          </a:prstGeom>
        </p:spPr>
        <p:txBody>
          <a:bodyPr vert="horz" wrap="square" rtlCol="0">
            <a:spAutoFit/>
          </a:bodyPr>
          <a:lstStyle/>
          <a:p>
            <a:pPr fontAlgn="auto">
              <a:spcAft>
                <a:spcPts val="0"/>
              </a:spcAft>
            </a:pPr>
            <a:r>
              <a:rPr lang="en-US" sz="1200" dirty="0" smtClean="0">
                <a:solidFill>
                  <a:srgbClr val="C00000"/>
                </a:solidFill>
                <a:latin typeface="+mj-lt"/>
              </a:rPr>
              <a:t>Differences between median earnings of URG and Non-URG UC alumni </a:t>
            </a:r>
          </a:p>
        </p:txBody>
      </p:sp>
      <p:cxnSp>
        <p:nvCxnSpPr>
          <p:cNvPr id="12" name="Straight Arrow Connector 11"/>
          <p:cNvCxnSpPr/>
          <p:nvPr/>
        </p:nvCxnSpPr>
        <p:spPr>
          <a:xfrm>
            <a:off x="1981200" y="2099465"/>
            <a:ext cx="685800" cy="30480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505201" y="6400800"/>
            <a:ext cx="5493328" cy="400110"/>
          </a:xfrm>
          <a:prstGeom prst="rect">
            <a:avLst/>
          </a:prstGeom>
        </p:spPr>
        <p:txBody>
          <a:bodyPr vert="horz" wrap="square" rtlCol="0">
            <a:spAutoFit/>
          </a:bodyPr>
          <a:lstStyle/>
          <a:p>
            <a:pPr fontAlgn="auto">
              <a:spcAft>
                <a:spcPts val="0"/>
              </a:spcAft>
            </a:pPr>
            <a:r>
              <a:rPr lang="en-US" sz="1000" dirty="0" smtClean="0">
                <a:solidFill>
                  <a:schemeClr val="bg1"/>
                </a:solidFill>
                <a:latin typeface="+mj-lt"/>
              </a:rPr>
              <a:t>Post-graduate earnings at 10 years after graduation, graduating classes of 1999 to 2006. Bachelor’s degree recipients only.</a:t>
            </a:r>
          </a:p>
        </p:txBody>
      </p:sp>
      <p:pic>
        <p:nvPicPr>
          <p:cNvPr id="7" name="Picture 6"/>
          <p:cNvPicPr>
            <a:picLocks noChangeAspect="1"/>
          </p:cNvPicPr>
          <p:nvPr/>
        </p:nvPicPr>
        <p:blipFill>
          <a:blip r:embed="rId4"/>
          <a:stretch>
            <a:fillRect/>
          </a:stretch>
        </p:blipFill>
        <p:spPr>
          <a:xfrm>
            <a:off x="6333472" y="1025970"/>
            <a:ext cx="2204738" cy="427680"/>
          </a:xfrm>
          <a:prstGeom prst="rect">
            <a:avLst/>
          </a:prstGeom>
        </p:spPr>
      </p:pic>
      <p:sp>
        <p:nvSpPr>
          <p:cNvPr id="13" name="TextBox 12"/>
          <p:cNvSpPr txBox="1"/>
          <p:nvPr/>
        </p:nvSpPr>
        <p:spPr>
          <a:xfrm>
            <a:off x="302598" y="5759447"/>
            <a:ext cx="5493328" cy="246221"/>
          </a:xfrm>
          <a:prstGeom prst="rect">
            <a:avLst/>
          </a:prstGeom>
        </p:spPr>
        <p:txBody>
          <a:bodyPr vert="horz" wrap="square" rtlCol="0">
            <a:spAutoFit/>
          </a:bodyPr>
          <a:lstStyle/>
          <a:p>
            <a:pPr fontAlgn="auto">
              <a:spcAft>
                <a:spcPts val="0"/>
              </a:spcAft>
            </a:pPr>
            <a:r>
              <a:rPr lang="en-US" sz="1000" dirty="0" smtClean="0">
                <a:solidFill>
                  <a:schemeClr val="bg1"/>
                </a:solidFill>
                <a:latin typeface="+mj-lt"/>
              </a:rPr>
              <a:t>(%) Indicates percentages of URG alumni working in industry or graduating with major.</a:t>
            </a:r>
          </a:p>
        </p:txBody>
      </p:sp>
      <p:sp>
        <p:nvSpPr>
          <p:cNvPr id="2" name="Slide Number Placeholder 1"/>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808394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Research </a:t>
            </a:r>
            <a:r>
              <a:rPr lang="en-US" sz="4000" dirty="0" smtClean="0"/>
              <a:t>Questions #2 &amp; 3</a:t>
            </a:r>
            <a:endParaRPr lang="en-US" sz="40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sz="half" idx="1"/>
          </p:nvPr>
        </p:nvSpPr>
        <p:spPr>
          <a:xfrm>
            <a:off x="3840658" y="1676400"/>
            <a:ext cx="4617542" cy="3276600"/>
          </a:xfrm>
        </p:spPr>
        <p:txBody>
          <a:bodyPr>
            <a:normAutofit/>
          </a:bodyPr>
          <a:lstStyle/>
          <a:p>
            <a:pPr marL="0" indent="0" fontAlgn="base">
              <a:buNone/>
            </a:pPr>
            <a:r>
              <a:rPr lang="en-US" dirty="0" smtClean="0"/>
              <a:t>Does academic achievement (GPA) influence alumni choices </a:t>
            </a:r>
            <a:r>
              <a:rPr lang="en-US" dirty="0"/>
              <a:t>of industry</a:t>
            </a:r>
            <a:r>
              <a:rPr lang="en-US" dirty="0" smtClean="0"/>
              <a:t>?</a:t>
            </a:r>
          </a:p>
          <a:p>
            <a:pPr marL="0" indent="0" fontAlgn="base">
              <a:buNone/>
            </a:pPr>
            <a:endParaRPr lang="en-US" dirty="0"/>
          </a:p>
          <a:p>
            <a:pPr marL="0" indent="0" fontAlgn="base">
              <a:buNone/>
            </a:pPr>
            <a:r>
              <a:rPr lang="en-US" dirty="0"/>
              <a:t>Do gender and academic achievement (GPA) </a:t>
            </a:r>
            <a:r>
              <a:rPr lang="en-US" dirty="0" smtClean="0"/>
              <a:t>influence </a:t>
            </a:r>
            <a:r>
              <a:rPr lang="en-US" dirty="0"/>
              <a:t>early career earnings? </a:t>
            </a:r>
          </a:p>
          <a:p>
            <a:pPr marL="0" indent="0" fontAlgn="base">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3109304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457200" y="147863"/>
            <a:ext cx="6571622" cy="830997"/>
          </a:xfrm>
          <a:prstGeom prst="rect">
            <a:avLst/>
          </a:prstGeom>
          <a:noFill/>
        </p:spPr>
        <p:txBody>
          <a:bodyPr wrap="square" rtlCol="0">
            <a:spAutoFit/>
          </a:bodyPr>
          <a:lstStyle/>
          <a:p>
            <a:r>
              <a:rPr lang="en-US" sz="2400" dirty="0" smtClean="0">
                <a:solidFill>
                  <a:schemeClr val="bg1"/>
                </a:solidFill>
              </a:rPr>
              <a:t>Mean GPA by </a:t>
            </a:r>
            <a:r>
              <a:rPr lang="en-US" sz="2400" b="1" dirty="0" smtClean="0">
                <a:solidFill>
                  <a:schemeClr val="bg1"/>
                </a:solidFill>
              </a:rPr>
              <a:t>Gender </a:t>
            </a:r>
            <a:r>
              <a:rPr lang="en-US" sz="2400" dirty="0" smtClean="0">
                <a:solidFill>
                  <a:schemeClr val="bg1"/>
                </a:solidFill>
              </a:rPr>
              <a:t>and </a:t>
            </a:r>
            <a:r>
              <a:rPr lang="en-US" sz="2400" b="1" dirty="0" smtClean="0">
                <a:solidFill>
                  <a:schemeClr val="bg1"/>
                </a:solidFill>
              </a:rPr>
              <a:t>Major Category</a:t>
            </a:r>
            <a:endParaRPr lang="en-US" sz="2400" dirty="0" smtClean="0">
              <a:solidFill>
                <a:schemeClr val="bg1"/>
              </a:solidFill>
            </a:endParaRPr>
          </a:p>
          <a:p>
            <a:r>
              <a:rPr lang="en-US" sz="2400" dirty="0" smtClean="0">
                <a:solidFill>
                  <a:schemeClr val="bg1"/>
                </a:solidFill>
              </a:rPr>
              <a:t>with GPA distribution</a:t>
            </a:r>
            <a:endParaRPr lang="en-US" sz="2400" dirty="0">
              <a:solidFill>
                <a:schemeClr val="bg1"/>
              </a:solidFill>
            </a:endParaRPr>
          </a:p>
        </p:txBody>
      </p:sp>
      <p:pic>
        <p:nvPicPr>
          <p:cNvPr id="3" name="Picture 2"/>
          <p:cNvPicPr>
            <a:picLocks noChangeAspect="1"/>
          </p:cNvPicPr>
          <p:nvPr/>
        </p:nvPicPr>
        <p:blipFill>
          <a:blip r:embed="rId3"/>
          <a:stretch>
            <a:fillRect/>
          </a:stretch>
        </p:blipFill>
        <p:spPr>
          <a:xfrm>
            <a:off x="243822" y="1073576"/>
            <a:ext cx="6680114" cy="4122585"/>
          </a:xfrm>
          <a:prstGeom prst="rect">
            <a:avLst/>
          </a:prstGeom>
        </p:spPr>
      </p:pic>
      <p:sp>
        <p:nvSpPr>
          <p:cNvPr id="4" name="TextBox 3"/>
          <p:cNvSpPr txBox="1"/>
          <p:nvPr/>
        </p:nvSpPr>
        <p:spPr>
          <a:xfrm>
            <a:off x="6911744" y="1353108"/>
            <a:ext cx="2107170" cy="1754326"/>
          </a:xfrm>
          <a:prstGeom prst="rect">
            <a:avLst/>
          </a:prstGeom>
          <a:noFill/>
        </p:spPr>
        <p:txBody>
          <a:bodyPr wrap="square" rtlCol="0">
            <a:spAutoFit/>
          </a:bodyPr>
          <a:lstStyle/>
          <a:p>
            <a:pPr marL="214313" indent="-214313">
              <a:buFont typeface="Arial" panose="020B0604020202020204" pitchFamily="34" charset="0"/>
              <a:buChar char="•"/>
            </a:pPr>
            <a:r>
              <a:rPr lang="en-US" sz="1350" dirty="0" smtClean="0">
                <a:solidFill>
                  <a:schemeClr val="bg1"/>
                </a:solidFill>
              </a:rPr>
              <a:t>Small but statistically significant </a:t>
            </a:r>
            <a:r>
              <a:rPr lang="en-US" sz="1350" dirty="0">
                <a:solidFill>
                  <a:schemeClr val="bg1"/>
                </a:solidFill>
              </a:rPr>
              <a:t>differences in average GPA by major category.</a:t>
            </a:r>
          </a:p>
          <a:p>
            <a:pPr marL="214313" indent="-214313">
              <a:buFont typeface="Arial" panose="020B0604020202020204" pitchFamily="34" charset="0"/>
              <a:buChar char="•"/>
            </a:pPr>
            <a:endParaRPr lang="en-US" sz="1350" dirty="0">
              <a:solidFill>
                <a:schemeClr val="bg1"/>
              </a:solidFill>
            </a:endParaRPr>
          </a:p>
          <a:p>
            <a:pPr marL="214313" indent="-214313">
              <a:buFont typeface="Arial" panose="020B0604020202020204" pitchFamily="34" charset="0"/>
              <a:buChar char="•"/>
            </a:pPr>
            <a:r>
              <a:rPr lang="en-US" sz="1350" dirty="0">
                <a:solidFill>
                  <a:schemeClr val="bg1"/>
                </a:solidFill>
              </a:rPr>
              <a:t>Women have higher GPAs across all major categories.</a:t>
            </a:r>
          </a:p>
        </p:txBody>
      </p:sp>
      <p:graphicFrame>
        <p:nvGraphicFramePr>
          <p:cNvPr id="8" name="Table 7"/>
          <p:cNvGraphicFramePr>
            <a:graphicFrameLocks noGrp="1"/>
          </p:cNvGraphicFramePr>
          <p:nvPr>
            <p:extLst>
              <p:ext uri="{D42A27DB-BD31-4B8C-83A1-F6EECF244321}">
                <p14:modId xmlns:p14="http://schemas.microsoft.com/office/powerpoint/2010/main" val="4059243210"/>
              </p:ext>
            </p:extLst>
          </p:nvPr>
        </p:nvGraphicFramePr>
        <p:xfrm>
          <a:off x="3505200" y="5055694"/>
          <a:ext cx="5485131" cy="1112520"/>
        </p:xfrm>
        <a:graphic>
          <a:graphicData uri="http://schemas.openxmlformats.org/drawingml/2006/table">
            <a:tbl>
              <a:tblPr firstRow="1" bandRow="1">
                <a:tableStyleId>{2D5ABB26-0587-4C30-8999-92F81FD0307C}</a:tableStyleId>
              </a:tblPr>
              <a:tblGrid>
                <a:gridCol w="1443355">
                  <a:extLst>
                    <a:ext uri="{9D8B030D-6E8A-4147-A177-3AD203B41FA5}">
                      <a16:colId xmlns:a16="http://schemas.microsoft.com/office/drawing/2014/main" val="2968961798"/>
                    </a:ext>
                  </a:extLst>
                </a:gridCol>
                <a:gridCol w="822643">
                  <a:extLst>
                    <a:ext uri="{9D8B030D-6E8A-4147-A177-3AD203B41FA5}">
                      <a16:colId xmlns:a16="http://schemas.microsoft.com/office/drawing/2014/main" val="4038306545"/>
                    </a:ext>
                  </a:extLst>
                </a:gridCol>
                <a:gridCol w="863918">
                  <a:extLst>
                    <a:ext uri="{9D8B030D-6E8A-4147-A177-3AD203B41FA5}">
                      <a16:colId xmlns:a16="http://schemas.microsoft.com/office/drawing/2014/main" val="1369330706"/>
                    </a:ext>
                  </a:extLst>
                </a:gridCol>
                <a:gridCol w="941705">
                  <a:extLst>
                    <a:ext uri="{9D8B030D-6E8A-4147-A177-3AD203B41FA5}">
                      <a16:colId xmlns:a16="http://schemas.microsoft.com/office/drawing/2014/main" val="409586196"/>
                    </a:ext>
                  </a:extLst>
                </a:gridCol>
                <a:gridCol w="675005">
                  <a:extLst>
                    <a:ext uri="{9D8B030D-6E8A-4147-A177-3AD203B41FA5}">
                      <a16:colId xmlns:a16="http://schemas.microsoft.com/office/drawing/2014/main" val="3373686561"/>
                    </a:ext>
                  </a:extLst>
                </a:gridCol>
                <a:gridCol w="738505">
                  <a:extLst>
                    <a:ext uri="{9D8B030D-6E8A-4147-A177-3AD203B41FA5}">
                      <a16:colId xmlns:a16="http://schemas.microsoft.com/office/drawing/2014/main" val="232991654"/>
                    </a:ext>
                  </a:extLst>
                </a:gridCol>
              </a:tblGrid>
              <a:tr h="370840">
                <a:tc>
                  <a:txBody>
                    <a:bodyPr/>
                    <a:lstStyle/>
                    <a:p>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err="1" smtClean="0">
                          <a:solidFill>
                            <a:schemeClr val="bg1"/>
                          </a:solidFill>
                        </a:rPr>
                        <a:t>Df</a:t>
                      </a:r>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solidFill>
                            <a:schemeClr val="bg1"/>
                          </a:solidFill>
                        </a:rPr>
                        <a:t>Sum </a:t>
                      </a:r>
                      <a:r>
                        <a:rPr lang="en-US" sz="1400" dirty="0" err="1" smtClean="0">
                          <a:solidFill>
                            <a:schemeClr val="bg1"/>
                          </a:solidFill>
                        </a:rPr>
                        <a:t>Sq</a:t>
                      </a:r>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solidFill>
                            <a:schemeClr val="bg1"/>
                          </a:solidFill>
                        </a:rPr>
                        <a:t>Mean </a:t>
                      </a:r>
                      <a:r>
                        <a:rPr lang="en-US" sz="1400" dirty="0" err="1" smtClean="0">
                          <a:solidFill>
                            <a:schemeClr val="bg1"/>
                          </a:solidFill>
                        </a:rPr>
                        <a:t>Sq</a:t>
                      </a:r>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solidFill>
                            <a:schemeClr val="bg1"/>
                          </a:solidFill>
                        </a:rPr>
                        <a:t>F </a:t>
                      </a:r>
                      <a:r>
                        <a:rPr lang="en-US" sz="1400" dirty="0" err="1" smtClean="0">
                          <a:solidFill>
                            <a:schemeClr val="bg1"/>
                          </a:solidFill>
                        </a:rPr>
                        <a:t>val</a:t>
                      </a:r>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err="1" smtClean="0">
                          <a:solidFill>
                            <a:schemeClr val="bg1"/>
                          </a:solidFill>
                        </a:rPr>
                        <a:t>Pr</a:t>
                      </a:r>
                      <a:r>
                        <a:rPr lang="en-US" sz="1400" dirty="0" smtClean="0">
                          <a:solidFill>
                            <a:schemeClr val="bg1"/>
                          </a:solidFill>
                        </a:rPr>
                        <a:t>(&gt;F)</a:t>
                      </a:r>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58296475"/>
                  </a:ext>
                </a:extLst>
              </a:tr>
              <a:tr h="370840">
                <a:tc>
                  <a:txBody>
                    <a:bodyPr/>
                    <a:lstStyle/>
                    <a:p>
                      <a:r>
                        <a:rPr lang="en-US" sz="1400" dirty="0" smtClean="0">
                          <a:solidFill>
                            <a:schemeClr val="bg1"/>
                          </a:solidFill>
                        </a:rPr>
                        <a:t>Major Category</a:t>
                      </a:r>
                      <a:endParaRPr lang="en-US" sz="1400" dirty="0">
                        <a:solidFill>
                          <a:schemeClr val="bg1"/>
                        </a:solidFill>
                      </a:endParaRPr>
                    </a:p>
                  </a:txBody>
                  <a:tcPr>
                    <a:lnT w="12700" cap="flat" cmpd="sng" algn="ctr">
                      <a:solidFill>
                        <a:schemeClr val="bg1"/>
                      </a:solidFill>
                      <a:prstDash val="solid"/>
                      <a:round/>
                      <a:headEnd type="none" w="med" len="med"/>
                      <a:tailEnd type="none" w="med" len="med"/>
                    </a:lnT>
                  </a:tcPr>
                </a:tc>
                <a:tc>
                  <a:txBody>
                    <a:bodyPr/>
                    <a:lstStyle/>
                    <a:p>
                      <a:r>
                        <a:rPr lang="en-US" sz="1400" dirty="0" smtClean="0">
                          <a:solidFill>
                            <a:schemeClr val="bg1"/>
                          </a:solidFill>
                        </a:rPr>
                        <a:t>5</a:t>
                      </a:r>
                      <a:endParaRPr lang="en-US" sz="1400" dirty="0">
                        <a:solidFill>
                          <a:schemeClr val="bg1"/>
                        </a:solidFill>
                      </a:endParaRPr>
                    </a:p>
                  </a:txBody>
                  <a:tcPr>
                    <a:lnT w="12700" cap="flat" cmpd="sng" algn="ctr">
                      <a:solidFill>
                        <a:schemeClr val="bg1"/>
                      </a:solidFill>
                      <a:prstDash val="solid"/>
                      <a:round/>
                      <a:headEnd type="none" w="med" len="med"/>
                      <a:tailEnd type="none" w="med" len="med"/>
                    </a:lnT>
                  </a:tcPr>
                </a:tc>
                <a:tc>
                  <a:txBody>
                    <a:bodyPr/>
                    <a:lstStyle/>
                    <a:p>
                      <a:r>
                        <a:rPr lang="en-US" sz="1400" dirty="0" smtClean="0">
                          <a:solidFill>
                            <a:schemeClr val="bg1"/>
                          </a:solidFill>
                        </a:rPr>
                        <a:t>485</a:t>
                      </a:r>
                      <a:endParaRPr lang="en-US" sz="1400" dirty="0">
                        <a:solidFill>
                          <a:schemeClr val="bg1"/>
                        </a:solidFill>
                      </a:endParaRPr>
                    </a:p>
                  </a:txBody>
                  <a:tcPr>
                    <a:lnT w="12700" cap="flat" cmpd="sng" algn="ctr">
                      <a:solidFill>
                        <a:schemeClr val="bg1"/>
                      </a:solidFill>
                      <a:prstDash val="solid"/>
                      <a:round/>
                      <a:headEnd type="none" w="med" len="med"/>
                      <a:tailEnd type="none" w="med" len="med"/>
                    </a:lnT>
                  </a:tcPr>
                </a:tc>
                <a:tc>
                  <a:txBody>
                    <a:bodyPr/>
                    <a:lstStyle/>
                    <a:p>
                      <a:r>
                        <a:rPr lang="en-US" sz="1400" dirty="0" smtClean="0">
                          <a:solidFill>
                            <a:schemeClr val="bg1"/>
                          </a:solidFill>
                        </a:rPr>
                        <a:t>97.01</a:t>
                      </a:r>
                      <a:endParaRPr lang="en-US" sz="1400" dirty="0">
                        <a:solidFill>
                          <a:schemeClr val="bg1"/>
                        </a:solidFill>
                      </a:endParaRPr>
                    </a:p>
                  </a:txBody>
                  <a:tcPr>
                    <a:lnT w="12700" cap="flat" cmpd="sng" algn="ctr">
                      <a:solidFill>
                        <a:schemeClr val="bg1"/>
                      </a:solidFill>
                      <a:prstDash val="solid"/>
                      <a:round/>
                      <a:headEnd type="none" w="med" len="med"/>
                      <a:tailEnd type="none" w="med" len="med"/>
                    </a:lnT>
                  </a:tcPr>
                </a:tc>
                <a:tc>
                  <a:txBody>
                    <a:bodyPr/>
                    <a:lstStyle/>
                    <a:p>
                      <a:r>
                        <a:rPr lang="en-US" sz="1400" dirty="0" smtClean="0">
                          <a:solidFill>
                            <a:schemeClr val="bg1"/>
                          </a:solidFill>
                        </a:rPr>
                        <a:t>477.9</a:t>
                      </a:r>
                      <a:endParaRPr lang="en-US" sz="1400" dirty="0">
                        <a:solidFill>
                          <a:schemeClr val="bg1"/>
                        </a:solidFill>
                      </a:endParaRPr>
                    </a:p>
                  </a:txBody>
                  <a:tcPr>
                    <a:lnT w="12700" cap="flat" cmpd="sng" algn="ctr">
                      <a:solidFill>
                        <a:schemeClr val="bg1"/>
                      </a:solidFill>
                      <a:prstDash val="solid"/>
                      <a:round/>
                      <a:headEnd type="none" w="med" len="med"/>
                      <a:tailEnd type="none" w="med" len="med"/>
                    </a:lnT>
                  </a:tcPr>
                </a:tc>
                <a:tc>
                  <a:txBody>
                    <a:bodyPr/>
                    <a:lstStyle/>
                    <a:p>
                      <a:r>
                        <a:rPr lang="en-US" sz="1400" dirty="0" smtClean="0">
                          <a:solidFill>
                            <a:schemeClr val="bg1"/>
                          </a:solidFill>
                        </a:rPr>
                        <a:t>.000</a:t>
                      </a:r>
                      <a:endParaRPr lang="en-US" sz="1400" dirty="0">
                        <a:solidFill>
                          <a:schemeClr val="bg1"/>
                        </a:solidFill>
                      </a:endParaRP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5637681"/>
                  </a:ext>
                </a:extLst>
              </a:tr>
              <a:tr h="370840">
                <a:tc>
                  <a:txBody>
                    <a:bodyPr/>
                    <a:lstStyle/>
                    <a:p>
                      <a:r>
                        <a:rPr lang="en-US" sz="1400" dirty="0" err="1" smtClean="0">
                          <a:solidFill>
                            <a:schemeClr val="bg1"/>
                          </a:solidFill>
                        </a:rPr>
                        <a:t>Resids</a:t>
                      </a:r>
                      <a:endParaRPr lang="en-US" sz="1400" dirty="0">
                        <a:solidFill>
                          <a:schemeClr val="bg1"/>
                        </a:solidFill>
                      </a:endParaRPr>
                    </a:p>
                  </a:txBody>
                  <a:tcPr/>
                </a:tc>
                <a:tc>
                  <a:txBody>
                    <a:bodyPr/>
                    <a:lstStyle/>
                    <a:p>
                      <a:r>
                        <a:rPr lang="en-US" sz="1400" dirty="0" smtClean="0">
                          <a:solidFill>
                            <a:schemeClr val="bg1"/>
                          </a:solidFill>
                        </a:rPr>
                        <a:t>201527</a:t>
                      </a:r>
                      <a:endParaRPr lang="en-US" sz="1400" dirty="0">
                        <a:solidFill>
                          <a:schemeClr val="bg1"/>
                        </a:solidFill>
                      </a:endParaRPr>
                    </a:p>
                  </a:txBody>
                  <a:tcPr/>
                </a:tc>
                <a:tc>
                  <a:txBody>
                    <a:bodyPr/>
                    <a:lstStyle/>
                    <a:p>
                      <a:r>
                        <a:rPr lang="en-US" sz="1400" dirty="0" smtClean="0">
                          <a:solidFill>
                            <a:schemeClr val="bg1"/>
                          </a:solidFill>
                        </a:rPr>
                        <a:t>40913</a:t>
                      </a:r>
                      <a:endParaRPr lang="en-US" sz="1400" dirty="0">
                        <a:solidFill>
                          <a:schemeClr val="bg1"/>
                        </a:solidFill>
                      </a:endParaRPr>
                    </a:p>
                  </a:txBody>
                  <a:tcPr/>
                </a:tc>
                <a:tc>
                  <a:txBody>
                    <a:bodyPr/>
                    <a:lstStyle/>
                    <a:p>
                      <a:r>
                        <a:rPr lang="en-US" sz="1400" dirty="0" smtClean="0">
                          <a:solidFill>
                            <a:schemeClr val="bg1"/>
                          </a:solidFill>
                        </a:rPr>
                        <a:t>.20</a:t>
                      </a:r>
                      <a:endParaRPr lang="en-US" sz="1400" dirty="0">
                        <a:solidFill>
                          <a:schemeClr val="bg1"/>
                        </a:solidFill>
                      </a:endParaRPr>
                    </a:p>
                  </a:txBody>
                  <a:tcPr/>
                </a:tc>
                <a:tc>
                  <a:txBody>
                    <a:bodyPr/>
                    <a:lstStyle/>
                    <a:p>
                      <a:endParaRPr lang="en-US" sz="1400" dirty="0">
                        <a:solidFill>
                          <a:schemeClr val="bg1"/>
                        </a:solidFill>
                      </a:endParaRPr>
                    </a:p>
                  </a:txBody>
                  <a:tcPr/>
                </a:tc>
                <a:tc>
                  <a:txBody>
                    <a:bodyPr/>
                    <a:lstStyle/>
                    <a:p>
                      <a:endParaRPr lang="en-US" sz="1400" dirty="0">
                        <a:solidFill>
                          <a:schemeClr val="bg1"/>
                        </a:solidFill>
                      </a:endParaRPr>
                    </a:p>
                  </a:txBody>
                  <a:tcPr/>
                </a:tc>
                <a:extLst>
                  <a:ext uri="{0D108BD9-81ED-4DB2-BD59-A6C34878D82A}">
                    <a16:rowId xmlns:a16="http://schemas.microsoft.com/office/drawing/2014/main" val="1956873203"/>
                  </a:ext>
                </a:extLst>
              </a:tr>
            </a:tbl>
          </a:graphicData>
        </a:graphic>
      </p:graphicFrame>
      <p:sp>
        <p:nvSpPr>
          <p:cNvPr id="5" name="Slide Number Placeholder 4"/>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195583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0" y="1143000"/>
            <a:ext cx="6636660" cy="4095767"/>
          </a:xfrm>
          <a:prstGeom prst="rect">
            <a:avLst/>
          </a:prstGeom>
        </p:spPr>
      </p:pic>
      <p:sp>
        <p:nvSpPr>
          <p:cNvPr id="5" name="TextBox 4"/>
          <p:cNvSpPr txBox="1"/>
          <p:nvPr/>
        </p:nvSpPr>
        <p:spPr>
          <a:xfrm>
            <a:off x="7162800" y="1371600"/>
            <a:ext cx="1981200" cy="715581"/>
          </a:xfrm>
          <a:prstGeom prst="rect">
            <a:avLst/>
          </a:prstGeom>
          <a:noFill/>
        </p:spPr>
        <p:txBody>
          <a:bodyPr wrap="square" rtlCol="0">
            <a:spAutoFit/>
          </a:bodyPr>
          <a:lstStyle/>
          <a:p>
            <a:pPr marL="214313" indent="-214313">
              <a:buFont typeface="Arial" panose="020B0604020202020204" pitchFamily="34" charset="0"/>
              <a:buChar char="•"/>
            </a:pPr>
            <a:r>
              <a:rPr lang="en-US" sz="1350" dirty="0" smtClean="0">
                <a:solidFill>
                  <a:schemeClr val="bg1"/>
                </a:solidFill>
              </a:rPr>
              <a:t>Women </a:t>
            </a:r>
            <a:r>
              <a:rPr lang="en-US" sz="1350" dirty="0">
                <a:solidFill>
                  <a:schemeClr val="bg1"/>
                </a:solidFill>
              </a:rPr>
              <a:t>have higher GPAs across all industries.</a:t>
            </a:r>
          </a:p>
        </p:txBody>
      </p:sp>
      <p:sp>
        <p:nvSpPr>
          <p:cNvPr id="7" name="TextBox 6"/>
          <p:cNvSpPr txBox="1"/>
          <p:nvPr/>
        </p:nvSpPr>
        <p:spPr>
          <a:xfrm>
            <a:off x="457200" y="228600"/>
            <a:ext cx="6571622" cy="830997"/>
          </a:xfrm>
          <a:prstGeom prst="rect">
            <a:avLst/>
          </a:prstGeom>
          <a:noFill/>
        </p:spPr>
        <p:txBody>
          <a:bodyPr wrap="square" rtlCol="0">
            <a:spAutoFit/>
          </a:bodyPr>
          <a:lstStyle/>
          <a:p>
            <a:r>
              <a:rPr lang="en-US" sz="2400" dirty="0" smtClean="0">
                <a:solidFill>
                  <a:schemeClr val="bg1"/>
                </a:solidFill>
              </a:rPr>
              <a:t>Mean GPA by </a:t>
            </a:r>
            <a:r>
              <a:rPr lang="en-US" sz="2400" b="1" dirty="0" smtClean="0">
                <a:solidFill>
                  <a:schemeClr val="bg1"/>
                </a:solidFill>
              </a:rPr>
              <a:t>Gender </a:t>
            </a:r>
            <a:r>
              <a:rPr lang="en-US" sz="2400" dirty="0" smtClean="0">
                <a:solidFill>
                  <a:schemeClr val="bg1"/>
                </a:solidFill>
              </a:rPr>
              <a:t>and </a:t>
            </a:r>
            <a:r>
              <a:rPr lang="en-US" sz="2400" b="1" dirty="0" smtClean="0">
                <a:solidFill>
                  <a:schemeClr val="bg1"/>
                </a:solidFill>
              </a:rPr>
              <a:t>Industry</a:t>
            </a:r>
            <a:endParaRPr lang="en-US" sz="2400" dirty="0" smtClean="0">
              <a:solidFill>
                <a:schemeClr val="bg1"/>
              </a:solidFill>
            </a:endParaRPr>
          </a:p>
          <a:p>
            <a:r>
              <a:rPr lang="en-US" sz="2400" dirty="0" smtClean="0">
                <a:solidFill>
                  <a:schemeClr val="bg1"/>
                </a:solidFill>
              </a:rPr>
              <a:t>with GPA distribution</a:t>
            </a:r>
            <a:endParaRPr lang="en-US" sz="240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080535239"/>
              </p:ext>
            </p:extLst>
          </p:nvPr>
        </p:nvGraphicFramePr>
        <p:xfrm>
          <a:off x="3505200" y="5055694"/>
          <a:ext cx="5485131" cy="1112520"/>
        </p:xfrm>
        <a:graphic>
          <a:graphicData uri="http://schemas.openxmlformats.org/drawingml/2006/table">
            <a:tbl>
              <a:tblPr firstRow="1" bandRow="1">
                <a:tableStyleId>{2D5ABB26-0587-4C30-8999-92F81FD0307C}</a:tableStyleId>
              </a:tblPr>
              <a:tblGrid>
                <a:gridCol w="1443355">
                  <a:extLst>
                    <a:ext uri="{9D8B030D-6E8A-4147-A177-3AD203B41FA5}">
                      <a16:colId xmlns:a16="http://schemas.microsoft.com/office/drawing/2014/main" val="2968961798"/>
                    </a:ext>
                  </a:extLst>
                </a:gridCol>
                <a:gridCol w="822643">
                  <a:extLst>
                    <a:ext uri="{9D8B030D-6E8A-4147-A177-3AD203B41FA5}">
                      <a16:colId xmlns:a16="http://schemas.microsoft.com/office/drawing/2014/main" val="4038306545"/>
                    </a:ext>
                  </a:extLst>
                </a:gridCol>
                <a:gridCol w="863918">
                  <a:extLst>
                    <a:ext uri="{9D8B030D-6E8A-4147-A177-3AD203B41FA5}">
                      <a16:colId xmlns:a16="http://schemas.microsoft.com/office/drawing/2014/main" val="1369330706"/>
                    </a:ext>
                  </a:extLst>
                </a:gridCol>
                <a:gridCol w="941705">
                  <a:extLst>
                    <a:ext uri="{9D8B030D-6E8A-4147-A177-3AD203B41FA5}">
                      <a16:colId xmlns:a16="http://schemas.microsoft.com/office/drawing/2014/main" val="409586196"/>
                    </a:ext>
                  </a:extLst>
                </a:gridCol>
                <a:gridCol w="675005">
                  <a:extLst>
                    <a:ext uri="{9D8B030D-6E8A-4147-A177-3AD203B41FA5}">
                      <a16:colId xmlns:a16="http://schemas.microsoft.com/office/drawing/2014/main" val="3373686561"/>
                    </a:ext>
                  </a:extLst>
                </a:gridCol>
                <a:gridCol w="738505">
                  <a:extLst>
                    <a:ext uri="{9D8B030D-6E8A-4147-A177-3AD203B41FA5}">
                      <a16:colId xmlns:a16="http://schemas.microsoft.com/office/drawing/2014/main" val="232991654"/>
                    </a:ext>
                  </a:extLst>
                </a:gridCol>
              </a:tblGrid>
              <a:tr h="370840">
                <a:tc>
                  <a:txBody>
                    <a:bodyPr/>
                    <a:lstStyle/>
                    <a:p>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err="1" smtClean="0">
                          <a:solidFill>
                            <a:schemeClr val="bg1"/>
                          </a:solidFill>
                        </a:rPr>
                        <a:t>Df</a:t>
                      </a:r>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solidFill>
                            <a:schemeClr val="bg1"/>
                          </a:solidFill>
                        </a:rPr>
                        <a:t>Sum </a:t>
                      </a:r>
                      <a:r>
                        <a:rPr lang="en-US" sz="1400" dirty="0" err="1" smtClean="0">
                          <a:solidFill>
                            <a:schemeClr val="bg1"/>
                          </a:solidFill>
                        </a:rPr>
                        <a:t>Sq</a:t>
                      </a:r>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solidFill>
                            <a:schemeClr val="bg1"/>
                          </a:solidFill>
                        </a:rPr>
                        <a:t>Mean </a:t>
                      </a:r>
                      <a:r>
                        <a:rPr lang="en-US" sz="1400" dirty="0" err="1" smtClean="0">
                          <a:solidFill>
                            <a:schemeClr val="bg1"/>
                          </a:solidFill>
                        </a:rPr>
                        <a:t>Sq</a:t>
                      </a:r>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solidFill>
                            <a:schemeClr val="bg1"/>
                          </a:solidFill>
                        </a:rPr>
                        <a:t>F </a:t>
                      </a:r>
                      <a:r>
                        <a:rPr lang="en-US" sz="1400" dirty="0" err="1" smtClean="0">
                          <a:solidFill>
                            <a:schemeClr val="bg1"/>
                          </a:solidFill>
                        </a:rPr>
                        <a:t>val</a:t>
                      </a:r>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err="1" smtClean="0">
                          <a:solidFill>
                            <a:schemeClr val="bg1"/>
                          </a:solidFill>
                        </a:rPr>
                        <a:t>Pr</a:t>
                      </a:r>
                      <a:r>
                        <a:rPr lang="en-US" sz="1400" dirty="0" smtClean="0">
                          <a:solidFill>
                            <a:schemeClr val="bg1"/>
                          </a:solidFill>
                        </a:rPr>
                        <a:t>(&gt;F)</a:t>
                      </a:r>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58296475"/>
                  </a:ext>
                </a:extLst>
              </a:tr>
              <a:tr h="370840">
                <a:tc>
                  <a:txBody>
                    <a:bodyPr/>
                    <a:lstStyle/>
                    <a:p>
                      <a:r>
                        <a:rPr lang="en-US" sz="1400" dirty="0" smtClean="0">
                          <a:solidFill>
                            <a:schemeClr val="bg1"/>
                          </a:solidFill>
                        </a:rPr>
                        <a:t>Major Category</a:t>
                      </a:r>
                      <a:endParaRPr lang="en-US" sz="1400" dirty="0">
                        <a:solidFill>
                          <a:schemeClr val="bg1"/>
                        </a:solidFill>
                      </a:endParaRPr>
                    </a:p>
                  </a:txBody>
                  <a:tcPr>
                    <a:lnT w="12700" cap="flat" cmpd="sng" algn="ctr">
                      <a:solidFill>
                        <a:schemeClr val="bg1"/>
                      </a:solidFill>
                      <a:prstDash val="solid"/>
                      <a:round/>
                      <a:headEnd type="none" w="med" len="med"/>
                      <a:tailEnd type="none" w="med" len="med"/>
                    </a:lnT>
                  </a:tcPr>
                </a:tc>
                <a:tc>
                  <a:txBody>
                    <a:bodyPr/>
                    <a:lstStyle/>
                    <a:p>
                      <a:r>
                        <a:rPr lang="en-US" sz="1400" dirty="0" smtClean="0">
                          <a:solidFill>
                            <a:schemeClr val="bg1"/>
                          </a:solidFill>
                        </a:rPr>
                        <a:t>28</a:t>
                      </a:r>
                      <a:endParaRPr lang="en-US" sz="1400" dirty="0">
                        <a:solidFill>
                          <a:schemeClr val="bg1"/>
                        </a:solidFill>
                      </a:endParaRPr>
                    </a:p>
                  </a:txBody>
                  <a:tcPr>
                    <a:lnT w="12700" cap="flat" cmpd="sng" algn="ctr">
                      <a:solidFill>
                        <a:schemeClr val="bg1"/>
                      </a:solidFill>
                      <a:prstDash val="solid"/>
                      <a:round/>
                      <a:headEnd type="none" w="med" len="med"/>
                      <a:tailEnd type="none" w="med" len="med"/>
                    </a:lnT>
                  </a:tcPr>
                </a:tc>
                <a:tc>
                  <a:txBody>
                    <a:bodyPr/>
                    <a:lstStyle/>
                    <a:p>
                      <a:r>
                        <a:rPr lang="en-US" sz="1400" dirty="0" smtClean="0">
                          <a:solidFill>
                            <a:schemeClr val="bg1"/>
                          </a:solidFill>
                        </a:rPr>
                        <a:t>1254</a:t>
                      </a:r>
                      <a:endParaRPr lang="en-US" sz="1400" dirty="0">
                        <a:solidFill>
                          <a:schemeClr val="bg1"/>
                        </a:solidFill>
                      </a:endParaRPr>
                    </a:p>
                  </a:txBody>
                  <a:tcPr>
                    <a:lnT w="12700" cap="flat" cmpd="sng" algn="ctr">
                      <a:solidFill>
                        <a:schemeClr val="bg1"/>
                      </a:solidFill>
                      <a:prstDash val="solid"/>
                      <a:round/>
                      <a:headEnd type="none" w="med" len="med"/>
                      <a:tailEnd type="none" w="med" len="med"/>
                    </a:lnT>
                  </a:tcPr>
                </a:tc>
                <a:tc>
                  <a:txBody>
                    <a:bodyPr/>
                    <a:lstStyle/>
                    <a:p>
                      <a:r>
                        <a:rPr lang="en-US" sz="1400" dirty="0" smtClean="0">
                          <a:solidFill>
                            <a:schemeClr val="bg1"/>
                          </a:solidFill>
                        </a:rPr>
                        <a:t>44.48</a:t>
                      </a:r>
                      <a:endParaRPr lang="en-US" sz="1400" dirty="0">
                        <a:solidFill>
                          <a:schemeClr val="bg1"/>
                        </a:solidFill>
                      </a:endParaRPr>
                    </a:p>
                  </a:txBody>
                  <a:tcPr>
                    <a:lnT w="12700" cap="flat" cmpd="sng" algn="ctr">
                      <a:solidFill>
                        <a:schemeClr val="bg1"/>
                      </a:solidFill>
                      <a:prstDash val="solid"/>
                      <a:round/>
                      <a:headEnd type="none" w="med" len="med"/>
                      <a:tailEnd type="none" w="med" len="med"/>
                    </a:lnT>
                  </a:tcPr>
                </a:tc>
                <a:tc>
                  <a:txBody>
                    <a:bodyPr/>
                    <a:lstStyle/>
                    <a:p>
                      <a:r>
                        <a:rPr lang="en-US" sz="1400" dirty="0" smtClean="0">
                          <a:solidFill>
                            <a:schemeClr val="bg1"/>
                          </a:solidFill>
                        </a:rPr>
                        <a:t>223.2</a:t>
                      </a:r>
                      <a:endParaRPr lang="en-US" sz="1400" dirty="0">
                        <a:solidFill>
                          <a:schemeClr val="bg1"/>
                        </a:solidFill>
                      </a:endParaRPr>
                    </a:p>
                  </a:txBody>
                  <a:tcPr>
                    <a:lnT w="12700" cap="flat" cmpd="sng" algn="ctr">
                      <a:solidFill>
                        <a:schemeClr val="bg1"/>
                      </a:solidFill>
                      <a:prstDash val="solid"/>
                      <a:round/>
                      <a:headEnd type="none" w="med" len="med"/>
                      <a:tailEnd type="none" w="med" len="med"/>
                    </a:lnT>
                  </a:tcPr>
                </a:tc>
                <a:tc>
                  <a:txBody>
                    <a:bodyPr/>
                    <a:lstStyle/>
                    <a:p>
                      <a:r>
                        <a:rPr lang="en-US" sz="1400" dirty="0" smtClean="0">
                          <a:solidFill>
                            <a:schemeClr val="bg1"/>
                          </a:solidFill>
                        </a:rPr>
                        <a:t>.000</a:t>
                      </a:r>
                      <a:endParaRPr lang="en-US" sz="1400" dirty="0">
                        <a:solidFill>
                          <a:schemeClr val="bg1"/>
                        </a:solidFill>
                      </a:endParaRP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5637681"/>
                  </a:ext>
                </a:extLst>
              </a:tr>
              <a:tr h="370840">
                <a:tc>
                  <a:txBody>
                    <a:bodyPr/>
                    <a:lstStyle/>
                    <a:p>
                      <a:r>
                        <a:rPr lang="en-US" sz="1400" dirty="0" err="1" smtClean="0">
                          <a:solidFill>
                            <a:schemeClr val="bg1"/>
                          </a:solidFill>
                        </a:rPr>
                        <a:t>Resids</a:t>
                      </a:r>
                      <a:endParaRPr lang="en-US" sz="1400" dirty="0">
                        <a:solidFill>
                          <a:schemeClr val="bg1"/>
                        </a:solidFill>
                      </a:endParaRPr>
                    </a:p>
                  </a:txBody>
                  <a:tcPr/>
                </a:tc>
                <a:tc>
                  <a:txBody>
                    <a:bodyPr/>
                    <a:lstStyle/>
                    <a:p>
                      <a:r>
                        <a:rPr lang="en-US" sz="1400" dirty="0" smtClean="0">
                          <a:solidFill>
                            <a:schemeClr val="bg1"/>
                          </a:solidFill>
                        </a:rPr>
                        <a:t>201504</a:t>
                      </a:r>
                      <a:endParaRPr lang="en-US" sz="1400" dirty="0">
                        <a:solidFill>
                          <a:schemeClr val="bg1"/>
                        </a:solidFill>
                      </a:endParaRPr>
                    </a:p>
                  </a:txBody>
                  <a:tcPr/>
                </a:tc>
                <a:tc>
                  <a:txBody>
                    <a:bodyPr/>
                    <a:lstStyle/>
                    <a:p>
                      <a:r>
                        <a:rPr lang="en-US" sz="1400" dirty="0" smtClean="0">
                          <a:solidFill>
                            <a:schemeClr val="bg1"/>
                          </a:solidFill>
                        </a:rPr>
                        <a:t>40153</a:t>
                      </a:r>
                      <a:endParaRPr lang="en-US" sz="1400" dirty="0">
                        <a:solidFill>
                          <a:schemeClr val="bg1"/>
                        </a:solidFill>
                      </a:endParaRPr>
                    </a:p>
                  </a:txBody>
                  <a:tcPr/>
                </a:tc>
                <a:tc>
                  <a:txBody>
                    <a:bodyPr/>
                    <a:lstStyle/>
                    <a:p>
                      <a:r>
                        <a:rPr lang="en-US" sz="1400" dirty="0" smtClean="0">
                          <a:solidFill>
                            <a:schemeClr val="bg1"/>
                          </a:solidFill>
                        </a:rPr>
                        <a:t>0.20</a:t>
                      </a:r>
                      <a:endParaRPr lang="en-US" sz="1400" dirty="0">
                        <a:solidFill>
                          <a:schemeClr val="bg1"/>
                        </a:solidFill>
                      </a:endParaRPr>
                    </a:p>
                  </a:txBody>
                  <a:tcPr/>
                </a:tc>
                <a:tc>
                  <a:txBody>
                    <a:bodyPr/>
                    <a:lstStyle/>
                    <a:p>
                      <a:endParaRPr lang="en-US" sz="1400" dirty="0">
                        <a:solidFill>
                          <a:schemeClr val="bg1"/>
                        </a:solidFill>
                      </a:endParaRPr>
                    </a:p>
                  </a:txBody>
                  <a:tcPr/>
                </a:tc>
                <a:tc>
                  <a:txBody>
                    <a:bodyPr/>
                    <a:lstStyle/>
                    <a:p>
                      <a:endParaRPr lang="en-US" sz="1400" dirty="0">
                        <a:solidFill>
                          <a:schemeClr val="bg1"/>
                        </a:solidFill>
                      </a:endParaRPr>
                    </a:p>
                  </a:txBody>
                  <a:tcPr/>
                </a:tc>
                <a:extLst>
                  <a:ext uri="{0D108BD9-81ED-4DB2-BD59-A6C34878D82A}">
                    <a16:rowId xmlns:a16="http://schemas.microsoft.com/office/drawing/2014/main" val="1956873203"/>
                  </a:ext>
                </a:extLst>
              </a:tr>
            </a:tbl>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744753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608" y="1715967"/>
                <a:ext cx="9144000" cy="74097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unc>
                        <m:funcPr>
                          <m:ctrlPr>
                            <a:rPr lang="en-US" sz="1275" i="1" smtClean="0">
                              <a:solidFill>
                                <a:schemeClr val="bg1"/>
                              </a:solidFill>
                              <a:latin typeface="Cambria Math" panose="02040503050406030204" pitchFamily="18" charset="0"/>
                            </a:rPr>
                          </m:ctrlPr>
                        </m:funcPr>
                        <m:fName>
                          <m:r>
                            <m:rPr>
                              <m:sty m:val="p"/>
                            </m:rPr>
                            <a:rPr lang="en-US" sz="1275">
                              <a:solidFill>
                                <a:schemeClr val="bg1"/>
                              </a:solidFill>
                              <a:latin typeface="Cambria Math" panose="02040503050406030204" pitchFamily="18" charset="0"/>
                            </a:rPr>
                            <m:t>ln</m:t>
                          </m:r>
                        </m:fName>
                        <m:e>
                          <m:d>
                            <m:dPr>
                              <m:ctrlPr>
                                <a:rPr lang="en-US" sz="1275" i="1">
                                  <a:solidFill>
                                    <a:schemeClr val="bg1"/>
                                  </a:solidFill>
                                  <a:latin typeface="Cambria Math" panose="02040503050406030204" pitchFamily="18" charset="0"/>
                                </a:rPr>
                              </m:ctrlPr>
                            </m:dPr>
                            <m:e>
                              <m:f>
                                <m:fPr>
                                  <m:ctrlPr>
                                    <a:rPr lang="en-US" sz="1275" i="1">
                                      <a:solidFill>
                                        <a:schemeClr val="bg1"/>
                                      </a:solidFill>
                                      <a:latin typeface="Cambria Math" panose="02040503050406030204" pitchFamily="18" charset="0"/>
                                    </a:rPr>
                                  </m:ctrlPr>
                                </m:fPr>
                                <m:num>
                                  <m:r>
                                    <m:rPr>
                                      <m:sty m:val="p"/>
                                    </m:rPr>
                                    <a:rPr lang="en-US" sz="1275">
                                      <a:solidFill>
                                        <a:schemeClr val="bg1"/>
                                      </a:solidFill>
                                      <a:latin typeface="Cambria Math" panose="02040503050406030204" pitchFamily="18" charset="0"/>
                                    </a:rPr>
                                    <m:t>Pr</m:t>
                                  </m:r>
                                  <m:r>
                                    <a:rPr lang="en-US" sz="1275" i="1">
                                      <a:solidFill>
                                        <a:schemeClr val="bg1"/>
                                      </a:solidFill>
                                      <a:latin typeface="Cambria Math" panose="02040503050406030204" pitchFamily="18" charset="0"/>
                                    </a:rPr>
                                    <m:t>(</m:t>
                                  </m:r>
                                  <m:r>
                                    <a:rPr lang="en-US" sz="1275" i="1">
                                      <a:solidFill>
                                        <a:schemeClr val="bg1"/>
                                      </a:solidFill>
                                      <a:latin typeface="Cambria Math" panose="02040503050406030204" pitchFamily="18" charset="0"/>
                                    </a:rPr>
                                    <m:t>𝑖𝑛𝑑𝑢𝑠𝑡𝑟𝑦</m:t>
                                  </m:r>
                                  <m:r>
                                    <a:rPr lang="en-US" sz="1275" i="1">
                                      <a:solidFill>
                                        <a:schemeClr val="bg1"/>
                                      </a:solidFill>
                                      <a:latin typeface="Cambria Math" panose="02040503050406030204" pitchFamily="18" charset="0"/>
                                    </a:rPr>
                                    <m:t>=</m:t>
                                  </m:r>
                                  <m:r>
                                    <a:rPr lang="en-US" sz="1275" i="1">
                                      <a:solidFill>
                                        <a:schemeClr val="bg1"/>
                                      </a:solidFill>
                                      <a:latin typeface="Cambria Math" panose="02040503050406030204" pitchFamily="18" charset="0"/>
                                    </a:rPr>
                                    <m:t>𝑖𝑛𝑑𝑢𝑠𝑡𝑟</m:t>
                                  </m:r>
                                  <m:sSub>
                                    <m:sSubPr>
                                      <m:ctrlPr>
                                        <a:rPr lang="en-US" sz="1275" i="1">
                                          <a:solidFill>
                                            <a:schemeClr val="bg1"/>
                                          </a:solidFill>
                                          <a:latin typeface="Cambria Math" panose="02040503050406030204" pitchFamily="18" charset="0"/>
                                        </a:rPr>
                                      </m:ctrlPr>
                                    </m:sSubPr>
                                    <m:e>
                                      <m:r>
                                        <a:rPr lang="en-US" sz="1275" i="1">
                                          <a:solidFill>
                                            <a:schemeClr val="bg1"/>
                                          </a:solidFill>
                                          <a:latin typeface="Cambria Math" panose="02040503050406030204" pitchFamily="18" charset="0"/>
                                        </a:rPr>
                                        <m:t>𝑦</m:t>
                                      </m:r>
                                    </m:e>
                                    <m:sub>
                                      <m:r>
                                        <a:rPr lang="en-US" sz="1275" i="1">
                                          <a:solidFill>
                                            <a:schemeClr val="bg1"/>
                                          </a:solidFill>
                                          <a:latin typeface="Cambria Math" panose="02040503050406030204" pitchFamily="18" charset="0"/>
                                        </a:rPr>
                                        <m:t>𝑗</m:t>
                                      </m:r>
                                    </m:sub>
                                  </m:sSub>
                                  <m:r>
                                    <a:rPr lang="en-US" sz="1275" i="1">
                                      <a:solidFill>
                                        <a:schemeClr val="bg1"/>
                                      </a:solidFill>
                                      <a:latin typeface="Cambria Math" panose="02040503050406030204" pitchFamily="18" charset="0"/>
                                    </a:rPr>
                                    <m:t>)</m:t>
                                  </m:r>
                                </m:num>
                                <m:den>
                                  <m:r>
                                    <m:rPr>
                                      <m:sty m:val="p"/>
                                    </m:rPr>
                                    <a:rPr lang="en-US" sz="1275">
                                      <a:solidFill>
                                        <a:schemeClr val="bg1"/>
                                      </a:solidFill>
                                      <a:latin typeface="Cambria Math" panose="02040503050406030204" pitchFamily="18" charset="0"/>
                                    </a:rPr>
                                    <m:t>Pr</m:t>
                                  </m:r>
                                  <m:r>
                                    <a:rPr lang="en-US" sz="1275" i="1">
                                      <a:solidFill>
                                        <a:schemeClr val="bg1"/>
                                      </a:solidFill>
                                      <a:latin typeface="Cambria Math" panose="02040503050406030204" pitchFamily="18" charset="0"/>
                                    </a:rPr>
                                    <m:t>(</m:t>
                                  </m:r>
                                  <m:r>
                                    <a:rPr lang="en-US" sz="1275" i="1">
                                      <a:solidFill>
                                        <a:schemeClr val="bg1"/>
                                      </a:solidFill>
                                      <a:latin typeface="Cambria Math" panose="02040503050406030204" pitchFamily="18" charset="0"/>
                                    </a:rPr>
                                    <m:t>𝑖𝑛𝑑𝑢𝑠𝑡𝑟𝑦</m:t>
                                  </m:r>
                                  <m:r>
                                    <a:rPr lang="en-US" sz="1275" i="1">
                                      <a:solidFill>
                                        <a:schemeClr val="bg1"/>
                                      </a:solidFill>
                                      <a:latin typeface="Cambria Math" panose="02040503050406030204" pitchFamily="18" charset="0"/>
                                    </a:rPr>
                                    <m:t>=</m:t>
                                  </m:r>
                                  <m:r>
                                    <a:rPr lang="en-US" sz="1275" i="1">
                                      <a:solidFill>
                                        <a:schemeClr val="bg1"/>
                                      </a:solidFill>
                                      <a:latin typeface="Cambria Math" panose="02040503050406030204" pitchFamily="18" charset="0"/>
                                    </a:rPr>
                                    <m:t>𝑟𝑒𝑡𝑎𝑖𝑙</m:t>
                                  </m:r>
                                  <m:r>
                                    <a:rPr lang="en-US" sz="1275" i="1">
                                      <a:solidFill>
                                        <a:schemeClr val="bg1"/>
                                      </a:solidFill>
                                      <a:latin typeface="Cambria Math" panose="02040503050406030204" pitchFamily="18" charset="0"/>
                                    </a:rPr>
                                    <m:t>)</m:t>
                                  </m:r>
                                </m:den>
                              </m:f>
                            </m:e>
                          </m:d>
                        </m:e>
                      </m:func>
                      <m:r>
                        <a:rPr lang="en-US" sz="1275" i="1">
                          <a:solidFill>
                            <a:schemeClr val="bg1"/>
                          </a:solidFill>
                          <a:latin typeface="Cambria Math" panose="02040503050406030204" pitchFamily="18" charset="0"/>
                        </a:rPr>
                        <m:t>= </m:t>
                      </m:r>
                      <m:sSub>
                        <m:sSubPr>
                          <m:ctrlPr>
                            <a:rPr lang="en-US" sz="1275" i="1">
                              <a:solidFill>
                                <a:schemeClr val="bg1"/>
                              </a:solidFill>
                              <a:latin typeface="Cambria Math" panose="02040503050406030204" pitchFamily="18" charset="0"/>
                            </a:rPr>
                          </m:ctrlPr>
                        </m:sSubPr>
                        <m:e>
                          <m:r>
                            <a:rPr lang="en-US" sz="1275" i="1">
                              <a:solidFill>
                                <a:schemeClr val="bg1"/>
                              </a:solidFill>
                              <a:latin typeface="Cambria Math" panose="02040503050406030204" pitchFamily="18" charset="0"/>
                            </a:rPr>
                            <m:t>𝛽</m:t>
                          </m:r>
                        </m:e>
                        <m:sub>
                          <m:r>
                            <a:rPr lang="en-US" sz="1275" i="1">
                              <a:solidFill>
                                <a:schemeClr val="bg1"/>
                              </a:solidFill>
                              <a:latin typeface="Cambria Math" panose="02040503050406030204" pitchFamily="18" charset="0"/>
                            </a:rPr>
                            <m:t>𝑗</m:t>
                          </m:r>
                          <m:r>
                            <a:rPr lang="en-US" sz="1275" i="1">
                              <a:solidFill>
                                <a:schemeClr val="bg1"/>
                              </a:solidFill>
                              <a:latin typeface="Cambria Math" panose="02040503050406030204" pitchFamily="18" charset="0"/>
                            </a:rPr>
                            <m:t>0</m:t>
                          </m:r>
                        </m:sub>
                      </m:sSub>
                      <m:r>
                        <a:rPr lang="en-US" sz="1275" i="1">
                          <a:solidFill>
                            <a:schemeClr val="bg1"/>
                          </a:solidFill>
                          <a:latin typeface="Cambria Math" panose="02040503050406030204" pitchFamily="18" charset="0"/>
                        </a:rPr>
                        <m:t>+</m:t>
                      </m:r>
                      <m:sSub>
                        <m:sSubPr>
                          <m:ctrlPr>
                            <a:rPr lang="en-US" sz="1275" i="1">
                              <a:solidFill>
                                <a:schemeClr val="bg1"/>
                              </a:solidFill>
                              <a:latin typeface="Cambria Math" panose="02040503050406030204" pitchFamily="18" charset="0"/>
                            </a:rPr>
                          </m:ctrlPr>
                        </m:sSubPr>
                        <m:e>
                          <m:r>
                            <a:rPr lang="en-US" sz="1275" i="1">
                              <a:solidFill>
                                <a:schemeClr val="bg1"/>
                              </a:solidFill>
                              <a:latin typeface="Cambria Math" panose="02040503050406030204" pitchFamily="18" charset="0"/>
                            </a:rPr>
                            <m:t>𝛽</m:t>
                          </m:r>
                        </m:e>
                        <m:sub>
                          <m:r>
                            <a:rPr lang="en-US" sz="1275" i="1">
                              <a:solidFill>
                                <a:schemeClr val="bg1"/>
                              </a:solidFill>
                              <a:latin typeface="Cambria Math" panose="02040503050406030204" pitchFamily="18" charset="0"/>
                            </a:rPr>
                            <m:t>𝑗</m:t>
                          </m:r>
                          <m:r>
                            <a:rPr lang="en-US" sz="1275" i="1">
                              <a:solidFill>
                                <a:schemeClr val="bg1"/>
                              </a:solidFill>
                              <a:latin typeface="Cambria Math" panose="02040503050406030204" pitchFamily="18" charset="0"/>
                            </a:rPr>
                            <m:t>1</m:t>
                          </m:r>
                        </m:sub>
                      </m:sSub>
                      <m:d>
                        <m:dPr>
                          <m:ctrlPr>
                            <a:rPr lang="en-US" sz="1275" i="1" smtClean="0">
                              <a:solidFill>
                                <a:schemeClr val="bg1"/>
                              </a:solidFill>
                              <a:latin typeface="Cambria Math" panose="02040503050406030204" pitchFamily="18" charset="0"/>
                            </a:rPr>
                          </m:ctrlPr>
                        </m:dPr>
                        <m:e>
                          <m:r>
                            <a:rPr lang="en-US" sz="1275" i="1">
                              <a:solidFill>
                                <a:schemeClr val="bg1"/>
                              </a:solidFill>
                              <a:latin typeface="Cambria Math" panose="02040503050406030204" pitchFamily="18" charset="0"/>
                            </a:rPr>
                            <m:t>𝑔𝑒𝑛𝑑𝑒</m:t>
                          </m:r>
                          <m:sSub>
                            <m:sSubPr>
                              <m:ctrlPr>
                                <a:rPr lang="en-US" sz="1275" i="1">
                                  <a:solidFill>
                                    <a:schemeClr val="bg1"/>
                                  </a:solidFill>
                                  <a:latin typeface="Cambria Math" panose="02040503050406030204" pitchFamily="18" charset="0"/>
                                </a:rPr>
                              </m:ctrlPr>
                            </m:sSubPr>
                            <m:e>
                              <m:r>
                                <a:rPr lang="en-US" sz="1275" i="1">
                                  <a:solidFill>
                                    <a:schemeClr val="bg1"/>
                                  </a:solidFill>
                                  <a:latin typeface="Cambria Math" panose="02040503050406030204" pitchFamily="18" charset="0"/>
                                </a:rPr>
                                <m:t>𝑟</m:t>
                              </m:r>
                            </m:e>
                            <m:sub>
                              <m:r>
                                <a:rPr lang="en-US" sz="1275" i="1">
                                  <a:solidFill>
                                    <a:schemeClr val="bg1"/>
                                  </a:solidFill>
                                  <a:latin typeface="Cambria Math" panose="02040503050406030204" pitchFamily="18" charset="0"/>
                                </a:rPr>
                                <m:t>𝑖</m:t>
                              </m:r>
                            </m:sub>
                          </m:sSub>
                          <m:r>
                            <a:rPr lang="en-US" sz="1275" i="1">
                              <a:solidFill>
                                <a:schemeClr val="bg1"/>
                              </a:solidFill>
                              <a:latin typeface="Cambria Math" panose="02040503050406030204" pitchFamily="18" charset="0"/>
                            </a:rPr>
                            <m:t>=</m:t>
                          </m:r>
                          <m:r>
                            <a:rPr lang="en-US" sz="1275" i="1">
                              <a:solidFill>
                                <a:schemeClr val="bg1"/>
                              </a:solidFill>
                              <a:latin typeface="Cambria Math" panose="02040503050406030204" pitchFamily="18" charset="0"/>
                            </a:rPr>
                            <m:t>𝐹𝑒𝑚𝑎𝑙𝑒</m:t>
                          </m:r>
                        </m:e>
                      </m:d>
                      <m:r>
                        <a:rPr lang="en-US" sz="1275" i="1">
                          <a:solidFill>
                            <a:schemeClr val="bg1"/>
                          </a:solidFill>
                          <a:latin typeface="Cambria Math" panose="02040503050406030204" pitchFamily="18" charset="0"/>
                        </a:rPr>
                        <m:t>+</m:t>
                      </m:r>
                      <m:sSub>
                        <m:sSubPr>
                          <m:ctrlPr>
                            <a:rPr lang="en-US" sz="1275" i="1">
                              <a:solidFill>
                                <a:schemeClr val="bg1"/>
                              </a:solidFill>
                              <a:latin typeface="Cambria Math" panose="02040503050406030204" pitchFamily="18" charset="0"/>
                            </a:rPr>
                          </m:ctrlPr>
                        </m:sSubPr>
                        <m:e>
                          <m:r>
                            <a:rPr lang="en-US" sz="1275" i="1">
                              <a:solidFill>
                                <a:schemeClr val="bg1"/>
                              </a:solidFill>
                              <a:latin typeface="Cambria Math" panose="02040503050406030204" pitchFamily="18" charset="0"/>
                            </a:rPr>
                            <m:t>𝛽</m:t>
                          </m:r>
                        </m:e>
                        <m:sub>
                          <m:r>
                            <a:rPr lang="en-US" sz="1275" i="1">
                              <a:solidFill>
                                <a:schemeClr val="bg1"/>
                              </a:solidFill>
                              <a:latin typeface="Cambria Math" panose="02040503050406030204" pitchFamily="18" charset="0"/>
                            </a:rPr>
                            <m:t>𝑗</m:t>
                          </m:r>
                          <m:r>
                            <a:rPr lang="en-US" sz="1275" i="1">
                              <a:solidFill>
                                <a:schemeClr val="bg1"/>
                              </a:solidFill>
                              <a:latin typeface="Cambria Math" panose="02040503050406030204" pitchFamily="18" charset="0"/>
                            </a:rPr>
                            <m:t>2</m:t>
                          </m:r>
                        </m:sub>
                      </m:sSub>
                      <m:d>
                        <m:dPr>
                          <m:ctrlPr>
                            <a:rPr lang="en-US" sz="1275" i="1">
                              <a:solidFill>
                                <a:schemeClr val="bg1"/>
                              </a:solidFill>
                              <a:latin typeface="Cambria Math" panose="02040503050406030204" pitchFamily="18" charset="0"/>
                            </a:rPr>
                          </m:ctrlPr>
                        </m:dPr>
                        <m:e>
                          <m:r>
                            <a:rPr lang="en-US" sz="1275" i="1">
                              <a:solidFill>
                                <a:schemeClr val="bg1"/>
                              </a:solidFill>
                              <a:latin typeface="Cambria Math" panose="02040503050406030204" pitchFamily="18" charset="0"/>
                            </a:rPr>
                            <m:t>𝐺𝑃</m:t>
                          </m:r>
                          <m:sSub>
                            <m:sSubPr>
                              <m:ctrlPr>
                                <a:rPr lang="en-US" sz="1275" i="1">
                                  <a:solidFill>
                                    <a:schemeClr val="bg1"/>
                                  </a:solidFill>
                                  <a:latin typeface="Cambria Math" panose="02040503050406030204" pitchFamily="18" charset="0"/>
                                </a:rPr>
                              </m:ctrlPr>
                            </m:sSubPr>
                            <m:e>
                              <m:r>
                                <a:rPr lang="en-US" sz="1275" i="1">
                                  <a:solidFill>
                                    <a:schemeClr val="bg1"/>
                                  </a:solidFill>
                                  <a:latin typeface="Cambria Math" panose="02040503050406030204" pitchFamily="18" charset="0"/>
                                </a:rPr>
                                <m:t>𝐴</m:t>
                              </m:r>
                            </m:e>
                            <m:sub>
                              <m:r>
                                <a:rPr lang="en-US" sz="1275" i="1">
                                  <a:solidFill>
                                    <a:schemeClr val="bg1"/>
                                  </a:solidFill>
                                  <a:latin typeface="Cambria Math" panose="02040503050406030204" pitchFamily="18" charset="0"/>
                                </a:rPr>
                                <m:t>𝑖</m:t>
                              </m:r>
                            </m:sub>
                          </m:sSub>
                        </m:e>
                      </m:d>
                      <m:r>
                        <a:rPr lang="en-US" sz="1275" i="1">
                          <a:solidFill>
                            <a:schemeClr val="bg1"/>
                          </a:solidFill>
                          <a:latin typeface="Cambria Math" panose="02040503050406030204" pitchFamily="18" charset="0"/>
                        </a:rPr>
                        <m:t>+</m:t>
                      </m:r>
                      <m:sSub>
                        <m:sSubPr>
                          <m:ctrlPr>
                            <a:rPr lang="en-US" sz="1275" i="1">
                              <a:solidFill>
                                <a:schemeClr val="bg1"/>
                              </a:solidFill>
                              <a:latin typeface="Cambria Math" panose="02040503050406030204" pitchFamily="18" charset="0"/>
                            </a:rPr>
                          </m:ctrlPr>
                        </m:sSubPr>
                        <m:e>
                          <m:r>
                            <a:rPr lang="en-US" sz="1275" i="1">
                              <a:solidFill>
                                <a:schemeClr val="bg1"/>
                              </a:solidFill>
                              <a:latin typeface="Cambria Math" panose="02040503050406030204" pitchFamily="18" charset="0"/>
                            </a:rPr>
                            <m:t>𝛽</m:t>
                          </m:r>
                        </m:e>
                        <m:sub>
                          <m:r>
                            <a:rPr lang="en-US" sz="1275" i="1">
                              <a:solidFill>
                                <a:schemeClr val="bg1"/>
                              </a:solidFill>
                              <a:latin typeface="Cambria Math" panose="02040503050406030204" pitchFamily="18" charset="0"/>
                            </a:rPr>
                            <m:t>𝑗</m:t>
                          </m:r>
                          <m:r>
                            <a:rPr lang="en-US" sz="1275" i="1">
                              <a:solidFill>
                                <a:schemeClr val="bg1"/>
                              </a:solidFill>
                              <a:latin typeface="Cambria Math" panose="02040503050406030204" pitchFamily="18" charset="0"/>
                            </a:rPr>
                            <m:t>3</m:t>
                          </m:r>
                        </m:sub>
                      </m:sSub>
                      <m:d>
                        <m:dPr>
                          <m:ctrlPr>
                            <a:rPr lang="en-US" sz="1275" i="1">
                              <a:solidFill>
                                <a:schemeClr val="bg1"/>
                              </a:solidFill>
                              <a:latin typeface="Cambria Math" panose="02040503050406030204" pitchFamily="18" charset="0"/>
                            </a:rPr>
                          </m:ctrlPr>
                        </m:dPr>
                        <m:e>
                          <m:r>
                            <a:rPr lang="en-US" sz="1275" i="1">
                              <a:solidFill>
                                <a:schemeClr val="bg1"/>
                              </a:solidFill>
                              <a:latin typeface="Cambria Math" panose="02040503050406030204" pitchFamily="18" charset="0"/>
                            </a:rPr>
                            <m:t>𝑔𝑒𝑛𝑑𝑒</m:t>
                          </m:r>
                          <m:sSub>
                            <m:sSubPr>
                              <m:ctrlPr>
                                <a:rPr lang="en-US" sz="1275" i="1">
                                  <a:solidFill>
                                    <a:schemeClr val="bg1"/>
                                  </a:solidFill>
                                  <a:latin typeface="Cambria Math" panose="02040503050406030204" pitchFamily="18" charset="0"/>
                                </a:rPr>
                              </m:ctrlPr>
                            </m:sSubPr>
                            <m:e>
                              <m:r>
                                <a:rPr lang="en-US" sz="1275" i="1">
                                  <a:solidFill>
                                    <a:schemeClr val="bg1"/>
                                  </a:solidFill>
                                  <a:latin typeface="Cambria Math" panose="02040503050406030204" pitchFamily="18" charset="0"/>
                                </a:rPr>
                                <m:t>𝑟</m:t>
                              </m:r>
                            </m:e>
                            <m:sub>
                              <m:r>
                                <a:rPr lang="en-US" sz="1275" i="1">
                                  <a:solidFill>
                                    <a:schemeClr val="bg1"/>
                                  </a:solidFill>
                                  <a:latin typeface="Cambria Math" panose="02040503050406030204" pitchFamily="18" charset="0"/>
                                </a:rPr>
                                <m:t>𝑖</m:t>
                              </m:r>
                            </m:sub>
                          </m:sSub>
                          <m:r>
                            <a:rPr lang="en-US" sz="1275" i="1">
                              <a:solidFill>
                                <a:schemeClr val="bg1"/>
                              </a:solidFill>
                              <a:latin typeface="Cambria Math" panose="02040503050406030204" pitchFamily="18" charset="0"/>
                            </a:rPr>
                            <m:t>=</m:t>
                          </m:r>
                          <m:r>
                            <a:rPr lang="en-US" sz="1275" i="1">
                              <a:solidFill>
                                <a:schemeClr val="bg1"/>
                              </a:solidFill>
                              <a:latin typeface="Cambria Math" panose="02040503050406030204" pitchFamily="18" charset="0"/>
                            </a:rPr>
                            <m:t>𝐹𝑒𝑚𝑎𝑙𝑒</m:t>
                          </m:r>
                          <m:r>
                            <a:rPr lang="en-US" sz="1275" i="1">
                              <a:solidFill>
                                <a:schemeClr val="bg1"/>
                              </a:solidFill>
                              <a:latin typeface="Cambria Math" panose="02040503050406030204" pitchFamily="18" charset="0"/>
                            </a:rPr>
                            <m:t>∗</m:t>
                          </m:r>
                          <m:r>
                            <a:rPr lang="en-US" sz="1275" i="1">
                              <a:solidFill>
                                <a:schemeClr val="bg1"/>
                              </a:solidFill>
                              <a:latin typeface="Cambria Math" panose="02040503050406030204" pitchFamily="18" charset="0"/>
                            </a:rPr>
                            <m:t>𝐺𝑃</m:t>
                          </m:r>
                          <m:sSub>
                            <m:sSubPr>
                              <m:ctrlPr>
                                <a:rPr lang="en-US" sz="1275" i="1">
                                  <a:solidFill>
                                    <a:schemeClr val="bg1"/>
                                  </a:solidFill>
                                  <a:latin typeface="Cambria Math" panose="02040503050406030204" pitchFamily="18" charset="0"/>
                                </a:rPr>
                              </m:ctrlPr>
                            </m:sSubPr>
                            <m:e>
                              <m:r>
                                <a:rPr lang="en-US" sz="1275" i="1">
                                  <a:solidFill>
                                    <a:schemeClr val="bg1"/>
                                  </a:solidFill>
                                  <a:latin typeface="Cambria Math" panose="02040503050406030204" pitchFamily="18" charset="0"/>
                                </a:rPr>
                                <m:t>𝐴</m:t>
                              </m:r>
                            </m:e>
                            <m:sub>
                              <m:r>
                                <a:rPr lang="en-US" sz="1275" i="1">
                                  <a:solidFill>
                                    <a:schemeClr val="bg1"/>
                                  </a:solidFill>
                                  <a:latin typeface="Cambria Math" panose="02040503050406030204" pitchFamily="18" charset="0"/>
                                </a:rPr>
                                <m:t>𝑖</m:t>
                              </m:r>
                            </m:sub>
                          </m:sSub>
                        </m:e>
                      </m:d>
                      <m:r>
                        <a:rPr lang="en-US" sz="1275" i="1">
                          <a:solidFill>
                            <a:schemeClr val="bg1"/>
                          </a:solidFill>
                          <a:latin typeface="Cambria Math" panose="02040503050406030204" pitchFamily="18" charset="0"/>
                        </a:rPr>
                        <m:t>+</m:t>
                      </m:r>
                      <m:sSub>
                        <m:sSubPr>
                          <m:ctrlPr>
                            <a:rPr lang="en-US" sz="1275" b="1" i="1">
                              <a:solidFill>
                                <a:schemeClr val="bg1"/>
                              </a:solidFill>
                              <a:latin typeface="Cambria Math" panose="02040503050406030204" pitchFamily="18" charset="0"/>
                            </a:rPr>
                          </m:ctrlPr>
                        </m:sSubPr>
                        <m:e>
                          <m:r>
                            <a:rPr lang="en-US" sz="1275" b="1" i="1">
                              <a:solidFill>
                                <a:schemeClr val="bg1"/>
                              </a:solidFill>
                              <a:latin typeface="Cambria Math" panose="02040503050406030204" pitchFamily="18" charset="0"/>
                            </a:rPr>
                            <m:t>𝜷</m:t>
                          </m:r>
                        </m:e>
                        <m:sub>
                          <m:r>
                            <a:rPr lang="en-US" sz="1275" b="1" i="1">
                              <a:solidFill>
                                <a:schemeClr val="bg1"/>
                              </a:solidFill>
                              <a:latin typeface="Cambria Math" panose="02040503050406030204" pitchFamily="18" charset="0"/>
                            </a:rPr>
                            <m:t>𝒋𝒊</m:t>
                          </m:r>
                        </m:sub>
                      </m:sSub>
                      <m:r>
                        <a:rPr lang="en-US" sz="1275" b="1" i="1">
                          <a:solidFill>
                            <a:schemeClr val="bg1"/>
                          </a:solidFill>
                          <a:latin typeface="Cambria Math" panose="02040503050406030204" pitchFamily="18" charset="0"/>
                        </a:rPr>
                        <m:t>𝑿</m:t>
                      </m:r>
                      <m:r>
                        <a:rPr lang="en-US" sz="1275" i="1">
                          <a:solidFill>
                            <a:schemeClr val="bg1"/>
                          </a:solidFill>
                          <a:latin typeface="Cambria Math" panose="02040503050406030204" pitchFamily="18" charset="0"/>
                        </a:rPr>
                        <m:t>+</m:t>
                      </m:r>
                      <m:sSub>
                        <m:sSubPr>
                          <m:ctrlPr>
                            <a:rPr lang="en-US" sz="1275" i="1">
                              <a:solidFill>
                                <a:schemeClr val="bg1"/>
                              </a:solidFill>
                              <a:latin typeface="Cambria Math" panose="02040503050406030204" pitchFamily="18" charset="0"/>
                            </a:rPr>
                          </m:ctrlPr>
                        </m:sSubPr>
                        <m:e>
                          <m:r>
                            <a:rPr lang="en-US" sz="1275" i="1">
                              <a:solidFill>
                                <a:schemeClr val="bg1"/>
                              </a:solidFill>
                              <a:latin typeface="Cambria Math" panose="02040503050406030204" pitchFamily="18" charset="0"/>
                            </a:rPr>
                            <m:t>𝜖</m:t>
                          </m:r>
                        </m:e>
                        <m:sub>
                          <m:r>
                            <a:rPr lang="en-US" sz="1275" i="1">
                              <a:solidFill>
                                <a:schemeClr val="bg1"/>
                              </a:solidFill>
                              <a:latin typeface="Cambria Math" panose="02040503050406030204" pitchFamily="18" charset="0"/>
                            </a:rPr>
                            <m:t>𝑗𝑖</m:t>
                          </m:r>
                        </m:sub>
                      </m:sSub>
                    </m:oMath>
                  </m:oMathPara>
                </a14:m>
                <a:endParaRPr lang="en-US" sz="1275" dirty="0">
                  <a:solidFill>
                    <a:schemeClr val="bg1"/>
                  </a:solidFill>
                </a:endParaRPr>
              </a:p>
              <a:p>
                <a:pPr algn="ctr"/>
                <a:endParaRPr lang="en-US" sz="1350" dirty="0">
                  <a:solidFill>
                    <a:schemeClr val="bg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2608" y="1715967"/>
                <a:ext cx="9144000" cy="740972"/>
              </a:xfrm>
              <a:prstGeom prst="rect">
                <a:avLst/>
              </a:prstGeom>
              <a:blipFill>
                <a:blip r:embed="rId3"/>
                <a:stretch>
                  <a:fillRect/>
                </a:stretch>
              </a:blipFill>
            </p:spPr>
            <p:txBody>
              <a:bodyPr/>
              <a:lstStyle/>
              <a:p>
                <a:r>
                  <a:rPr lang="en-US">
                    <a:noFill/>
                  </a:rPr>
                  <a:t> </a:t>
                </a:r>
              </a:p>
            </p:txBody>
          </p:sp>
        </mc:Fallback>
      </mc:AlternateContent>
      <p:sp>
        <p:nvSpPr>
          <p:cNvPr id="7" name="TextBox 6"/>
          <p:cNvSpPr txBox="1"/>
          <p:nvPr/>
        </p:nvSpPr>
        <p:spPr>
          <a:xfrm>
            <a:off x="2492483" y="2563820"/>
            <a:ext cx="1296237" cy="715581"/>
          </a:xfrm>
          <a:prstGeom prst="rect">
            <a:avLst/>
          </a:prstGeom>
          <a:noFill/>
        </p:spPr>
        <p:txBody>
          <a:bodyPr wrap="square" rtlCol="0">
            <a:spAutoFit/>
          </a:bodyPr>
          <a:lstStyle/>
          <a:p>
            <a:pPr algn="ctr"/>
            <a:r>
              <a:rPr lang="en-US" sz="1350" dirty="0">
                <a:solidFill>
                  <a:schemeClr val="bg1"/>
                </a:solidFill>
              </a:rPr>
              <a:t>Gender dummy variable</a:t>
            </a:r>
          </a:p>
        </p:txBody>
      </p:sp>
      <p:sp>
        <p:nvSpPr>
          <p:cNvPr id="8" name="TextBox 7"/>
          <p:cNvSpPr txBox="1"/>
          <p:nvPr/>
        </p:nvSpPr>
        <p:spPr>
          <a:xfrm>
            <a:off x="3846293" y="2667695"/>
            <a:ext cx="1529862" cy="507831"/>
          </a:xfrm>
          <a:prstGeom prst="rect">
            <a:avLst/>
          </a:prstGeom>
          <a:noFill/>
        </p:spPr>
        <p:txBody>
          <a:bodyPr wrap="square" rtlCol="0">
            <a:spAutoFit/>
          </a:bodyPr>
          <a:lstStyle/>
          <a:p>
            <a:pPr algn="ctr"/>
            <a:r>
              <a:rPr lang="en-US" sz="1350" dirty="0">
                <a:solidFill>
                  <a:schemeClr val="bg1"/>
                </a:solidFill>
              </a:rPr>
              <a:t>Effect of GPA on entering industry</a:t>
            </a:r>
          </a:p>
        </p:txBody>
      </p:sp>
      <p:sp>
        <p:nvSpPr>
          <p:cNvPr id="9" name="TextBox 8"/>
          <p:cNvSpPr txBox="1"/>
          <p:nvPr/>
        </p:nvSpPr>
        <p:spPr>
          <a:xfrm>
            <a:off x="5485772" y="2670020"/>
            <a:ext cx="1558751" cy="715581"/>
          </a:xfrm>
          <a:prstGeom prst="rect">
            <a:avLst/>
          </a:prstGeom>
          <a:noFill/>
        </p:spPr>
        <p:txBody>
          <a:bodyPr wrap="square" rtlCol="0">
            <a:spAutoFit/>
          </a:bodyPr>
          <a:lstStyle/>
          <a:p>
            <a:pPr algn="ctr"/>
            <a:r>
              <a:rPr lang="en-US" sz="1350" dirty="0">
                <a:solidFill>
                  <a:schemeClr val="bg1"/>
                </a:solidFill>
              </a:rPr>
              <a:t>Female specific effect of GPA on entering industry</a:t>
            </a:r>
          </a:p>
        </p:txBody>
      </p:sp>
      <p:sp>
        <p:nvSpPr>
          <p:cNvPr id="10" name="TextBox 9"/>
          <p:cNvSpPr txBox="1"/>
          <p:nvPr/>
        </p:nvSpPr>
        <p:spPr>
          <a:xfrm>
            <a:off x="7044523" y="2670019"/>
            <a:ext cx="1558751" cy="715581"/>
          </a:xfrm>
          <a:prstGeom prst="rect">
            <a:avLst/>
          </a:prstGeom>
          <a:noFill/>
        </p:spPr>
        <p:txBody>
          <a:bodyPr wrap="square" rtlCol="0">
            <a:spAutoFit/>
          </a:bodyPr>
          <a:lstStyle/>
          <a:p>
            <a:pPr algn="ctr"/>
            <a:r>
              <a:rPr lang="en-US" sz="1350" dirty="0">
                <a:solidFill>
                  <a:schemeClr val="bg1"/>
                </a:solidFill>
              </a:rPr>
              <a:t>Fixed Effects:</a:t>
            </a:r>
          </a:p>
          <a:p>
            <a:pPr algn="ctr"/>
            <a:r>
              <a:rPr lang="en-US" sz="1350" dirty="0">
                <a:solidFill>
                  <a:schemeClr val="bg1"/>
                </a:solidFill>
              </a:rPr>
              <a:t>Campus</a:t>
            </a:r>
          </a:p>
          <a:p>
            <a:pPr algn="ctr"/>
            <a:r>
              <a:rPr lang="en-US" sz="1350" dirty="0">
                <a:solidFill>
                  <a:schemeClr val="bg1"/>
                </a:solidFill>
              </a:rPr>
              <a:t>Earnings Year</a:t>
            </a:r>
          </a:p>
        </p:txBody>
      </p:sp>
      <p:sp>
        <p:nvSpPr>
          <p:cNvPr id="11" name="Right Arrow 10"/>
          <p:cNvSpPr/>
          <p:nvPr/>
        </p:nvSpPr>
        <p:spPr>
          <a:xfrm rot="17634896">
            <a:off x="3376247" y="2347141"/>
            <a:ext cx="482321" cy="12811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ight Arrow 11"/>
          <p:cNvSpPr/>
          <p:nvPr/>
        </p:nvSpPr>
        <p:spPr>
          <a:xfrm rot="17634896">
            <a:off x="4883013" y="2347141"/>
            <a:ext cx="482321" cy="12811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ight Arrow 12"/>
          <p:cNvSpPr/>
          <p:nvPr/>
        </p:nvSpPr>
        <p:spPr>
          <a:xfrm rot="17634896">
            <a:off x="6345882" y="2359899"/>
            <a:ext cx="482321" cy="12811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ight Arrow 13"/>
          <p:cNvSpPr/>
          <p:nvPr/>
        </p:nvSpPr>
        <p:spPr>
          <a:xfrm rot="17634896">
            <a:off x="7904631" y="2347139"/>
            <a:ext cx="482321" cy="12811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ight Arrow 14"/>
          <p:cNvSpPr/>
          <p:nvPr/>
        </p:nvSpPr>
        <p:spPr>
          <a:xfrm rot="14099653">
            <a:off x="1366489" y="2434756"/>
            <a:ext cx="482321" cy="12811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22608" y="2733096"/>
            <a:ext cx="2743200" cy="715581"/>
          </a:xfrm>
          <a:prstGeom prst="rect">
            <a:avLst/>
          </a:prstGeom>
          <a:noFill/>
        </p:spPr>
        <p:txBody>
          <a:bodyPr wrap="square" rtlCol="0">
            <a:spAutoFit/>
          </a:bodyPr>
          <a:lstStyle/>
          <a:p>
            <a:pPr algn="ctr"/>
            <a:r>
              <a:rPr lang="en-US" sz="1350" dirty="0">
                <a:solidFill>
                  <a:schemeClr val="bg1"/>
                </a:solidFill>
              </a:rPr>
              <a:t>Relative</a:t>
            </a:r>
            <a:r>
              <a:rPr lang="en-US" sz="1350" dirty="0"/>
              <a:t> </a:t>
            </a:r>
            <a:r>
              <a:rPr lang="en-US" sz="1350" dirty="0">
                <a:solidFill>
                  <a:schemeClr val="bg1"/>
                </a:solidFill>
              </a:rPr>
              <a:t>probability of entering industry j to Retail &amp; Wholesale </a:t>
            </a:r>
          </a:p>
          <a:p>
            <a:pPr algn="ctr"/>
            <a:r>
              <a:rPr lang="en-US" sz="1350" dirty="0">
                <a:solidFill>
                  <a:schemeClr val="bg1"/>
                </a:solidFill>
              </a:rPr>
              <a:t>(reference industry)</a:t>
            </a:r>
          </a:p>
        </p:txBody>
      </p:sp>
      <p:sp>
        <p:nvSpPr>
          <p:cNvPr id="17" name="TextBox 16"/>
          <p:cNvSpPr txBox="1"/>
          <p:nvPr/>
        </p:nvSpPr>
        <p:spPr>
          <a:xfrm>
            <a:off x="203480" y="533400"/>
            <a:ext cx="6571622" cy="954107"/>
          </a:xfrm>
          <a:prstGeom prst="rect">
            <a:avLst/>
          </a:prstGeom>
          <a:noFill/>
        </p:spPr>
        <p:txBody>
          <a:bodyPr wrap="square" rtlCol="0">
            <a:spAutoFit/>
          </a:bodyPr>
          <a:lstStyle/>
          <a:p>
            <a:r>
              <a:rPr lang="en-US" sz="3200" dirty="0"/>
              <a:t>The </a:t>
            </a:r>
            <a:r>
              <a:rPr lang="en-US" sz="3200" dirty="0">
                <a:solidFill>
                  <a:schemeClr val="bg1"/>
                </a:solidFill>
              </a:rPr>
              <a:t>Model:</a:t>
            </a:r>
          </a:p>
          <a:p>
            <a:r>
              <a:rPr lang="en-US" sz="2400" dirty="0">
                <a:solidFill>
                  <a:schemeClr val="bg1"/>
                </a:solidFill>
              </a:rPr>
              <a:t>Multinomial Logit</a:t>
            </a:r>
          </a:p>
        </p:txBody>
      </p:sp>
      <p:sp>
        <p:nvSpPr>
          <p:cNvPr id="18" name="TextBox 17"/>
          <p:cNvSpPr txBox="1"/>
          <p:nvPr/>
        </p:nvSpPr>
        <p:spPr>
          <a:xfrm>
            <a:off x="143669" y="3433287"/>
            <a:ext cx="4499150" cy="369332"/>
          </a:xfrm>
          <a:prstGeom prst="rect">
            <a:avLst/>
          </a:prstGeom>
          <a:noFill/>
        </p:spPr>
        <p:txBody>
          <a:bodyPr wrap="square" rtlCol="0">
            <a:spAutoFit/>
          </a:bodyPr>
          <a:lstStyle/>
          <a:p>
            <a:r>
              <a:rPr lang="en-US" dirty="0">
                <a:solidFill>
                  <a:schemeClr val="bg1"/>
                </a:solidFill>
              </a:rPr>
              <a:t>Six models, one for each major category:</a:t>
            </a:r>
          </a:p>
        </p:txBody>
      </p:sp>
      <p:graphicFrame>
        <p:nvGraphicFramePr>
          <p:cNvPr id="19" name="Table 18"/>
          <p:cNvGraphicFramePr>
            <a:graphicFrameLocks noGrp="1"/>
          </p:cNvGraphicFramePr>
          <p:nvPr>
            <p:extLst>
              <p:ext uri="{D42A27DB-BD31-4B8C-83A1-F6EECF244321}">
                <p14:modId xmlns:p14="http://schemas.microsoft.com/office/powerpoint/2010/main" val="2875409630"/>
              </p:ext>
            </p:extLst>
          </p:nvPr>
        </p:nvGraphicFramePr>
        <p:xfrm>
          <a:off x="203478" y="3810000"/>
          <a:ext cx="8917914" cy="2286000"/>
        </p:xfrm>
        <a:graphic>
          <a:graphicData uri="http://schemas.openxmlformats.org/drawingml/2006/table">
            <a:tbl>
              <a:tblPr firstRow="1" bandRow="1">
                <a:tableStyleId>{5940675A-B579-460E-94D1-54222C63F5DA}</a:tableStyleId>
              </a:tblPr>
              <a:tblGrid>
                <a:gridCol w="1486319">
                  <a:extLst>
                    <a:ext uri="{9D8B030D-6E8A-4147-A177-3AD203B41FA5}">
                      <a16:colId xmlns:a16="http://schemas.microsoft.com/office/drawing/2014/main" val="3526314508"/>
                    </a:ext>
                  </a:extLst>
                </a:gridCol>
                <a:gridCol w="1486319">
                  <a:extLst>
                    <a:ext uri="{9D8B030D-6E8A-4147-A177-3AD203B41FA5}">
                      <a16:colId xmlns:a16="http://schemas.microsoft.com/office/drawing/2014/main" val="3743563578"/>
                    </a:ext>
                  </a:extLst>
                </a:gridCol>
                <a:gridCol w="1486319">
                  <a:extLst>
                    <a:ext uri="{9D8B030D-6E8A-4147-A177-3AD203B41FA5}">
                      <a16:colId xmlns:a16="http://schemas.microsoft.com/office/drawing/2014/main" val="1769004973"/>
                    </a:ext>
                  </a:extLst>
                </a:gridCol>
                <a:gridCol w="1486319">
                  <a:extLst>
                    <a:ext uri="{9D8B030D-6E8A-4147-A177-3AD203B41FA5}">
                      <a16:colId xmlns:a16="http://schemas.microsoft.com/office/drawing/2014/main" val="1839271046"/>
                    </a:ext>
                  </a:extLst>
                </a:gridCol>
                <a:gridCol w="1486319">
                  <a:extLst>
                    <a:ext uri="{9D8B030D-6E8A-4147-A177-3AD203B41FA5}">
                      <a16:colId xmlns:a16="http://schemas.microsoft.com/office/drawing/2014/main" val="932948735"/>
                    </a:ext>
                  </a:extLst>
                </a:gridCol>
                <a:gridCol w="1486319">
                  <a:extLst>
                    <a:ext uri="{9D8B030D-6E8A-4147-A177-3AD203B41FA5}">
                      <a16:colId xmlns:a16="http://schemas.microsoft.com/office/drawing/2014/main" val="1108804223"/>
                    </a:ext>
                  </a:extLst>
                </a:gridCol>
              </a:tblGrid>
              <a:tr h="668021">
                <a:tc>
                  <a:txBody>
                    <a:bodyPr/>
                    <a:lstStyle/>
                    <a:p>
                      <a:pPr algn="ctr"/>
                      <a:r>
                        <a:rPr lang="en-US" sz="1400" dirty="0" smtClean="0">
                          <a:solidFill>
                            <a:schemeClr val="bg1"/>
                          </a:solidFill>
                        </a:rPr>
                        <a:t>Life Health Science</a:t>
                      </a:r>
                      <a:endParaRPr 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dirty="0" smtClean="0">
                          <a:solidFill>
                            <a:schemeClr val="bg1"/>
                          </a:solidFill>
                        </a:rPr>
                        <a:t>Physical</a:t>
                      </a:r>
                      <a:r>
                        <a:rPr lang="en-US" sz="1400" baseline="0" dirty="0" smtClean="0">
                          <a:solidFill>
                            <a:schemeClr val="bg1"/>
                          </a:solidFill>
                        </a:rPr>
                        <a:t> Sciences </a:t>
                      </a:r>
                      <a:endParaRPr 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dirty="0" smtClean="0">
                          <a:solidFill>
                            <a:schemeClr val="bg1"/>
                          </a:solidFill>
                        </a:rPr>
                        <a:t>Computer Science &amp;</a:t>
                      </a:r>
                      <a:r>
                        <a:rPr lang="en-US" sz="1400" baseline="0" dirty="0" smtClean="0">
                          <a:solidFill>
                            <a:schemeClr val="bg1"/>
                          </a:solidFill>
                        </a:rPr>
                        <a:t> Engineering</a:t>
                      </a:r>
                      <a:endParaRPr 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dirty="0" smtClean="0">
                          <a:solidFill>
                            <a:schemeClr val="bg1"/>
                          </a:solidFill>
                        </a:rPr>
                        <a:t>Business &amp; Economics</a:t>
                      </a:r>
                      <a:endParaRPr 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dirty="0" smtClean="0">
                          <a:solidFill>
                            <a:schemeClr val="bg1"/>
                          </a:solidFill>
                        </a:rPr>
                        <a:t>Social Sciences</a:t>
                      </a:r>
                      <a:endParaRPr 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dirty="0" smtClean="0">
                          <a:solidFill>
                            <a:schemeClr val="bg1"/>
                          </a:solidFill>
                        </a:rPr>
                        <a:t>Arts, Humanities, Other</a:t>
                      </a:r>
                      <a:endParaRPr 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77634589"/>
                  </a:ext>
                </a:extLst>
              </a:tr>
              <a:tr h="1486887">
                <a:tc>
                  <a:txBody>
                    <a:bodyPr/>
                    <a:lstStyle/>
                    <a:p>
                      <a:r>
                        <a:rPr lang="en-US" sz="1100" dirty="0" smtClean="0">
                          <a:solidFill>
                            <a:schemeClr val="bg1"/>
                          </a:solidFill>
                        </a:rPr>
                        <a:t>Pharmacy,</a:t>
                      </a:r>
                      <a:r>
                        <a:rPr lang="en-US" sz="1100" baseline="0" dirty="0" smtClean="0">
                          <a:solidFill>
                            <a:schemeClr val="bg1"/>
                          </a:solidFill>
                        </a:rPr>
                        <a:t> Nursing, Public Health, Other Life Sciences, Biology, Agriculture</a:t>
                      </a:r>
                      <a:endParaRPr lang="en-US" sz="11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100" dirty="0" smtClean="0">
                          <a:solidFill>
                            <a:schemeClr val="bg1"/>
                          </a:solidFill>
                        </a:rPr>
                        <a:t>Physics,</a:t>
                      </a:r>
                      <a:r>
                        <a:rPr lang="en-US" sz="1100" baseline="0" dirty="0" smtClean="0">
                          <a:solidFill>
                            <a:schemeClr val="bg1"/>
                          </a:solidFill>
                        </a:rPr>
                        <a:t> Other Physical Sciences, Chemistry, Architecture</a:t>
                      </a:r>
                      <a:endParaRPr lang="en-US" sz="11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100" dirty="0" smtClean="0">
                          <a:solidFill>
                            <a:schemeClr val="bg1"/>
                          </a:solidFill>
                        </a:rPr>
                        <a:t>Mathematics, Computer Science, Engineering</a:t>
                      </a:r>
                      <a:endParaRPr lang="en-US" sz="11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100" dirty="0" smtClean="0">
                          <a:solidFill>
                            <a:schemeClr val="bg1"/>
                          </a:solidFill>
                        </a:rPr>
                        <a:t>Business, Economics</a:t>
                      </a:r>
                      <a:endParaRPr lang="en-US" sz="11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100" dirty="0" smtClean="0">
                          <a:solidFill>
                            <a:schemeClr val="bg1"/>
                          </a:solidFill>
                        </a:rPr>
                        <a:t>Public Administration, Geography, Legal Studies, Anthropology, History, Communications, Sociology, Political</a:t>
                      </a:r>
                      <a:r>
                        <a:rPr lang="en-US" sz="1100" baseline="0" dirty="0" smtClean="0">
                          <a:solidFill>
                            <a:schemeClr val="bg1"/>
                          </a:solidFill>
                        </a:rPr>
                        <a:t> Science, Psychology, Other Social Science</a:t>
                      </a:r>
                      <a:endParaRPr lang="en-US" sz="11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100" dirty="0" smtClean="0">
                          <a:solidFill>
                            <a:schemeClr val="bg1"/>
                          </a:solidFill>
                        </a:rPr>
                        <a:t>Education,</a:t>
                      </a:r>
                      <a:r>
                        <a:rPr lang="en-US" sz="1100" baseline="0" dirty="0" smtClean="0">
                          <a:solidFill>
                            <a:schemeClr val="bg1"/>
                          </a:solidFill>
                        </a:rPr>
                        <a:t> Other Humanities, Philosophy, Foreign Language, English/Literature, Arts, Other</a:t>
                      </a:r>
                      <a:endParaRPr lang="en-US" sz="11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36192320"/>
                  </a:ext>
                </a:extLst>
              </a:tr>
            </a:tbl>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2564372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animBg="1"/>
      <p:bldP spid="13" grpId="0" animBg="1"/>
      <p:bldP spid="14" grpId="0" animBg="1"/>
      <p:bldP spid="15" grpId="0" animBg="1"/>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11462" y="333375"/>
            <a:ext cx="6332538" cy="541338"/>
          </a:xfrm>
          <a:prstGeom prst="rect">
            <a:avLst/>
          </a:prstGeom>
        </p:spPr>
        <p:txBody>
          <a:bodyPr/>
          <a:lstStyle/>
          <a:p>
            <a:r>
              <a:rPr lang="en-US" dirty="0" smtClean="0"/>
              <a:t>Agenda</a:t>
            </a:r>
            <a:endParaRPr lang="en-US" dirty="0"/>
          </a:p>
        </p:txBody>
      </p:sp>
      <p:sp>
        <p:nvSpPr>
          <p:cNvPr id="3" name="Content Placeholder 2"/>
          <p:cNvSpPr>
            <a:spLocks noGrp="1"/>
          </p:cNvSpPr>
          <p:nvPr>
            <p:ph idx="4294967295"/>
          </p:nvPr>
        </p:nvSpPr>
        <p:spPr>
          <a:xfrm>
            <a:off x="2811463" y="1076739"/>
            <a:ext cx="6332537" cy="3723861"/>
          </a:xfrm>
        </p:spPr>
        <p:txBody>
          <a:bodyPr>
            <a:normAutofit fontScale="92500" lnSpcReduction="10000"/>
          </a:bodyPr>
          <a:lstStyle/>
          <a:p>
            <a:r>
              <a:rPr lang="en-US" dirty="0" smtClean="0"/>
              <a:t>Gender – Race Wage Gap in the United States</a:t>
            </a:r>
          </a:p>
          <a:p>
            <a:r>
              <a:rPr lang="en-US" dirty="0" smtClean="0"/>
              <a:t>Research Questions for College Graduates </a:t>
            </a:r>
          </a:p>
          <a:p>
            <a:r>
              <a:rPr lang="en-US" dirty="0" smtClean="0"/>
              <a:t>Data Sources </a:t>
            </a:r>
          </a:p>
          <a:p>
            <a:r>
              <a:rPr lang="en-US" dirty="0"/>
              <a:t>Early Career </a:t>
            </a:r>
            <a:r>
              <a:rPr lang="en-US" dirty="0" smtClean="0"/>
              <a:t>Earnings and Academic Achievement (GPA) </a:t>
            </a:r>
          </a:p>
          <a:p>
            <a:r>
              <a:rPr lang="en-US" dirty="0" smtClean="0"/>
              <a:t>Mid Career Earnings and Graduate Degrees </a:t>
            </a:r>
          </a:p>
          <a:p>
            <a:r>
              <a:rPr lang="en-US" dirty="0" smtClean="0"/>
              <a:t>Discussion</a:t>
            </a:r>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572982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71675289"/>
              </p:ext>
            </p:extLst>
          </p:nvPr>
        </p:nvGraphicFramePr>
        <p:xfrm>
          <a:off x="452172" y="1162769"/>
          <a:ext cx="8082227" cy="4933229"/>
        </p:xfrm>
        <a:graphic>
          <a:graphicData uri="http://schemas.openxmlformats.org/drawingml/2006/table">
            <a:tbl>
              <a:tblPr>
                <a:tableStyleId>{8EC20E35-A176-4012-BC5E-935CFFF8708E}</a:tableStyleId>
              </a:tblPr>
              <a:tblGrid>
                <a:gridCol w="1087181">
                  <a:extLst>
                    <a:ext uri="{9D8B030D-6E8A-4147-A177-3AD203B41FA5}">
                      <a16:colId xmlns:a16="http://schemas.microsoft.com/office/drawing/2014/main" val="3937137811"/>
                    </a:ext>
                  </a:extLst>
                </a:gridCol>
                <a:gridCol w="1031745">
                  <a:extLst>
                    <a:ext uri="{9D8B030D-6E8A-4147-A177-3AD203B41FA5}">
                      <a16:colId xmlns:a16="http://schemas.microsoft.com/office/drawing/2014/main" val="3533842123"/>
                    </a:ext>
                  </a:extLst>
                </a:gridCol>
                <a:gridCol w="743147">
                  <a:extLst>
                    <a:ext uri="{9D8B030D-6E8A-4147-A177-3AD203B41FA5}">
                      <a16:colId xmlns:a16="http://schemas.microsoft.com/office/drawing/2014/main" val="3671130478"/>
                    </a:ext>
                  </a:extLst>
                </a:gridCol>
                <a:gridCol w="642467">
                  <a:extLst>
                    <a:ext uri="{9D8B030D-6E8A-4147-A177-3AD203B41FA5}">
                      <a16:colId xmlns:a16="http://schemas.microsoft.com/office/drawing/2014/main" val="84310821"/>
                    </a:ext>
                  </a:extLst>
                </a:gridCol>
                <a:gridCol w="817395">
                  <a:extLst>
                    <a:ext uri="{9D8B030D-6E8A-4147-A177-3AD203B41FA5}">
                      <a16:colId xmlns:a16="http://schemas.microsoft.com/office/drawing/2014/main" val="886593455"/>
                    </a:ext>
                  </a:extLst>
                </a:gridCol>
                <a:gridCol w="551307">
                  <a:extLst>
                    <a:ext uri="{9D8B030D-6E8A-4147-A177-3AD203B41FA5}">
                      <a16:colId xmlns:a16="http://schemas.microsoft.com/office/drawing/2014/main" val="3980678721"/>
                    </a:ext>
                  </a:extLst>
                </a:gridCol>
                <a:gridCol w="779207">
                  <a:extLst>
                    <a:ext uri="{9D8B030D-6E8A-4147-A177-3AD203B41FA5}">
                      <a16:colId xmlns:a16="http://schemas.microsoft.com/office/drawing/2014/main" val="1146345565"/>
                    </a:ext>
                  </a:extLst>
                </a:gridCol>
                <a:gridCol w="657250">
                  <a:extLst>
                    <a:ext uri="{9D8B030D-6E8A-4147-A177-3AD203B41FA5}">
                      <a16:colId xmlns:a16="http://schemas.microsoft.com/office/drawing/2014/main" val="646926526"/>
                    </a:ext>
                  </a:extLst>
                </a:gridCol>
                <a:gridCol w="856581">
                  <a:extLst>
                    <a:ext uri="{9D8B030D-6E8A-4147-A177-3AD203B41FA5}">
                      <a16:colId xmlns:a16="http://schemas.microsoft.com/office/drawing/2014/main" val="432874888"/>
                    </a:ext>
                  </a:extLst>
                </a:gridCol>
                <a:gridCol w="915947">
                  <a:extLst>
                    <a:ext uri="{9D8B030D-6E8A-4147-A177-3AD203B41FA5}">
                      <a16:colId xmlns:a16="http://schemas.microsoft.com/office/drawing/2014/main" val="3123322966"/>
                    </a:ext>
                  </a:extLst>
                </a:gridCol>
              </a:tblGrid>
              <a:tr h="423723">
                <a:tc>
                  <a:txBody>
                    <a:bodyPr/>
                    <a:lstStyle/>
                    <a:p>
                      <a:pPr algn="ctr" fontAlgn="ct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ctr"/>
                </a:tc>
                <a:tc>
                  <a:txBody>
                    <a:bodyPr/>
                    <a:lstStyle/>
                    <a:p>
                      <a:pPr algn="ctr" fontAlgn="b"/>
                      <a:r>
                        <a:rPr lang="en-US" sz="1100" u="none" strike="noStrike" dirty="0" smtClean="0">
                          <a:solidFill>
                            <a:schemeClr val="bg1"/>
                          </a:solidFill>
                          <a:effectLst/>
                          <a:latin typeface="Arial" panose="020B0604020202020204" pitchFamily="34" charset="0"/>
                          <a:cs typeface="Arial" panose="020B0604020202020204" pitchFamily="34" charset="0"/>
                        </a:rPr>
                        <a:t>Accommodation</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Admin &amp; Support</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Business </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smtClean="0">
                          <a:solidFill>
                            <a:schemeClr val="bg1"/>
                          </a:solidFill>
                          <a:effectLst/>
                          <a:latin typeface="Arial" panose="020B0604020202020204" pitchFamily="34" charset="0"/>
                          <a:cs typeface="Arial" panose="020B0604020202020204" pitchFamily="34" charset="0"/>
                        </a:rPr>
                        <a:t>Engineering</a:t>
                      </a:r>
                    </a:p>
                    <a:p>
                      <a:pPr algn="ctr" fontAlgn="b"/>
                      <a:r>
                        <a:rPr lang="en-US" sz="1100" u="none" strike="noStrike" dirty="0" smtClean="0">
                          <a:solidFill>
                            <a:schemeClr val="bg1"/>
                          </a:solidFill>
                          <a:effectLst/>
                          <a:latin typeface="Arial" panose="020B0604020202020204" pitchFamily="34" charset="0"/>
                          <a:cs typeface="Arial" panose="020B0604020202020204" pitchFamily="34" charset="0"/>
                        </a:rPr>
                        <a:t> </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Finance</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Health </a:t>
                      </a:r>
                      <a:r>
                        <a:rPr lang="en-US" sz="1100" u="none" strike="noStrike" dirty="0" smtClean="0">
                          <a:solidFill>
                            <a:schemeClr val="bg1"/>
                          </a:solidFill>
                          <a:effectLst/>
                          <a:latin typeface="Arial" panose="020B0604020202020204" pitchFamily="34" charset="0"/>
                          <a:cs typeface="Arial" panose="020B0604020202020204" pitchFamily="34" charset="0"/>
                        </a:rPr>
                        <a:t>Care</a:t>
                      </a:r>
                    </a:p>
                    <a:p>
                      <a:pPr algn="ctr" fontAlgn="b"/>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Higher Ed</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Internet &amp; Computer</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Manufacturing</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0346284"/>
                  </a:ext>
                </a:extLst>
              </a:tr>
              <a:tr h="364160">
                <a:tc rowSpan="2">
                  <a:txBody>
                    <a:bodyPr/>
                    <a:lstStyle/>
                    <a:p>
                      <a:pPr algn="ctr" fontAlgn="ctr"/>
                      <a:r>
                        <a:rPr lang="en-US" sz="1100" u="none" strike="noStrike" dirty="0">
                          <a:solidFill>
                            <a:schemeClr val="bg1"/>
                          </a:solidFill>
                          <a:effectLst/>
                          <a:latin typeface="Arial" panose="020B0604020202020204" pitchFamily="34" charset="0"/>
                          <a:cs typeface="Arial" panose="020B0604020202020204" pitchFamily="34" charset="0"/>
                        </a:rPr>
                        <a:t>Arts Hum </a:t>
                      </a:r>
                      <a:r>
                        <a:rPr lang="en-US" sz="1100" u="none" strike="noStrike" dirty="0" smtClean="0">
                          <a:solidFill>
                            <a:schemeClr val="bg1"/>
                          </a:solidFill>
                          <a:effectLst/>
                          <a:latin typeface="Arial" panose="020B0604020202020204" pitchFamily="34" charset="0"/>
                          <a:cs typeface="Arial" panose="020B0604020202020204" pitchFamily="34" charset="0"/>
                        </a:rPr>
                        <a:t>Other</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ctr">
                    <a:lnR w="12700" cap="flat" cmpd="sng" algn="ctr">
                      <a:solidFill>
                        <a:schemeClr val="tx1"/>
                      </a:solidFill>
                      <a:prstDash val="solid"/>
                      <a:round/>
                      <a:headEnd type="none" w="med" len="med"/>
                      <a:tailEnd type="none" w="med" len="med"/>
                    </a:lnR>
                  </a:tcPr>
                </a:tc>
                <a:tc>
                  <a:txBody>
                    <a:bodyPr/>
                    <a:lstStyle/>
                    <a:p>
                      <a:pPr algn="ctr" fontAlgn="b"/>
                      <a:endParaRPr lang="en-US" sz="1100" u="none" strike="noStrike" dirty="0" smtClean="0">
                        <a:solidFill>
                          <a:schemeClr val="bg1"/>
                        </a:solidFill>
                        <a:effectLst/>
                        <a:latin typeface="Arial" panose="020B0604020202020204" pitchFamily="34" charset="0"/>
                        <a:cs typeface="Arial" panose="020B0604020202020204" pitchFamily="34" charset="0"/>
                      </a:endParaRPr>
                    </a:p>
                    <a:p>
                      <a:pPr algn="ctr" fontAlgn="b"/>
                      <a:r>
                        <a:rPr lang="en-US" sz="1100" u="none" strike="noStrike" dirty="0" smtClean="0">
                          <a:solidFill>
                            <a:schemeClr val="bg1"/>
                          </a:solidFill>
                          <a:effectLst/>
                          <a:latin typeface="Arial" panose="020B0604020202020204" pitchFamily="34" charset="0"/>
                          <a:cs typeface="Arial" panose="020B0604020202020204" pitchFamily="34" charset="0"/>
                        </a:rPr>
                        <a:t>1.428</a:t>
                      </a:r>
                      <a:r>
                        <a:rPr lang="en-US" sz="1100" u="none" strike="noStrike" dirty="0">
                          <a:solidFill>
                            <a:schemeClr val="bg1"/>
                          </a:solidFill>
                          <a:effectLst/>
                          <a:latin typeface="Arial" panose="020B0604020202020204" pitchFamily="34" charset="0"/>
                          <a:cs typeface="Arial" panose="020B0604020202020204" pitchFamily="34" charset="0"/>
                        </a:rPr>
                        <a:t>***</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1.028</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1.36**</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1.196</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0.615***</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0.821</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1.734***</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1.247*</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1.134</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23665940"/>
                  </a:ext>
                </a:extLst>
              </a:tr>
              <a:tr h="237166">
                <a:tc vMerge="1">
                  <a:txBody>
                    <a:bodyPr/>
                    <a:lstStyle/>
                    <a:p>
                      <a:endParaRPr lang="en-US"/>
                    </a:p>
                  </a:txBody>
                  <a:tcPr/>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(0.408)</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(0.296)</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(0.419)</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(0.5)</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(0.19)</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(0.288)</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(0.547)</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(0.377)</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(0.365)</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1956898133"/>
                  </a:ext>
                </a:extLst>
              </a:tr>
              <a:tr h="544470">
                <a:tc rowSpan="2">
                  <a:txBody>
                    <a:bodyPr/>
                    <a:lstStyle/>
                    <a:p>
                      <a:pPr algn="ctr" fontAlgn="ctr"/>
                      <a:r>
                        <a:rPr lang="en-US" sz="1100" u="none" strike="noStrike" dirty="0">
                          <a:solidFill>
                            <a:schemeClr val="bg1"/>
                          </a:solidFill>
                          <a:effectLst/>
                          <a:latin typeface="Arial" panose="020B0604020202020204" pitchFamily="34" charset="0"/>
                          <a:cs typeface="Arial" panose="020B0604020202020204" pitchFamily="34" charset="0"/>
                        </a:rPr>
                        <a:t>Business Econ</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ctr">
                    <a:lnR w="12700" cap="flat" cmpd="sng" algn="ctr">
                      <a:solidFill>
                        <a:schemeClr val="tx1"/>
                      </a:solidFill>
                      <a:prstDash val="solid"/>
                      <a:round/>
                      <a:headEnd type="none" w="med" len="med"/>
                      <a:tailEnd type="none" w="med" len="med"/>
                    </a:lnR>
                  </a:tcPr>
                </a:tc>
                <a:tc>
                  <a:txBody>
                    <a:bodyPr/>
                    <a:lstStyle/>
                    <a:p>
                      <a:pPr algn="ctr" fontAlgn="b"/>
                      <a:endParaRPr lang="en-US" sz="1100"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en-US" sz="1100" u="none" strike="noStrike" dirty="0" smtClean="0">
                        <a:solidFill>
                          <a:schemeClr val="bg1"/>
                        </a:solidFill>
                        <a:effectLst/>
                        <a:latin typeface="Arial" panose="020B0604020202020204" pitchFamily="34" charset="0"/>
                        <a:cs typeface="Arial" panose="020B0604020202020204" pitchFamily="34" charset="0"/>
                      </a:endParaRPr>
                    </a:p>
                    <a:p>
                      <a:pPr algn="ctr" fontAlgn="b"/>
                      <a:r>
                        <a:rPr lang="en-US" sz="1100" u="none" strike="noStrike" dirty="0" smtClean="0">
                          <a:solidFill>
                            <a:schemeClr val="bg1"/>
                          </a:solidFill>
                          <a:effectLst/>
                          <a:latin typeface="Arial" panose="020B0604020202020204" pitchFamily="34" charset="0"/>
                          <a:cs typeface="Arial" panose="020B0604020202020204" pitchFamily="34" charset="0"/>
                        </a:rPr>
                        <a:t>0.952</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1.077</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5.995***</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1.285</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2.029***</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1.476**</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1.459**</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2.056***</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1.369***</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3283590466"/>
                  </a:ext>
                </a:extLst>
              </a:tr>
              <a:tr h="237166">
                <a:tc vMerge="1">
                  <a:txBody>
                    <a:bodyPr/>
                    <a:lstStyle/>
                    <a:p>
                      <a:endParaRPr lang="en-US"/>
                    </a:p>
                  </a:txBody>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(0.3)</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(0.296)</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(1.545)</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(0.542)</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(0.501)</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(0.573)</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(0.543)</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(0.594)</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(0.405)</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17659298"/>
                  </a:ext>
                </a:extLst>
              </a:tr>
              <a:tr h="544470">
                <a:tc rowSpan="2">
                  <a:txBody>
                    <a:bodyPr/>
                    <a:lstStyle/>
                    <a:p>
                      <a:pPr algn="ctr" fontAlgn="ctr"/>
                      <a:r>
                        <a:rPr lang="en-US" sz="1100" u="none" strike="noStrike" dirty="0">
                          <a:solidFill>
                            <a:schemeClr val="bg1"/>
                          </a:solidFill>
                          <a:effectLst/>
                          <a:latin typeface="Arial" panose="020B0604020202020204" pitchFamily="34" charset="0"/>
                          <a:cs typeface="Arial" panose="020B0604020202020204" pitchFamily="34" charset="0"/>
                        </a:rPr>
                        <a:t>Comp </a:t>
                      </a:r>
                      <a:r>
                        <a:rPr lang="en-US" sz="1100" u="none" strike="noStrike" dirty="0" err="1">
                          <a:solidFill>
                            <a:schemeClr val="bg1"/>
                          </a:solidFill>
                          <a:effectLst/>
                          <a:latin typeface="Arial" panose="020B0604020202020204" pitchFamily="34" charset="0"/>
                          <a:cs typeface="Arial" panose="020B0604020202020204" pitchFamily="34" charset="0"/>
                        </a:rPr>
                        <a:t>Sci</a:t>
                      </a:r>
                      <a:r>
                        <a:rPr lang="en-US" sz="1100" u="none" strike="noStrike" dirty="0">
                          <a:solidFill>
                            <a:schemeClr val="bg1"/>
                          </a:solidFill>
                          <a:effectLst/>
                          <a:latin typeface="Arial" panose="020B0604020202020204" pitchFamily="34" charset="0"/>
                          <a:cs typeface="Arial" panose="020B0604020202020204" pitchFamily="34" charset="0"/>
                        </a:rPr>
                        <a:t> &amp; </a:t>
                      </a:r>
                      <a:r>
                        <a:rPr lang="en-US" sz="1100" u="none" strike="noStrike" dirty="0" err="1">
                          <a:solidFill>
                            <a:schemeClr val="bg1"/>
                          </a:solidFill>
                          <a:effectLst/>
                          <a:latin typeface="Arial" panose="020B0604020202020204" pitchFamily="34" charset="0"/>
                          <a:cs typeface="Arial" panose="020B0604020202020204" pitchFamily="34" charset="0"/>
                        </a:rPr>
                        <a:t>Eng</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ctr">
                    <a:lnR w="12700" cap="flat" cmpd="sng" algn="ctr">
                      <a:solidFill>
                        <a:schemeClr val="tx1"/>
                      </a:solidFill>
                      <a:prstDash val="solid"/>
                      <a:round/>
                      <a:headEnd type="none" w="med" len="med"/>
                      <a:tailEnd type="none" w="med" len="med"/>
                    </a:lnR>
                  </a:tcPr>
                </a:tc>
                <a:tc>
                  <a:txBody>
                    <a:bodyPr/>
                    <a:lstStyle/>
                    <a:p>
                      <a:pPr algn="ctr" fontAlgn="b"/>
                      <a:endParaRPr lang="en-US" sz="1100"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en-US" sz="1100" u="none" strike="noStrike" dirty="0" smtClean="0">
                        <a:solidFill>
                          <a:schemeClr val="bg1"/>
                        </a:solidFill>
                        <a:effectLst/>
                        <a:latin typeface="Arial" panose="020B0604020202020204" pitchFamily="34" charset="0"/>
                        <a:cs typeface="Arial" panose="020B0604020202020204" pitchFamily="34" charset="0"/>
                      </a:endParaRPr>
                    </a:p>
                    <a:p>
                      <a:pPr algn="ctr" fontAlgn="b"/>
                      <a:r>
                        <a:rPr lang="en-US" sz="1100" u="none" strike="noStrike" dirty="0" smtClean="0">
                          <a:solidFill>
                            <a:schemeClr val="bg1"/>
                          </a:solidFill>
                          <a:effectLst/>
                          <a:latin typeface="Arial" panose="020B0604020202020204" pitchFamily="34" charset="0"/>
                          <a:cs typeface="Arial" panose="020B0604020202020204" pitchFamily="34" charset="0"/>
                        </a:rPr>
                        <a:t>0.785</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0.96</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2.168***</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1.59***</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1.971***</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1.101</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2.037***</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2.044***</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1.968***</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2690356422"/>
                  </a:ext>
                </a:extLst>
              </a:tr>
              <a:tr h="237166">
                <a:tc vMerge="1">
                  <a:txBody>
                    <a:bodyPr/>
                    <a:lstStyle/>
                    <a:p>
                      <a:endParaRPr lang="en-US"/>
                    </a:p>
                  </a:txBody>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(0.303)</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(0.27)</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(0.629)</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(0.424)</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(0.605)</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(0.453)</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(0.653)</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(0.525)</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(0.494)</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1615986612"/>
                  </a:ext>
                </a:extLst>
              </a:tr>
              <a:tr h="544470">
                <a:tc rowSpan="2">
                  <a:txBody>
                    <a:bodyPr/>
                    <a:lstStyle/>
                    <a:p>
                      <a:pPr algn="ctr" fontAlgn="ctr"/>
                      <a:r>
                        <a:rPr lang="en-US" sz="1100" u="none" strike="noStrike" dirty="0">
                          <a:solidFill>
                            <a:schemeClr val="bg1"/>
                          </a:solidFill>
                          <a:effectLst/>
                          <a:latin typeface="Arial" panose="020B0604020202020204" pitchFamily="34" charset="0"/>
                          <a:cs typeface="Arial" panose="020B0604020202020204" pitchFamily="34" charset="0"/>
                        </a:rPr>
                        <a:t>Life Health </a:t>
                      </a:r>
                      <a:r>
                        <a:rPr lang="en-US" sz="1100" u="none" strike="noStrike" dirty="0" err="1">
                          <a:solidFill>
                            <a:schemeClr val="bg1"/>
                          </a:solidFill>
                          <a:effectLst/>
                          <a:latin typeface="Arial" panose="020B0604020202020204" pitchFamily="34" charset="0"/>
                          <a:cs typeface="Arial" panose="020B0604020202020204" pitchFamily="34" charset="0"/>
                        </a:rPr>
                        <a:t>Sci</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ctr">
                    <a:lnR w="12700" cap="flat" cmpd="sng" algn="ctr">
                      <a:solidFill>
                        <a:schemeClr val="tx1"/>
                      </a:solidFill>
                      <a:prstDash val="solid"/>
                      <a:round/>
                      <a:headEnd type="none" w="med" len="med"/>
                      <a:tailEnd type="none" w="med" len="med"/>
                    </a:lnR>
                  </a:tcPr>
                </a:tc>
                <a:tc>
                  <a:txBody>
                    <a:bodyPr/>
                    <a:lstStyle/>
                    <a:p>
                      <a:pPr algn="ctr" fontAlgn="b"/>
                      <a:endParaRPr lang="en-US" sz="1100"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en-US" sz="1100" u="none" strike="noStrike" dirty="0" smtClean="0">
                        <a:solidFill>
                          <a:schemeClr val="bg1"/>
                        </a:solidFill>
                        <a:effectLst/>
                        <a:latin typeface="Arial" panose="020B0604020202020204" pitchFamily="34" charset="0"/>
                        <a:cs typeface="Arial" panose="020B0604020202020204" pitchFamily="34" charset="0"/>
                      </a:endParaRPr>
                    </a:p>
                    <a:p>
                      <a:pPr algn="ctr" fontAlgn="b"/>
                      <a:r>
                        <a:rPr lang="en-US" sz="1100" u="none" strike="noStrike" dirty="0" smtClean="0">
                          <a:solidFill>
                            <a:schemeClr val="bg1"/>
                          </a:solidFill>
                          <a:effectLst/>
                          <a:latin typeface="Arial" panose="020B0604020202020204" pitchFamily="34" charset="0"/>
                          <a:cs typeface="Arial" panose="020B0604020202020204" pitchFamily="34" charset="0"/>
                        </a:rPr>
                        <a:t>1.093</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1.095</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2.12***</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1.619***</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1.062</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1.91***</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4.17***</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1.217</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1.02</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999675241"/>
                  </a:ext>
                </a:extLst>
              </a:tr>
              <a:tr h="237166">
                <a:tc vMerge="1">
                  <a:txBody>
                    <a:bodyPr/>
                    <a:lstStyle/>
                    <a:p>
                      <a:endParaRPr lang="en-US"/>
                    </a:p>
                  </a:txBody>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(0.369)</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(0.324)</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(0.702)</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(0.481)</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(0.382)</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(0.563)</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(1.224)</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(0.442)</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(0.306)</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3214153463"/>
                  </a:ext>
                </a:extLst>
              </a:tr>
              <a:tr h="544470">
                <a:tc rowSpan="2">
                  <a:txBody>
                    <a:bodyPr/>
                    <a:lstStyle/>
                    <a:p>
                      <a:pPr algn="ctr" fontAlgn="ctr"/>
                      <a:r>
                        <a:rPr lang="en-US" sz="1100" u="none" strike="noStrike" dirty="0">
                          <a:solidFill>
                            <a:schemeClr val="bg1"/>
                          </a:solidFill>
                          <a:effectLst/>
                          <a:latin typeface="Arial" panose="020B0604020202020204" pitchFamily="34" charset="0"/>
                          <a:cs typeface="Arial" panose="020B0604020202020204" pitchFamily="34" charset="0"/>
                        </a:rPr>
                        <a:t>Physical Science</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ctr">
                    <a:lnR w="12700" cap="flat" cmpd="sng" algn="ctr">
                      <a:solidFill>
                        <a:schemeClr val="tx1"/>
                      </a:solidFill>
                      <a:prstDash val="solid"/>
                      <a:round/>
                      <a:headEnd type="none" w="med" len="med"/>
                      <a:tailEnd type="none" w="med" len="med"/>
                    </a:lnR>
                  </a:tcPr>
                </a:tc>
                <a:tc>
                  <a:txBody>
                    <a:bodyPr/>
                    <a:lstStyle/>
                    <a:p>
                      <a:pPr algn="ctr" fontAlgn="b"/>
                      <a:endParaRPr lang="en-US" sz="1100"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en-US" sz="1100" u="none" strike="noStrike" dirty="0" smtClean="0">
                        <a:solidFill>
                          <a:schemeClr val="bg1"/>
                        </a:solidFill>
                        <a:effectLst/>
                        <a:latin typeface="Arial" panose="020B0604020202020204" pitchFamily="34" charset="0"/>
                        <a:cs typeface="Arial" panose="020B0604020202020204" pitchFamily="34" charset="0"/>
                      </a:endParaRPr>
                    </a:p>
                    <a:p>
                      <a:pPr algn="ctr" fontAlgn="b"/>
                      <a:r>
                        <a:rPr lang="en-US" sz="1100" u="none" strike="noStrike" dirty="0" smtClean="0">
                          <a:solidFill>
                            <a:schemeClr val="bg1"/>
                          </a:solidFill>
                          <a:effectLst/>
                          <a:latin typeface="Arial" panose="020B0604020202020204" pitchFamily="34" charset="0"/>
                          <a:cs typeface="Arial" panose="020B0604020202020204" pitchFamily="34" charset="0"/>
                        </a:rPr>
                        <a:t>1.181</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0.767</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0.898</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1.183</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0.765</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0.906</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2.397***</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1.253</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0.728</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2612780363"/>
                  </a:ext>
                </a:extLst>
              </a:tr>
              <a:tr h="237166">
                <a:tc vMerge="1">
                  <a:txBody>
                    <a:bodyPr/>
                    <a:lstStyle/>
                    <a:p>
                      <a:endParaRPr lang="en-US"/>
                    </a:p>
                  </a:txBody>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(0.598)</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(0.331)</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(0.424)</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(0.489)</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(0.459)</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(0.479)</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(1.091)</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(0.624)</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(0.307)</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1862755342"/>
                  </a:ext>
                </a:extLst>
              </a:tr>
              <a:tr h="544470">
                <a:tc rowSpan="2">
                  <a:txBody>
                    <a:bodyPr/>
                    <a:lstStyle/>
                    <a:p>
                      <a:pPr algn="ctr" fontAlgn="ctr"/>
                      <a:r>
                        <a:rPr lang="en-US" sz="1100" u="none" strike="noStrike" dirty="0" err="1">
                          <a:solidFill>
                            <a:schemeClr val="bg1"/>
                          </a:solidFill>
                          <a:effectLst/>
                          <a:latin typeface="Arial" panose="020B0604020202020204" pitchFamily="34" charset="0"/>
                          <a:cs typeface="Arial" panose="020B0604020202020204" pitchFamily="34" charset="0"/>
                        </a:rPr>
                        <a:t>Soc</a:t>
                      </a:r>
                      <a:r>
                        <a:rPr lang="en-US" sz="1100" u="none" strike="noStrike" dirty="0">
                          <a:solidFill>
                            <a:schemeClr val="bg1"/>
                          </a:solidFill>
                          <a:effectLst/>
                          <a:latin typeface="Arial" panose="020B0604020202020204" pitchFamily="34" charset="0"/>
                          <a:cs typeface="Arial" panose="020B0604020202020204" pitchFamily="34" charset="0"/>
                        </a:rPr>
                        <a:t> </a:t>
                      </a:r>
                      <a:r>
                        <a:rPr lang="en-US" sz="1100" u="none" strike="noStrike" dirty="0" err="1">
                          <a:solidFill>
                            <a:schemeClr val="bg1"/>
                          </a:solidFill>
                          <a:effectLst/>
                          <a:latin typeface="Arial" panose="020B0604020202020204" pitchFamily="34" charset="0"/>
                          <a:cs typeface="Arial" panose="020B0604020202020204" pitchFamily="34" charset="0"/>
                        </a:rPr>
                        <a:t>Sci</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ctr">
                    <a:lnR w="12700" cap="flat" cmpd="sng" algn="ctr">
                      <a:solidFill>
                        <a:schemeClr val="tx1"/>
                      </a:solidFill>
                      <a:prstDash val="solid"/>
                      <a:round/>
                      <a:headEnd type="none" w="med" len="med"/>
                      <a:tailEnd type="none" w="med" len="med"/>
                    </a:lnR>
                  </a:tcPr>
                </a:tc>
                <a:tc>
                  <a:txBody>
                    <a:bodyPr/>
                    <a:lstStyle/>
                    <a:p>
                      <a:pPr algn="ctr" fontAlgn="b"/>
                      <a:endParaRPr lang="en-US" sz="1100"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en-US" sz="1100" u="none" strike="noStrike" dirty="0" smtClean="0">
                        <a:solidFill>
                          <a:schemeClr val="bg1"/>
                        </a:solidFill>
                        <a:effectLst/>
                        <a:latin typeface="Arial" panose="020B0604020202020204" pitchFamily="34" charset="0"/>
                        <a:cs typeface="Arial" panose="020B0604020202020204" pitchFamily="34" charset="0"/>
                      </a:endParaRPr>
                    </a:p>
                    <a:p>
                      <a:pPr algn="ctr" fontAlgn="b"/>
                      <a:r>
                        <a:rPr lang="en-US" sz="1100" u="none" strike="noStrike" dirty="0" smtClean="0">
                          <a:solidFill>
                            <a:schemeClr val="bg1"/>
                          </a:solidFill>
                          <a:effectLst/>
                          <a:latin typeface="Arial" panose="020B0604020202020204" pitchFamily="34" charset="0"/>
                          <a:cs typeface="Arial" panose="020B0604020202020204" pitchFamily="34" charset="0"/>
                        </a:rPr>
                        <a:t>1.443</a:t>
                      </a:r>
                      <a:r>
                        <a:rPr lang="en-US" sz="1100" u="none" strike="noStrike" dirty="0">
                          <a:solidFill>
                            <a:schemeClr val="bg1"/>
                          </a:solidFill>
                          <a:effectLst/>
                          <a:latin typeface="Arial" panose="020B0604020202020204" pitchFamily="34" charset="0"/>
                          <a:cs typeface="Arial" panose="020B0604020202020204" pitchFamily="34" charset="0"/>
                        </a:rPr>
                        <a:t>***</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1.214**</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2.154***</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1.774***</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1.101</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1.276***</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2.095***</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1.674***</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1.249**</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3063284054"/>
                  </a:ext>
                </a:extLst>
              </a:tr>
              <a:tr h="237166">
                <a:tc vMerge="1">
                  <a:txBody>
                    <a:bodyPr/>
                    <a:lstStyle/>
                    <a:p>
                      <a:endParaRPr lang="en-US"/>
                    </a:p>
                  </a:txBody>
                  <a:tcPr/>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(0.368)</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(0.301)</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(0.569)</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(0.637)</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(0.276)</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(0.346)</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(0.57)</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1"/>
                          </a:solidFill>
                          <a:effectLst/>
                          <a:latin typeface="Arial" panose="020B0604020202020204" pitchFamily="34" charset="0"/>
                          <a:cs typeface="Arial" panose="020B0604020202020204" pitchFamily="34" charset="0"/>
                        </a:rPr>
                        <a:t>(0.456)</a:t>
                      </a:r>
                      <a:endParaRPr lang="en-US" sz="1100" b="0" i="0" u="none" strike="noStrike">
                        <a:solidFill>
                          <a:schemeClr val="bg1"/>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1"/>
                          </a:solidFill>
                          <a:effectLst/>
                          <a:latin typeface="Arial" panose="020B0604020202020204" pitchFamily="34" charset="0"/>
                          <a:cs typeface="Arial" panose="020B0604020202020204" pitchFamily="34" charset="0"/>
                        </a:rPr>
                        <a:t>(0.362)</a:t>
                      </a:r>
                      <a:endParaRPr lang="en-US" sz="1100" b="0" i="0" u="none" strike="noStrike" dirty="0">
                        <a:solidFill>
                          <a:schemeClr val="bg1"/>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4070451515"/>
                  </a:ext>
                </a:extLst>
              </a:tr>
            </a:tbl>
          </a:graphicData>
        </a:graphic>
      </p:graphicFrame>
      <p:sp>
        <p:nvSpPr>
          <p:cNvPr id="3" name="Rectangle 2"/>
          <p:cNvSpPr/>
          <p:nvPr/>
        </p:nvSpPr>
        <p:spPr>
          <a:xfrm>
            <a:off x="3292391" y="1766012"/>
            <a:ext cx="700873" cy="4329985"/>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rot="16200000">
            <a:off x="4792099" y="-669082"/>
            <a:ext cx="713132" cy="6771468"/>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rot="16200000">
            <a:off x="4867876" y="2472632"/>
            <a:ext cx="498951" cy="6771468"/>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4785906" y="1605468"/>
            <a:ext cx="662891" cy="6771469"/>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141624" y="1766012"/>
            <a:ext cx="689570" cy="4329984"/>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384976" y="331772"/>
            <a:ext cx="8606624" cy="830997"/>
          </a:xfrm>
          <a:prstGeom prst="rect">
            <a:avLst/>
          </a:prstGeom>
          <a:noFill/>
        </p:spPr>
        <p:txBody>
          <a:bodyPr wrap="square" rtlCol="0">
            <a:spAutoFit/>
          </a:bodyPr>
          <a:lstStyle/>
          <a:p>
            <a:r>
              <a:rPr lang="en-US" sz="2400" dirty="0">
                <a:solidFill>
                  <a:schemeClr val="bg1"/>
                </a:solidFill>
              </a:rPr>
              <a:t>Relationship between GPA and entering a given industry (relative to Retail)</a:t>
            </a:r>
          </a:p>
        </p:txBody>
      </p:sp>
      <p:sp>
        <p:nvSpPr>
          <p:cNvPr id="10" name="Rectangle 9"/>
          <p:cNvSpPr/>
          <p:nvPr/>
        </p:nvSpPr>
        <p:spPr>
          <a:xfrm rot="16200000">
            <a:off x="1824607" y="1594244"/>
            <a:ext cx="713132" cy="836481"/>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lide Number Placeholder 4"/>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1583661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6" grpId="1" animBg="1"/>
      <p:bldP spid="7" grpId="0" animBg="1"/>
      <p:bldP spid="7" grpId="1" animBg="1"/>
      <p:bldP spid="8" grpId="0" animBg="1"/>
      <p:bldP spid="8" grpId="1" animBg="1"/>
      <p:bldP spid="10" grpId="0" animBg="1"/>
      <p:bldP spid="10"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28224297"/>
              </p:ext>
            </p:extLst>
          </p:nvPr>
        </p:nvGraphicFramePr>
        <p:xfrm>
          <a:off x="857460" y="1060855"/>
          <a:ext cx="7637585" cy="4683017"/>
        </p:xfrm>
        <a:graphic>
          <a:graphicData uri="http://schemas.openxmlformats.org/drawingml/2006/table">
            <a:tbl>
              <a:tblPr>
                <a:tableStyleId>{8EC20E35-A176-4012-BC5E-935CFFF8708E}</a:tableStyleId>
              </a:tblPr>
              <a:tblGrid>
                <a:gridCol w="769406">
                  <a:extLst>
                    <a:ext uri="{9D8B030D-6E8A-4147-A177-3AD203B41FA5}">
                      <a16:colId xmlns:a16="http://schemas.microsoft.com/office/drawing/2014/main" val="2398676456"/>
                    </a:ext>
                  </a:extLst>
                </a:gridCol>
                <a:gridCol w="1024452">
                  <a:extLst>
                    <a:ext uri="{9D8B030D-6E8A-4147-A177-3AD203B41FA5}">
                      <a16:colId xmlns:a16="http://schemas.microsoft.com/office/drawing/2014/main" val="3004737156"/>
                    </a:ext>
                  </a:extLst>
                </a:gridCol>
                <a:gridCol w="691440">
                  <a:extLst>
                    <a:ext uri="{9D8B030D-6E8A-4147-A177-3AD203B41FA5}">
                      <a16:colId xmlns:a16="http://schemas.microsoft.com/office/drawing/2014/main" val="1863024994"/>
                    </a:ext>
                  </a:extLst>
                </a:gridCol>
                <a:gridCol w="637926">
                  <a:extLst>
                    <a:ext uri="{9D8B030D-6E8A-4147-A177-3AD203B41FA5}">
                      <a16:colId xmlns:a16="http://schemas.microsoft.com/office/drawing/2014/main" val="3045938686"/>
                    </a:ext>
                  </a:extLst>
                </a:gridCol>
                <a:gridCol w="811618">
                  <a:extLst>
                    <a:ext uri="{9D8B030D-6E8A-4147-A177-3AD203B41FA5}">
                      <a16:colId xmlns:a16="http://schemas.microsoft.com/office/drawing/2014/main" val="2551708866"/>
                    </a:ext>
                  </a:extLst>
                </a:gridCol>
                <a:gridCol w="547410">
                  <a:extLst>
                    <a:ext uri="{9D8B030D-6E8A-4147-A177-3AD203B41FA5}">
                      <a16:colId xmlns:a16="http://schemas.microsoft.com/office/drawing/2014/main" val="3561480284"/>
                    </a:ext>
                  </a:extLst>
                </a:gridCol>
                <a:gridCol w="773699">
                  <a:extLst>
                    <a:ext uri="{9D8B030D-6E8A-4147-A177-3AD203B41FA5}">
                      <a16:colId xmlns:a16="http://schemas.microsoft.com/office/drawing/2014/main" val="525020633"/>
                    </a:ext>
                  </a:extLst>
                </a:gridCol>
                <a:gridCol w="652604">
                  <a:extLst>
                    <a:ext uri="{9D8B030D-6E8A-4147-A177-3AD203B41FA5}">
                      <a16:colId xmlns:a16="http://schemas.microsoft.com/office/drawing/2014/main" val="2579926646"/>
                    </a:ext>
                  </a:extLst>
                </a:gridCol>
                <a:gridCol w="819557">
                  <a:extLst>
                    <a:ext uri="{9D8B030D-6E8A-4147-A177-3AD203B41FA5}">
                      <a16:colId xmlns:a16="http://schemas.microsoft.com/office/drawing/2014/main" val="3464458719"/>
                    </a:ext>
                  </a:extLst>
                </a:gridCol>
                <a:gridCol w="909473">
                  <a:extLst>
                    <a:ext uri="{9D8B030D-6E8A-4147-A177-3AD203B41FA5}">
                      <a16:colId xmlns:a16="http://schemas.microsoft.com/office/drawing/2014/main" val="626085834"/>
                    </a:ext>
                  </a:extLst>
                </a:gridCol>
              </a:tblGrid>
              <a:tr h="420488">
                <a:tc>
                  <a:txBody>
                    <a:bodyPr/>
                    <a:lstStyle/>
                    <a:p>
                      <a:pPr algn="ctr" fontAlgn="ctr"/>
                      <a:r>
                        <a:rPr lang="en-US" sz="1100" u="none" strike="noStrike">
                          <a:effectLst/>
                          <a:latin typeface="Arial" panose="020B0604020202020204" pitchFamily="34" charset="0"/>
                          <a:cs typeface="Arial" panose="020B0604020202020204" pitchFamily="34" charset="0"/>
                        </a:rPr>
                        <a:t>Female gpa</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291" marR="3291" marT="3291" marB="0" anchor="ctr"/>
                </a:tc>
                <a:tc>
                  <a:txBody>
                    <a:bodyPr/>
                    <a:lstStyle/>
                    <a:p>
                      <a:pPr algn="ctr" fontAlgn="b"/>
                      <a:r>
                        <a:rPr lang="en-US" sz="1100" u="none" strike="noStrike" dirty="0" smtClean="0">
                          <a:effectLst/>
                          <a:latin typeface="Arial" panose="020B0604020202020204" pitchFamily="34" charset="0"/>
                          <a:cs typeface="Arial" panose="020B0604020202020204" pitchFamily="34" charset="0"/>
                        </a:rPr>
                        <a:t>Accommodation</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291" marR="3291" marT="3291"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Arial" panose="020B0604020202020204" pitchFamily="34" charset="0"/>
                          <a:cs typeface="Arial" panose="020B0604020202020204" pitchFamily="34" charset="0"/>
                        </a:rPr>
                        <a:t>Admin &amp; Support</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291" marR="3291" marT="3291"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Arial" panose="020B0604020202020204" pitchFamily="34" charset="0"/>
                          <a:cs typeface="Arial" panose="020B0604020202020204" pitchFamily="34" charset="0"/>
                        </a:rPr>
                        <a:t>Business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291" marR="3291" marT="3291"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smtClean="0">
                          <a:effectLst/>
                          <a:latin typeface="Arial" panose="020B0604020202020204" pitchFamily="34" charset="0"/>
                          <a:cs typeface="Arial" panose="020B0604020202020204" pitchFamily="34" charset="0"/>
                        </a:rPr>
                        <a:t>Engineering</a:t>
                      </a:r>
                    </a:p>
                    <a:p>
                      <a:pPr algn="ctr" fontAlgn="b"/>
                      <a:r>
                        <a:rPr lang="en-US" sz="1100" u="none" strike="noStrike" dirty="0" smtClean="0">
                          <a:effectLst/>
                          <a:latin typeface="Arial" panose="020B0604020202020204" pitchFamily="34" charset="0"/>
                          <a:cs typeface="Arial" panose="020B0604020202020204" pitchFamily="34" charset="0"/>
                        </a:rPr>
                        <a:t>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291" marR="3291" marT="3291"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Arial" panose="020B0604020202020204" pitchFamily="34" charset="0"/>
                          <a:cs typeface="Arial" panose="020B0604020202020204" pitchFamily="34" charset="0"/>
                        </a:rPr>
                        <a:t>Finance</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291" marR="3291" marT="3291"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Arial" panose="020B0604020202020204" pitchFamily="34" charset="0"/>
                          <a:cs typeface="Arial" panose="020B0604020202020204" pitchFamily="34" charset="0"/>
                        </a:rPr>
                        <a:t>Health </a:t>
                      </a:r>
                      <a:r>
                        <a:rPr lang="en-US" sz="1100" u="none" strike="noStrike" dirty="0" smtClean="0">
                          <a:effectLst/>
                          <a:latin typeface="Arial" panose="020B0604020202020204" pitchFamily="34" charset="0"/>
                          <a:cs typeface="Arial" panose="020B0604020202020204" pitchFamily="34" charset="0"/>
                        </a:rPr>
                        <a:t>Care</a:t>
                      </a:r>
                    </a:p>
                    <a:p>
                      <a:pPr algn="ctr" fontAlgn="b"/>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291" marR="3291" marT="3291"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Arial" panose="020B0604020202020204" pitchFamily="34" charset="0"/>
                          <a:cs typeface="Arial" panose="020B0604020202020204" pitchFamily="34" charset="0"/>
                        </a:rPr>
                        <a:t>Higher Ed</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291" marR="3291" marT="3291"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latin typeface="Arial" panose="020B0604020202020204" pitchFamily="34" charset="0"/>
                          <a:cs typeface="Arial" panose="020B0604020202020204" pitchFamily="34" charset="0"/>
                        </a:rPr>
                        <a:t>Internet &amp; Computer</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291" marR="3291" marT="3291" marB="0" anchor="b">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latin typeface="Arial" panose="020B0604020202020204" pitchFamily="34" charset="0"/>
                          <a:cs typeface="Arial" panose="020B0604020202020204" pitchFamily="34" charset="0"/>
                        </a:rPr>
                        <a:t>Manufacturing</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291" marR="3291" marT="3291"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2568317"/>
                  </a:ext>
                </a:extLst>
              </a:tr>
              <a:tr h="323331">
                <a:tc rowSpan="2">
                  <a:txBody>
                    <a:bodyPr/>
                    <a:lstStyle/>
                    <a:p>
                      <a:pPr algn="ctr" fontAlgn="ctr"/>
                      <a:r>
                        <a:rPr lang="en-US" sz="1100" u="none" strike="noStrike" dirty="0">
                          <a:effectLst/>
                          <a:latin typeface="Arial" panose="020B0604020202020204" pitchFamily="34" charset="0"/>
                          <a:cs typeface="Arial" panose="020B0604020202020204" pitchFamily="34" charset="0"/>
                        </a:rPr>
                        <a:t>Arts Hum Other</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291" marR="3291" marT="3291" marB="0" anchor="ctr">
                    <a:lnR w="12700" cap="flat" cmpd="sng" algn="ctr">
                      <a:solidFill>
                        <a:schemeClr val="tx1"/>
                      </a:solidFill>
                      <a:prstDash val="solid"/>
                      <a:round/>
                      <a:headEnd type="none" w="med" len="med"/>
                      <a:tailEnd type="none" w="med" len="med"/>
                    </a:lnR>
                  </a:tcPr>
                </a:tc>
                <a:tc>
                  <a:txBody>
                    <a:bodyPr/>
                    <a:lstStyle/>
                    <a:p>
                      <a:pPr algn="ctr" fontAlgn="b"/>
                      <a:endParaRPr lang="en-US" sz="1100" u="none" strike="noStrike" dirty="0" smtClean="0">
                        <a:solidFill>
                          <a:schemeClr val="bg2">
                            <a:lumMod val="75000"/>
                          </a:schemeClr>
                        </a:solidFill>
                        <a:effectLst/>
                        <a:latin typeface="Arial" panose="020B0604020202020204" pitchFamily="34" charset="0"/>
                        <a:cs typeface="Arial" panose="020B0604020202020204" pitchFamily="34" charset="0"/>
                      </a:endParaRPr>
                    </a:p>
                    <a:p>
                      <a:pPr algn="ctr" fontAlgn="b"/>
                      <a:r>
                        <a:rPr lang="en-US" sz="1100" u="none" strike="noStrike" dirty="0" smtClean="0">
                          <a:solidFill>
                            <a:schemeClr val="bg2">
                              <a:lumMod val="75000"/>
                            </a:schemeClr>
                          </a:solidFill>
                          <a:effectLst/>
                          <a:latin typeface="Arial" panose="020B0604020202020204" pitchFamily="34" charset="0"/>
                          <a:cs typeface="Arial" panose="020B0604020202020204" pitchFamily="34" charset="0"/>
                        </a:rPr>
                        <a:t>0.998</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0.971</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1.107</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0.878</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1.074</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0.77</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0.821</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1.115</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lnT w="12700" cap="flat" cmpd="sng" algn="ctr">
                      <a:solidFill>
                        <a:schemeClr val="tx1"/>
                      </a:solidFill>
                      <a:prstDash val="solid"/>
                      <a:round/>
                      <a:headEnd type="none" w="med" len="med"/>
                      <a:tailEnd type="none" w="med" len="med"/>
                    </a:lnT>
                  </a:tcPr>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0.89</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24063133"/>
                  </a:ext>
                </a:extLst>
              </a:tr>
              <a:tr h="235355">
                <a:tc vMerge="1">
                  <a:txBody>
                    <a:bodyPr/>
                    <a:lstStyle/>
                    <a:p>
                      <a:endParaRPr lang="en-US"/>
                    </a:p>
                  </a:txBody>
                  <a:tcPr/>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(0.32)</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(0.317)</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(0.383)</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(0.421)</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(0.372)</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(0.293)</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(0.289)</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(0.393)</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(0.325)</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844478801"/>
                  </a:ext>
                </a:extLst>
              </a:tr>
              <a:tr h="483351">
                <a:tc rowSpan="2">
                  <a:txBody>
                    <a:bodyPr/>
                    <a:lstStyle/>
                    <a:p>
                      <a:pPr algn="ctr" fontAlgn="ctr"/>
                      <a:r>
                        <a:rPr lang="en-US" sz="1100" u="none" strike="noStrike" dirty="0">
                          <a:effectLst/>
                          <a:latin typeface="Arial" panose="020B0604020202020204" pitchFamily="34" charset="0"/>
                          <a:cs typeface="Arial" panose="020B0604020202020204" pitchFamily="34" charset="0"/>
                        </a:rPr>
                        <a:t>Business Econ</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291" marR="3291" marT="3291" marB="0" anchor="ctr">
                    <a:lnR w="12700" cap="flat" cmpd="sng" algn="ctr">
                      <a:solidFill>
                        <a:schemeClr val="tx1"/>
                      </a:solidFill>
                      <a:prstDash val="solid"/>
                      <a:round/>
                      <a:headEnd type="none" w="med" len="med"/>
                      <a:tailEnd type="none" w="med" len="med"/>
                    </a:lnR>
                  </a:tcPr>
                </a:tc>
                <a:tc>
                  <a:txBody>
                    <a:bodyPr/>
                    <a:lstStyle/>
                    <a:p>
                      <a:pPr algn="ctr" fontAlgn="b"/>
                      <a:endParaRPr lang="en-US" sz="1100" u="none" strike="noStrike" dirty="0" smtClean="0">
                        <a:solidFill>
                          <a:schemeClr val="bg2">
                            <a:lumMod val="75000"/>
                          </a:schemeClr>
                        </a:solidFill>
                        <a:effectLst/>
                        <a:latin typeface="Arial" panose="020B0604020202020204" pitchFamily="34" charset="0"/>
                        <a:cs typeface="Arial" panose="020B0604020202020204" pitchFamily="34" charset="0"/>
                      </a:endParaRPr>
                    </a:p>
                    <a:p>
                      <a:pPr algn="ctr" fontAlgn="b"/>
                      <a:endParaRPr lang="en-US" sz="1100" u="none" strike="noStrike" dirty="0" smtClean="0">
                        <a:solidFill>
                          <a:schemeClr val="bg2">
                            <a:lumMod val="75000"/>
                          </a:schemeClr>
                        </a:solidFill>
                        <a:effectLst/>
                        <a:latin typeface="Arial" panose="020B0604020202020204" pitchFamily="34" charset="0"/>
                        <a:cs typeface="Arial" panose="020B0604020202020204" pitchFamily="34" charset="0"/>
                      </a:endParaRPr>
                    </a:p>
                    <a:p>
                      <a:pPr algn="ctr" fontAlgn="b"/>
                      <a:r>
                        <a:rPr lang="en-US" sz="1100" u="none" strike="noStrike" dirty="0" smtClean="0">
                          <a:solidFill>
                            <a:schemeClr val="bg2">
                              <a:lumMod val="75000"/>
                            </a:schemeClr>
                          </a:solidFill>
                          <a:effectLst/>
                          <a:latin typeface="Arial" panose="020B0604020202020204" pitchFamily="34" charset="0"/>
                          <a:cs typeface="Arial" panose="020B0604020202020204" pitchFamily="34" charset="0"/>
                        </a:rPr>
                        <a:t>1.073</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1.027</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0.983</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effectLst/>
                          <a:latin typeface="Arial" panose="020B0604020202020204" pitchFamily="34" charset="0"/>
                          <a:cs typeface="Arial" panose="020B0604020202020204" pitchFamily="34" charset="0"/>
                        </a:rPr>
                        <a:t>0.579*</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effectLst/>
                          <a:latin typeface="Arial" panose="020B0604020202020204" pitchFamily="34" charset="0"/>
                          <a:cs typeface="Arial" panose="020B0604020202020204" pitchFamily="34" charset="0"/>
                        </a:rPr>
                        <a:t>0.605***</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0.705</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0.959</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0.894</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1.198</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3535185036"/>
                  </a:ext>
                </a:extLst>
              </a:tr>
              <a:tr h="235355">
                <a:tc vMerge="1">
                  <a:txBody>
                    <a:bodyPr/>
                    <a:lstStyle/>
                    <a:p>
                      <a:endParaRPr lang="en-US"/>
                    </a:p>
                  </a:txBody>
                  <a:tcPr/>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(0.424)</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(0.353)</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(0.312)</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effectLst/>
                          <a:latin typeface="Arial" panose="020B0604020202020204" pitchFamily="34" charset="0"/>
                          <a:cs typeface="Arial" panose="020B0604020202020204" pitchFamily="34" charset="0"/>
                        </a:rPr>
                        <a:t>(0.292)</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effectLst/>
                          <a:latin typeface="Arial" panose="020B0604020202020204" pitchFamily="34" charset="0"/>
                          <a:cs typeface="Arial" panose="020B0604020202020204" pitchFamily="34" charset="0"/>
                        </a:rPr>
                        <a:t>(0.187)</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(0.324)</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(0.419)</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(0.329)</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(0.442)</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882176956"/>
                  </a:ext>
                </a:extLst>
              </a:tr>
              <a:tr h="483351">
                <a:tc rowSpan="2">
                  <a:txBody>
                    <a:bodyPr/>
                    <a:lstStyle/>
                    <a:p>
                      <a:pPr algn="ctr" fontAlgn="ctr"/>
                      <a:r>
                        <a:rPr lang="en-US" sz="1100" u="none" strike="noStrike" dirty="0">
                          <a:effectLst/>
                          <a:latin typeface="Arial" panose="020B0604020202020204" pitchFamily="34" charset="0"/>
                          <a:cs typeface="Arial" panose="020B0604020202020204" pitchFamily="34" charset="0"/>
                        </a:rPr>
                        <a:t>Comp </a:t>
                      </a:r>
                      <a:r>
                        <a:rPr lang="en-US" sz="1100" u="none" strike="noStrike" dirty="0" err="1">
                          <a:effectLst/>
                          <a:latin typeface="Arial" panose="020B0604020202020204" pitchFamily="34" charset="0"/>
                          <a:cs typeface="Arial" panose="020B0604020202020204" pitchFamily="34" charset="0"/>
                        </a:rPr>
                        <a:t>Sci</a:t>
                      </a:r>
                      <a:r>
                        <a:rPr lang="en-US" sz="1100" u="none" strike="noStrike" dirty="0">
                          <a:effectLst/>
                          <a:latin typeface="Arial" panose="020B0604020202020204" pitchFamily="34" charset="0"/>
                          <a:cs typeface="Arial" panose="020B0604020202020204" pitchFamily="34" charset="0"/>
                        </a:rPr>
                        <a:t> &amp; </a:t>
                      </a:r>
                      <a:r>
                        <a:rPr lang="en-US" sz="1100" u="none" strike="noStrike" dirty="0" err="1">
                          <a:effectLst/>
                          <a:latin typeface="Arial" panose="020B0604020202020204" pitchFamily="34" charset="0"/>
                          <a:cs typeface="Arial" panose="020B0604020202020204" pitchFamily="34" charset="0"/>
                        </a:rPr>
                        <a:t>Eng</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291" marR="3291" marT="3291" marB="0" anchor="ctr">
                    <a:lnR w="12700" cap="flat" cmpd="sng" algn="ctr">
                      <a:solidFill>
                        <a:schemeClr val="tx1"/>
                      </a:solidFill>
                      <a:prstDash val="solid"/>
                      <a:round/>
                      <a:headEnd type="none" w="med" len="med"/>
                      <a:tailEnd type="none" w="med" len="med"/>
                    </a:lnR>
                  </a:tcPr>
                </a:tc>
                <a:tc>
                  <a:txBody>
                    <a:bodyPr/>
                    <a:lstStyle/>
                    <a:p>
                      <a:pPr algn="ctr" fontAlgn="b"/>
                      <a:endParaRPr lang="en-US" sz="1100" u="none" strike="noStrike" dirty="0" smtClean="0">
                        <a:solidFill>
                          <a:schemeClr val="bg2">
                            <a:lumMod val="75000"/>
                          </a:schemeClr>
                        </a:solidFill>
                        <a:effectLst/>
                        <a:latin typeface="Arial" panose="020B0604020202020204" pitchFamily="34" charset="0"/>
                        <a:cs typeface="Arial" panose="020B0604020202020204" pitchFamily="34" charset="0"/>
                      </a:endParaRPr>
                    </a:p>
                    <a:p>
                      <a:pPr algn="ctr" fontAlgn="b"/>
                      <a:endParaRPr lang="en-US" sz="1100" u="none" strike="noStrike" dirty="0" smtClean="0">
                        <a:solidFill>
                          <a:schemeClr val="bg2">
                            <a:lumMod val="75000"/>
                          </a:schemeClr>
                        </a:solidFill>
                        <a:effectLst/>
                        <a:latin typeface="Arial" panose="020B0604020202020204" pitchFamily="34" charset="0"/>
                        <a:cs typeface="Arial" panose="020B0604020202020204" pitchFamily="34" charset="0"/>
                      </a:endParaRPr>
                    </a:p>
                    <a:p>
                      <a:pPr algn="ctr" fontAlgn="b"/>
                      <a:r>
                        <a:rPr lang="en-US" sz="1100" u="none" strike="noStrike" dirty="0" smtClean="0">
                          <a:solidFill>
                            <a:schemeClr val="bg2">
                              <a:lumMod val="75000"/>
                            </a:schemeClr>
                          </a:solidFill>
                          <a:effectLst/>
                          <a:latin typeface="Arial" panose="020B0604020202020204" pitchFamily="34" charset="0"/>
                          <a:cs typeface="Arial" panose="020B0604020202020204" pitchFamily="34" charset="0"/>
                        </a:rPr>
                        <a:t>0.806</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1.121</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effectLst/>
                          <a:latin typeface="Arial" panose="020B0604020202020204" pitchFamily="34" charset="0"/>
                          <a:cs typeface="Arial" panose="020B0604020202020204" pitchFamily="34" charset="0"/>
                        </a:rPr>
                        <a:t>1.44*</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0.94</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0.978</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0.991</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0.975</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1.054</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0.828</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1231887677"/>
                  </a:ext>
                </a:extLst>
              </a:tr>
              <a:tr h="235355">
                <a:tc vMerge="1">
                  <a:txBody>
                    <a:bodyPr/>
                    <a:lstStyle/>
                    <a:p>
                      <a:endParaRPr lang="en-US"/>
                    </a:p>
                  </a:txBody>
                  <a:tcPr/>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(0.449)</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(0.47)</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effectLst/>
                          <a:latin typeface="Arial" panose="020B0604020202020204" pitchFamily="34" charset="0"/>
                          <a:cs typeface="Arial" panose="020B0604020202020204" pitchFamily="34" charset="0"/>
                        </a:rPr>
                        <a:t>(0.601)</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(0.366)</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(0.421)</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(0.543)</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(0.452)</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(0.417)</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(0.311)</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899390915"/>
                  </a:ext>
                </a:extLst>
              </a:tr>
              <a:tr h="483351">
                <a:tc rowSpan="2">
                  <a:txBody>
                    <a:bodyPr/>
                    <a:lstStyle/>
                    <a:p>
                      <a:pPr algn="ctr" fontAlgn="ctr"/>
                      <a:r>
                        <a:rPr lang="en-US" sz="1100" u="none" strike="noStrike" dirty="0">
                          <a:effectLst/>
                          <a:latin typeface="Arial" panose="020B0604020202020204" pitchFamily="34" charset="0"/>
                          <a:cs typeface="Arial" panose="020B0604020202020204" pitchFamily="34" charset="0"/>
                        </a:rPr>
                        <a:t>Life Health </a:t>
                      </a:r>
                      <a:r>
                        <a:rPr lang="en-US" sz="1100" u="none" strike="noStrike" dirty="0" err="1">
                          <a:effectLst/>
                          <a:latin typeface="Arial" panose="020B0604020202020204" pitchFamily="34" charset="0"/>
                          <a:cs typeface="Arial" panose="020B0604020202020204" pitchFamily="34" charset="0"/>
                        </a:rPr>
                        <a:t>Sci</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291" marR="3291" marT="3291" marB="0" anchor="ctr">
                    <a:lnR w="12700" cap="flat" cmpd="sng" algn="ctr">
                      <a:solidFill>
                        <a:schemeClr val="tx1"/>
                      </a:solidFill>
                      <a:prstDash val="solid"/>
                      <a:round/>
                      <a:headEnd type="none" w="med" len="med"/>
                      <a:tailEnd type="none" w="med" len="med"/>
                    </a:lnR>
                  </a:tcPr>
                </a:tc>
                <a:tc>
                  <a:txBody>
                    <a:bodyPr/>
                    <a:lstStyle/>
                    <a:p>
                      <a:pPr algn="ctr" fontAlgn="b"/>
                      <a:endParaRPr lang="en-US" sz="1100" u="none" strike="noStrike" dirty="0" smtClean="0">
                        <a:solidFill>
                          <a:schemeClr val="bg2">
                            <a:lumMod val="75000"/>
                          </a:schemeClr>
                        </a:solidFill>
                        <a:effectLst/>
                        <a:latin typeface="Arial" panose="020B0604020202020204" pitchFamily="34" charset="0"/>
                        <a:cs typeface="Arial" panose="020B0604020202020204" pitchFamily="34" charset="0"/>
                      </a:endParaRPr>
                    </a:p>
                    <a:p>
                      <a:pPr algn="ctr" fontAlgn="b"/>
                      <a:endParaRPr lang="en-US" sz="1100" u="none" strike="noStrike" dirty="0" smtClean="0">
                        <a:solidFill>
                          <a:schemeClr val="bg2">
                            <a:lumMod val="75000"/>
                          </a:schemeClr>
                        </a:solidFill>
                        <a:effectLst/>
                        <a:latin typeface="Arial" panose="020B0604020202020204" pitchFamily="34" charset="0"/>
                        <a:cs typeface="Arial" panose="020B0604020202020204" pitchFamily="34" charset="0"/>
                      </a:endParaRPr>
                    </a:p>
                    <a:p>
                      <a:pPr algn="ctr" fontAlgn="b"/>
                      <a:r>
                        <a:rPr lang="en-US" sz="1100" u="none" strike="noStrike" dirty="0" smtClean="0">
                          <a:solidFill>
                            <a:schemeClr val="bg2">
                              <a:lumMod val="75000"/>
                            </a:schemeClr>
                          </a:solidFill>
                          <a:effectLst/>
                          <a:latin typeface="Arial" panose="020B0604020202020204" pitchFamily="34" charset="0"/>
                          <a:cs typeface="Arial" panose="020B0604020202020204" pitchFamily="34" charset="0"/>
                        </a:rPr>
                        <a:t>1.213</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1.07</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1.029</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0.858</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0.954</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0.813</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0.805</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0.86</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1.088</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2818971484"/>
                  </a:ext>
                </a:extLst>
              </a:tr>
              <a:tr h="216128">
                <a:tc vMerge="1">
                  <a:txBody>
                    <a:bodyPr/>
                    <a:lstStyle/>
                    <a:p>
                      <a:endParaRPr lang="en-US"/>
                    </a:p>
                  </a:txBody>
                  <a:tcPr/>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(0.473)</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(0.371)</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(0.395)</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(0.296)</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(0.399)</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(0.275)</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(0.273)</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(0.375)</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(0.384)</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4210178611"/>
                  </a:ext>
                </a:extLst>
              </a:tr>
              <a:tr h="483351">
                <a:tc rowSpan="2">
                  <a:txBody>
                    <a:bodyPr/>
                    <a:lstStyle/>
                    <a:p>
                      <a:pPr algn="ctr" fontAlgn="ctr"/>
                      <a:r>
                        <a:rPr lang="en-US" sz="1100" u="none" strike="noStrike" dirty="0">
                          <a:effectLst/>
                          <a:latin typeface="Arial" panose="020B0604020202020204" pitchFamily="34" charset="0"/>
                          <a:cs typeface="Arial" panose="020B0604020202020204" pitchFamily="34" charset="0"/>
                        </a:rPr>
                        <a:t>Physical Science</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291" marR="3291" marT="3291" marB="0" anchor="ctr">
                    <a:lnR w="12700" cap="flat" cmpd="sng" algn="ctr">
                      <a:solidFill>
                        <a:schemeClr val="tx1"/>
                      </a:solidFill>
                      <a:prstDash val="solid"/>
                      <a:round/>
                      <a:headEnd type="none" w="med" len="med"/>
                      <a:tailEnd type="none" w="med" len="med"/>
                    </a:lnR>
                  </a:tcPr>
                </a:tc>
                <a:tc>
                  <a:txBody>
                    <a:bodyPr/>
                    <a:lstStyle/>
                    <a:p>
                      <a:pPr algn="ctr" fontAlgn="b"/>
                      <a:endParaRPr lang="en-US" sz="1100" u="none" strike="noStrike" dirty="0" smtClean="0">
                        <a:solidFill>
                          <a:schemeClr val="bg2">
                            <a:lumMod val="75000"/>
                          </a:schemeClr>
                        </a:solidFill>
                        <a:effectLst/>
                        <a:latin typeface="Arial" panose="020B0604020202020204" pitchFamily="34" charset="0"/>
                        <a:cs typeface="Arial" panose="020B0604020202020204" pitchFamily="34" charset="0"/>
                      </a:endParaRPr>
                    </a:p>
                    <a:p>
                      <a:pPr algn="ctr" fontAlgn="b"/>
                      <a:endParaRPr lang="en-US" sz="1100" u="none" strike="noStrike" dirty="0" smtClean="0">
                        <a:solidFill>
                          <a:schemeClr val="bg2">
                            <a:lumMod val="75000"/>
                          </a:schemeClr>
                        </a:solidFill>
                        <a:effectLst/>
                        <a:latin typeface="Arial" panose="020B0604020202020204" pitchFamily="34" charset="0"/>
                        <a:cs typeface="Arial" panose="020B0604020202020204" pitchFamily="34" charset="0"/>
                      </a:endParaRPr>
                    </a:p>
                    <a:p>
                      <a:pPr algn="ctr" fontAlgn="b"/>
                      <a:r>
                        <a:rPr lang="en-US" sz="1100" u="none" strike="noStrike" dirty="0" smtClean="0">
                          <a:solidFill>
                            <a:schemeClr val="bg2">
                              <a:lumMod val="75000"/>
                            </a:schemeClr>
                          </a:solidFill>
                          <a:effectLst/>
                          <a:latin typeface="Arial" panose="020B0604020202020204" pitchFamily="34" charset="0"/>
                          <a:cs typeface="Arial" panose="020B0604020202020204" pitchFamily="34" charset="0"/>
                        </a:rPr>
                        <a:t>0.959</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1.412</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1.186</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1.22</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0.93</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0.748</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1.052</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1.336</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1.321</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1941494941"/>
                  </a:ext>
                </a:extLst>
              </a:tr>
              <a:tr h="235355">
                <a:tc vMerge="1">
                  <a:txBody>
                    <a:bodyPr/>
                    <a:lstStyle/>
                    <a:p>
                      <a:endParaRPr lang="en-US"/>
                    </a:p>
                  </a:txBody>
                  <a:tcPr/>
                </a:tc>
                <a:tc>
                  <a:txBody>
                    <a:bodyPr/>
                    <a:lstStyle/>
                    <a:p>
                      <a:pPr algn="ctr" fontAlgn="b"/>
                      <a:r>
                        <a:rPr lang="en-US" sz="1100" u="none" strike="noStrike" dirty="0" smtClean="0">
                          <a:solidFill>
                            <a:schemeClr val="bg2">
                              <a:lumMod val="75000"/>
                            </a:schemeClr>
                          </a:solidFill>
                          <a:effectLst/>
                          <a:latin typeface="Arial" panose="020B0604020202020204" pitchFamily="34" charset="0"/>
                          <a:cs typeface="Arial" panose="020B0604020202020204" pitchFamily="34" charset="0"/>
                        </a:rPr>
                        <a:t>(</a:t>
                      </a:r>
                      <a:r>
                        <a:rPr lang="en-US" sz="1100" u="none" strike="noStrike" dirty="0">
                          <a:solidFill>
                            <a:schemeClr val="bg2">
                              <a:lumMod val="75000"/>
                            </a:schemeClr>
                          </a:solidFill>
                          <a:effectLst/>
                          <a:latin typeface="Arial" panose="020B0604020202020204" pitchFamily="34" charset="0"/>
                          <a:cs typeface="Arial" panose="020B0604020202020204" pitchFamily="34" charset="0"/>
                        </a:rPr>
                        <a:t>0.596)</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(0.743)</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(0.682)</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(0.618)</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(0.659)</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(0.455)</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(0.588)</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(0.866)</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(0.687)</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2557073428"/>
                  </a:ext>
                </a:extLst>
              </a:tr>
              <a:tr h="483351">
                <a:tc rowSpan="2">
                  <a:txBody>
                    <a:bodyPr/>
                    <a:lstStyle/>
                    <a:p>
                      <a:pPr algn="ctr" fontAlgn="ctr"/>
                      <a:r>
                        <a:rPr lang="en-US" sz="1100" u="none" strike="noStrike" dirty="0" err="1">
                          <a:effectLst/>
                          <a:latin typeface="Arial" panose="020B0604020202020204" pitchFamily="34" charset="0"/>
                          <a:cs typeface="Arial" panose="020B0604020202020204" pitchFamily="34" charset="0"/>
                        </a:rPr>
                        <a:t>Soc</a:t>
                      </a:r>
                      <a:r>
                        <a:rPr lang="en-US" sz="1100" u="none" strike="noStrike" dirty="0">
                          <a:effectLst/>
                          <a:latin typeface="Arial" panose="020B0604020202020204" pitchFamily="34" charset="0"/>
                          <a:cs typeface="Arial" panose="020B0604020202020204" pitchFamily="34" charset="0"/>
                        </a:rPr>
                        <a:t> </a:t>
                      </a:r>
                      <a:r>
                        <a:rPr lang="en-US" sz="1100" u="none" strike="noStrike" dirty="0" err="1">
                          <a:effectLst/>
                          <a:latin typeface="Arial" panose="020B0604020202020204" pitchFamily="34" charset="0"/>
                          <a:cs typeface="Arial" panose="020B0604020202020204" pitchFamily="34" charset="0"/>
                        </a:rPr>
                        <a:t>Sci</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3291" marR="3291" marT="3291"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endParaRPr lang="en-US" sz="1100" u="none" strike="noStrike" dirty="0" smtClean="0">
                        <a:solidFill>
                          <a:schemeClr val="bg2">
                            <a:lumMod val="75000"/>
                          </a:schemeClr>
                        </a:solidFill>
                        <a:effectLst/>
                        <a:latin typeface="Arial" panose="020B0604020202020204" pitchFamily="34" charset="0"/>
                        <a:cs typeface="Arial" panose="020B0604020202020204" pitchFamily="34" charset="0"/>
                      </a:endParaRPr>
                    </a:p>
                    <a:p>
                      <a:pPr algn="ctr" fontAlgn="b"/>
                      <a:endParaRPr lang="en-US" sz="1100" u="none" strike="noStrike" dirty="0" smtClean="0">
                        <a:solidFill>
                          <a:schemeClr val="bg2">
                            <a:lumMod val="75000"/>
                          </a:schemeClr>
                        </a:solidFill>
                        <a:effectLst/>
                        <a:latin typeface="Arial" panose="020B0604020202020204" pitchFamily="34" charset="0"/>
                        <a:cs typeface="Arial" panose="020B0604020202020204" pitchFamily="34" charset="0"/>
                      </a:endParaRPr>
                    </a:p>
                    <a:p>
                      <a:pPr algn="ctr" fontAlgn="b"/>
                      <a:r>
                        <a:rPr lang="en-US" sz="1100" u="none" strike="noStrike" dirty="0" smtClean="0">
                          <a:solidFill>
                            <a:schemeClr val="bg2">
                              <a:lumMod val="75000"/>
                            </a:schemeClr>
                          </a:solidFill>
                          <a:effectLst/>
                          <a:latin typeface="Arial" panose="020B0604020202020204" pitchFamily="34" charset="0"/>
                          <a:cs typeface="Arial" panose="020B0604020202020204" pitchFamily="34" charset="0"/>
                        </a:rPr>
                        <a:t>0.934</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0.877</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0.893</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effectLst/>
                          <a:latin typeface="Arial" panose="020B0604020202020204" pitchFamily="34" charset="0"/>
                          <a:cs typeface="Arial" panose="020B0604020202020204" pitchFamily="34" charset="0"/>
                        </a:rPr>
                        <a:t>0.701*</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effectLst/>
                          <a:latin typeface="Arial" panose="020B0604020202020204" pitchFamily="34" charset="0"/>
                          <a:cs typeface="Arial" panose="020B0604020202020204" pitchFamily="34" charset="0"/>
                        </a:rPr>
                        <a:t>0.721***</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effectLst/>
                          <a:latin typeface="Arial" panose="020B0604020202020204" pitchFamily="34" charset="0"/>
                          <a:cs typeface="Arial" panose="020B0604020202020204" pitchFamily="34" charset="0"/>
                        </a:rPr>
                        <a:t>0.839*</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0.946</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1.082</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solidFill>
                            <a:schemeClr val="bg2">
                              <a:lumMod val="75000"/>
                            </a:schemeClr>
                          </a:solidFill>
                          <a:effectLst/>
                          <a:latin typeface="Arial" panose="020B0604020202020204" pitchFamily="34" charset="0"/>
                          <a:cs typeface="Arial" panose="020B0604020202020204" pitchFamily="34" charset="0"/>
                        </a:rPr>
                        <a:t>1.013</a:t>
                      </a:r>
                      <a:endParaRPr lang="en-US" sz="1100" b="0" i="0" u="none" strike="noStrike">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2523735782"/>
                  </a:ext>
                </a:extLst>
              </a:tr>
              <a:tr h="235355">
                <a:tc vMerge="1">
                  <a:txBody>
                    <a:bodyPr/>
                    <a:lstStyle/>
                    <a:p>
                      <a:endParaRPr lang="en-US"/>
                    </a:p>
                  </a:txBody>
                  <a:tcPr/>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(0.267)</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lnL w="12700" cap="flat" cmpd="sng" algn="ctr">
                      <a:solidFill>
                        <a:schemeClr val="tx1"/>
                      </a:solidFill>
                      <a:prstDash val="solid"/>
                      <a:round/>
                      <a:headEnd type="none" w="med" len="med"/>
                      <a:tailEnd type="none" w="med" len="med"/>
                    </a:lnL>
                  </a:tcPr>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(0.245)</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(0.264)</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effectLst/>
                          <a:latin typeface="Arial" panose="020B0604020202020204" pitchFamily="34" charset="0"/>
                          <a:cs typeface="Arial" panose="020B0604020202020204" pitchFamily="34" charset="0"/>
                        </a:rPr>
                        <a:t>(0.282)</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effectLst/>
                          <a:latin typeface="Arial" panose="020B0604020202020204" pitchFamily="34" charset="0"/>
                          <a:cs typeface="Arial" panose="020B0604020202020204" pitchFamily="34" charset="0"/>
                        </a:rPr>
                        <a:t>(0.205)</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a:effectLst/>
                          <a:latin typeface="Arial" panose="020B0604020202020204" pitchFamily="34" charset="0"/>
                          <a:cs typeface="Arial" panose="020B0604020202020204" pitchFamily="34" charset="0"/>
                        </a:rPr>
                        <a:t>(0.248)</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(0.283)</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(0.337)</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tc>
                  <a:txBody>
                    <a:bodyPr/>
                    <a:lstStyle/>
                    <a:p>
                      <a:pPr algn="ctr" fontAlgn="b"/>
                      <a:r>
                        <a:rPr lang="en-US" sz="1100" u="none" strike="noStrike" dirty="0">
                          <a:solidFill>
                            <a:schemeClr val="bg2">
                              <a:lumMod val="75000"/>
                            </a:schemeClr>
                          </a:solidFill>
                          <a:effectLst/>
                          <a:latin typeface="Arial" panose="020B0604020202020204" pitchFamily="34" charset="0"/>
                          <a:cs typeface="Arial" panose="020B0604020202020204" pitchFamily="34" charset="0"/>
                        </a:rPr>
                        <a:t>(0.333)</a:t>
                      </a:r>
                      <a:endParaRPr lang="en-US" sz="1100" b="0" i="0" u="none" strike="noStrike" dirty="0">
                        <a:solidFill>
                          <a:schemeClr val="bg2">
                            <a:lumMod val="75000"/>
                          </a:schemeClr>
                        </a:solidFill>
                        <a:effectLst/>
                        <a:latin typeface="Arial" panose="020B0604020202020204" pitchFamily="34" charset="0"/>
                        <a:cs typeface="Arial" panose="020B0604020202020204" pitchFamily="34" charset="0"/>
                      </a:endParaRPr>
                    </a:p>
                  </a:txBody>
                  <a:tcPr marL="3291" marR="3291" marT="3291" marB="0" anchor="b"/>
                </a:tc>
                <a:extLst>
                  <a:ext uri="{0D108BD9-81ED-4DB2-BD59-A6C34878D82A}">
                    <a16:rowId xmlns:a16="http://schemas.microsoft.com/office/drawing/2014/main" val="1026846533"/>
                  </a:ext>
                </a:extLst>
              </a:tr>
            </a:tbl>
          </a:graphicData>
        </a:graphic>
      </p:graphicFrame>
      <p:sp>
        <p:nvSpPr>
          <p:cNvPr id="3" name="Rectangle 2"/>
          <p:cNvSpPr/>
          <p:nvPr/>
        </p:nvSpPr>
        <p:spPr>
          <a:xfrm rot="16200000">
            <a:off x="4376926" y="1919044"/>
            <a:ext cx="713132" cy="1364066"/>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rot="16200000">
            <a:off x="3268501" y="3005969"/>
            <a:ext cx="713132" cy="74609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rot="16200000">
            <a:off x="4675600" y="4406599"/>
            <a:ext cx="713132" cy="1961414"/>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538966" y="183190"/>
            <a:ext cx="7843033" cy="830997"/>
          </a:xfrm>
          <a:prstGeom prst="rect">
            <a:avLst/>
          </a:prstGeom>
          <a:noFill/>
        </p:spPr>
        <p:txBody>
          <a:bodyPr wrap="square" rtlCol="0">
            <a:spAutoFit/>
          </a:bodyPr>
          <a:lstStyle/>
          <a:p>
            <a:r>
              <a:rPr lang="en-US" sz="2400" dirty="0">
                <a:solidFill>
                  <a:schemeClr val="bg1"/>
                </a:solidFill>
              </a:rPr>
              <a:t>Relationship between GPA/gender and entering a given industry (relative to Retail)</a:t>
            </a:r>
          </a:p>
        </p:txBody>
      </p:sp>
      <p:sp>
        <p:nvSpPr>
          <p:cNvPr id="7" name="Slide Number Placeholder 6"/>
          <p:cNvSpPr>
            <a:spLocks noGrp="1"/>
          </p:cNvSpPr>
          <p:nvPr>
            <p:ph type="sldNum" sz="quarter" idx="12"/>
          </p:nvPr>
        </p:nvSpPr>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val="264731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429670053"/>
              </p:ext>
            </p:extLst>
          </p:nvPr>
        </p:nvGraphicFramePr>
        <p:xfrm>
          <a:off x="685800" y="588340"/>
          <a:ext cx="2667000" cy="1402080"/>
        </p:xfrm>
        <a:graphic>
          <a:graphicData uri="http://schemas.openxmlformats.org/drawingml/2006/table">
            <a:tbl>
              <a:tblPr firstRow="1" bandRow="1">
                <a:tableStyleId>{5940675A-B579-460E-94D1-54222C63F5DA}</a:tableStyleId>
              </a:tblPr>
              <a:tblGrid>
                <a:gridCol w="1981200">
                  <a:extLst>
                    <a:ext uri="{9D8B030D-6E8A-4147-A177-3AD203B41FA5}">
                      <a16:colId xmlns:a16="http://schemas.microsoft.com/office/drawing/2014/main" val="3124103045"/>
                    </a:ext>
                  </a:extLst>
                </a:gridCol>
                <a:gridCol w="685800">
                  <a:extLst>
                    <a:ext uri="{9D8B030D-6E8A-4147-A177-3AD203B41FA5}">
                      <a16:colId xmlns:a16="http://schemas.microsoft.com/office/drawing/2014/main" val="1262612869"/>
                    </a:ext>
                  </a:extLst>
                </a:gridCol>
              </a:tblGrid>
              <a:tr h="370840">
                <a:tc>
                  <a:txBody>
                    <a:bodyPr/>
                    <a:lstStyle/>
                    <a:p>
                      <a:r>
                        <a:rPr lang="en-US" sz="2000" dirty="0" smtClean="0">
                          <a:solidFill>
                            <a:schemeClr val="bg1"/>
                          </a:solidFill>
                        </a:rPr>
                        <a:t>GPA Matters </a:t>
                      </a:r>
                    </a:p>
                    <a:p>
                      <a:endParaRPr lang="en-US" sz="20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3200" b="1" dirty="0">
                        <a:solidFill>
                          <a:srgbClr val="C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24309145"/>
                  </a:ext>
                </a:extLst>
              </a:tr>
              <a:tr h="426720">
                <a:tc>
                  <a:txBody>
                    <a:bodyPr/>
                    <a:lstStyle/>
                    <a:p>
                      <a:r>
                        <a:rPr lang="en-US" sz="2000" dirty="0" smtClean="0">
                          <a:solidFill>
                            <a:schemeClr val="bg1"/>
                          </a:solidFill>
                        </a:rPr>
                        <a:t>GPA Matters by Gender</a:t>
                      </a:r>
                      <a:endParaRPr lang="en-US" sz="20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srgbClr val="C00000"/>
                          </a:solidFill>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37121688"/>
                  </a:ext>
                </a:extLst>
              </a:tr>
            </a:tbl>
          </a:graphicData>
        </a:graphic>
      </p:graphicFrame>
      <p:sp>
        <p:nvSpPr>
          <p:cNvPr id="9" name="5-Point Star 8"/>
          <p:cNvSpPr/>
          <p:nvPr/>
        </p:nvSpPr>
        <p:spPr bwMode="gray">
          <a:xfrm>
            <a:off x="2819400" y="758669"/>
            <a:ext cx="381000" cy="381000"/>
          </a:xfrm>
          <a:prstGeom prst="star5">
            <a:avLst/>
          </a:prstGeom>
          <a:solidFill>
            <a:srgbClr val="00B050"/>
          </a:solidFill>
          <a:ln w="12700" cap="rnd">
            <a:solidFill>
              <a:srgbClr val="00B05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3886200" y="76200"/>
            <a:ext cx="5181600" cy="3197788"/>
          </a:xfrm>
          <a:prstGeom prst="rect">
            <a:avLst/>
          </a:prstGeom>
        </p:spPr>
      </p:pic>
      <p:pic>
        <p:nvPicPr>
          <p:cNvPr id="3" name="Picture 2"/>
          <p:cNvPicPr>
            <a:picLocks noChangeAspect="1"/>
          </p:cNvPicPr>
          <p:nvPr/>
        </p:nvPicPr>
        <p:blipFill>
          <a:blip r:embed="rId4"/>
          <a:stretch>
            <a:fillRect/>
          </a:stretch>
        </p:blipFill>
        <p:spPr>
          <a:xfrm>
            <a:off x="3886200" y="2895600"/>
            <a:ext cx="5181600" cy="3197788"/>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2534433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930465823"/>
              </p:ext>
            </p:extLst>
          </p:nvPr>
        </p:nvGraphicFramePr>
        <p:xfrm>
          <a:off x="762000" y="594360"/>
          <a:ext cx="2743200" cy="140208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3124103045"/>
                    </a:ext>
                  </a:extLst>
                </a:gridCol>
                <a:gridCol w="685800">
                  <a:extLst>
                    <a:ext uri="{9D8B030D-6E8A-4147-A177-3AD203B41FA5}">
                      <a16:colId xmlns:a16="http://schemas.microsoft.com/office/drawing/2014/main" val="1262612869"/>
                    </a:ext>
                  </a:extLst>
                </a:gridCol>
              </a:tblGrid>
              <a:tr h="370840">
                <a:tc>
                  <a:txBody>
                    <a:bodyPr/>
                    <a:lstStyle/>
                    <a:p>
                      <a:r>
                        <a:rPr lang="en-US" sz="2000" dirty="0" smtClean="0">
                          <a:solidFill>
                            <a:schemeClr val="bg1"/>
                          </a:solidFill>
                        </a:rPr>
                        <a:t>GPA Matters</a:t>
                      </a:r>
                    </a:p>
                    <a:p>
                      <a:endParaRPr lang="en-US" sz="20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3200" b="1" dirty="0">
                        <a:solidFill>
                          <a:srgbClr val="C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24309145"/>
                  </a:ext>
                </a:extLst>
              </a:tr>
              <a:tr h="426720">
                <a:tc>
                  <a:txBody>
                    <a:bodyPr/>
                    <a:lstStyle/>
                    <a:p>
                      <a:r>
                        <a:rPr lang="en-US" sz="2000" dirty="0" smtClean="0">
                          <a:solidFill>
                            <a:schemeClr val="bg1"/>
                          </a:solidFill>
                        </a:rPr>
                        <a:t>GPA</a:t>
                      </a:r>
                      <a:r>
                        <a:rPr lang="en-US" sz="2000" baseline="0" dirty="0" smtClean="0">
                          <a:solidFill>
                            <a:schemeClr val="bg1"/>
                          </a:solidFill>
                        </a:rPr>
                        <a:t> Matters by Gender</a:t>
                      </a:r>
                      <a:endParaRPr lang="en-US" sz="20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3200" b="1" dirty="0" smtClean="0">
                        <a:solidFill>
                          <a:srgbClr val="C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37121688"/>
                  </a:ext>
                </a:extLst>
              </a:tr>
            </a:tbl>
          </a:graphicData>
        </a:graphic>
      </p:graphicFrame>
      <p:sp>
        <p:nvSpPr>
          <p:cNvPr id="9" name="5-Point Star 8"/>
          <p:cNvSpPr/>
          <p:nvPr/>
        </p:nvSpPr>
        <p:spPr bwMode="gray">
          <a:xfrm>
            <a:off x="2971800" y="746760"/>
            <a:ext cx="381000" cy="381000"/>
          </a:xfrm>
          <a:prstGeom prst="star5">
            <a:avLst/>
          </a:prstGeom>
          <a:solidFill>
            <a:srgbClr val="00B050"/>
          </a:solidFill>
          <a:ln w="12700" cap="rnd">
            <a:solidFill>
              <a:srgbClr val="00B05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4" name="5-Point Star 3"/>
          <p:cNvSpPr/>
          <p:nvPr/>
        </p:nvSpPr>
        <p:spPr bwMode="gray">
          <a:xfrm>
            <a:off x="2971800" y="1471749"/>
            <a:ext cx="381000" cy="381000"/>
          </a:xfrm>
          <a:prstGeom prst="star5">
            <a:avLst/>
          </a:prstGeom>
          <a:solidFill>
            <a:srgbClr val="00B050"/>
          </a:solidFill>
          <a:ln w="12700" cap="rnd">
            <a:solidFill>
              <a:srgbClr val="00B05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pic>
        <p:nvPicPr>
          <p:cNvPr id="5" name="Picture 4"/>
          <p:cNvPicPr>
            <a:picLocks noChangeAspect="1"/>
          </p:cNvPicPr>
          <p:nvPr/>
        </p:nvPicPr>
        <p:blipFill>
          <a:blip r:embed="rId3"/>
          <a:stretch>
            <a:fillRect/>
          </a:stretch>
        </p:blipFill>
        <p:spPr>
          <a:xfrm>
            <a:off x="4038601" y="101019"/>
            <a:ext cx="5105400" cy="3150761"/>
          </a:xfrm>
          <a:prstGeom prst="rect">
            <a:avLst/>
          </a:prstGeom>
        </p:spPr>
      </p:pic>
      <p:pic>
        <p:nvPicPr>
          <p:cNvPr id="3" name="Picture 2"/>
          <p:cNvPicPr>
            <a:picLocks noChangeAspect="1"/>
          </p:cNvPicPr>
          <p:nvPr/>
        </p:nvPicPr>
        <p:blipFill>
          <a:blip r:embed="rId4"/>
          <a:stretch>
            <a:fillRect/>
          </a:stretch>
        </p:blipFill>
        <p:spPr>
          <a:xfrm>
            <a:off x="4038601" y="2944725"/>
            <a:ext cx="5105400" cy="3150761"/>
          </a:xfrm>
          <a:prstGeom prst="rect">
            <a:avLst/>
          </a:prstGeom>
        </p:spPr>
      </p:pic>
      <p:sp>
        <p:nvSpPr>
          <p:cNvPr id="2" name="Slide Number Placeholder 1"/>
          <p:cNvSpPr>
            <a:spLocks noGrp="1"/>
          </p:cNvSpPr>
          <p:nvPr>
            <p:ph type="sldNum" sz="quarter" idx="12"/>
          </p:nvPr>
        </p:nvSpPr>
        <p:spPr/>
        <p:txBody>
          <a:bodyPr/>
          <a:lstStyle/>
          <a:p>
            <a:fld id="{4FAB73BC-B049-4115-A692-8D63A059BFB8}" type="slidenum">
              <a:rPr lang="en-US" smtClean="0"/>
              <a:pPr/>
              <a:t>23</a:t>
            </a:fld>
            <a:endParaRPr lang="en-US" dirty="0"/>
          </a:p>
        </p:txBody>
      </p:sp>
    </p:spTree>
    <p:extLst>
      <p:ext uri="{BB962C8B-B14F-4D97-AF65-F5344CB8AC3E}">
        <p14:creationId xmlns:p14="http://schemas.microsoft.com/office/powerpoint/2010/main" val="491844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03480" y="533400"/>
            <a:ext cx="6571622" cy="1077218"/>
          </a:xfrm>
          <a:prstGeom prst="rect">
            <a:avLst/>
          </a:prstGeom>
          <a:noFill/>
        </p:spPr>
        <p:txBody>
          <a:bodyPr wrap="square" rtlCol="0">
            <a:spAutoFit/>
          </a:bodyPr>
          <a:lstStyle/>
          <a:p>
            <a:r>
              <a:rPr lang="en-US" sz="3200" dirty="0">
                <a:solidFill>
                  <a:schemeClr val="bg1"/>
                </a:solidFill>
              </a:rPr>
              <a:t>The </a:t>
            </a:r>
            <a:r>
              <a:rPr lang="en-US" sz="3200" dirty="0" smtClean="0">
                <a:solidFill>
                  <a:schemeClr val="bg1"/>
                </a:solidFill>
              </a:rPr>
              <a:t>Research Question 2</a:t>
            </a:r>
          </a:p>
          <a:p>
            <a:r>
              <a:rPr lang="en-US" sz="3200" dirty="0" smtClean="0">
                <a:solidFill>
                  <a:schemeClr val="bg1"/>
                </a:solidFill>
              </a:rPr>
              <a:t>Takeaways:</a:t>
            </a:r>
            <a:endParaRPr lang="en-US" sz="3200" dirty="0">
              <a:solidFill>
                <a:schemeClr val="bg1"/>
              </a:solidFill>
            </a:endParaRPr>
          </a:p>
        </p:txBody>
      </p:sp>
      <p:sp>
        <p:nvSpPr>
          <p:cNvPr id="3" name="TextBox 2"/>
          <p:cNvSpPr txBox="1"/>
          <p:nvPr/>
        </p:nvSpPr>
        <p:spPr>
          <a:xfrm>
            <a:off x="708660" y="1671965"/>
            <a:ext cx="7391400" cy="5186035"/>
          </a:xfrm>
          <a:prstGeom prst="rect">
            <a:avLst/>
          </a:prstGeom>
        </p:spPr>
        <p:txBody>
          <a:bodyPr vert="horz" wrap="square" rtlCol="0">
            <a:spAutoFit/>
          </a:bodyPr>
          <a:lstStyle/>
          <a:p>
            <a:pPr marL="285750" indent="-285750" fontAlgn="auto">
              <a:lnSpc>
                <a:spcPct val="150000"/>
              </a:lnSpc>
              <a:spcAft>
                <a:spcPts val="1200"/>
              </a:spcAft>
              <a:buFont typeface="Arial" panose="020B0604020202020204" pitchFamily="34" charset="0"/>
              <a:buChar char="•"/>
            </a:pPr>
            <a:r>
              <a:rPr lang="en-US" dirty="0" smtClean="0">
                <a:solidFill>
                  <a:schemeClr val="bg1"/>
                </a:solidFill>
                <a:latin typeface="+mj-lt"/>
              </a:rPr>
              <a:t>Small, but statistically significant differences in GPA across majors and industries (Women higher achieving in all cases)</a:t>
            </a:r>
          </a:p>
          <a:p>
            <a:pPr marL="285750" indent="-285750" fontAlgn="auto">
              <a:lnSpc>
                <a:spcPct val="150000"/>
              </a:lnSpc>
              <a:spcAft>
                <a:spcPts val="1200"/>
              </a:spcAft>
              <a:buFont typeface="Arial" panose="020B0604020202020204" pitchFamily="34" charset="0"/>
              <a:buChar char="•"/>
            </a:pPr>
            <a:r>
              <a:rPr lang="en-US" dirty="0" smtClean="0">
                <a:solidFill>
                  <a:schemeClr val="bg1"/>
                </a:solidFill>
                <a:latin typeface="+mj-lt"/>
              </a:rPr>
              <a:t>GPA has large correlation with Industry for </a:t>
            </a:r>
            <a:r>
              <a:rPr lang="en-US" b="1" dirty="0" smtClean="0">
                <a:solidFill>
                  <a:schemeClr val="bg1"/>
                </a:solidFill>
                <a:latin typeface="+mj-lt"/>
              </a:rPr>
              <a:t>Business Econ </a:t>
            </a:r>
            <a:r>
              <a:rPr lang="en-US" dirty="0" smtClean="0">
                <a:solidFill>
                  <a:schemeClr val="bg1"/>
                </a:solidFill>
                <a:latin typeface="+mj-lt"/>
              </a:rPr>
              <a:t>and </a:t>
            </a:r>
            <a:r>
              <a:rPr lang="en-US" b="1" dirty="0" smtClean="0">
                <a:solidFill>
                  <a:schemeClr val="bg1"/>
                </a:solidFill>
                <a:latin typeface="+mj-lt"/>
              </a:rPr>
              <a:t>Social Science </a:t>
            </a:r>
            <a:r>
              <a:rPr lang="en-US" dirty="0" smtClean="0">
                <a:solidFill>
                  <a:schemeClr val="bg1"/>
                </a:solidFill>
                <a:latin typeface="+mj-lt"/>
              </a:rPr>
              <a:t>majors. Low/no correlation for </a:t>
            </a:r>
            <a:r>
              <a:rPr lang="en-US" b="1" dirty="0" smtClean="0">
                <a:solidFill>
                  <a:schemeClr val="bg1"/>
                </a:solidFill>
                <a:latin typeface="+mj-lt"/>
              </a:rPr>
              <a:t>Physical Science</a:t>
            </a:r>
            <a:r>
              <a:rPr lang="en-US" dirty="0" smtClean="0">
                <a:solidFill>
                  <a:schemeClr val="bg1"/>
                </a:solidFill>
                <a:latin typeface="+mj-lt"/>
              </a:rPr>
              <a:t>.</a:t>
            </a:r>
          </a:p>
          <a:p>
            <a:pPr marL="285750" indent="-285750" fontAlgn="auto">
              <a:lnSpc>
                <a:spcPct val="150000"/>
              </a:lnSpc>
              <a:spcAft>
                <a:spcPts val="1200"/>
              </a:spcAft>
              <a:buFont typeface="Arial" panose="020B0604020202020204" pitchFamily="34" charset="0"/>
              <a:buChar char="•"/>
            </a:pPr>
            <a:r>
              <a:rPr lang="en-US" dirty="0" smtClean="0">
                <a:solidFill>
                  <a:schemeClr val="bg1"/>
                </a:solidFill>
                <a:latin typeface="+mj-lt"/>
              </a:rPr>
              <a:t>Higher GPA has large correlation with entering </a:t>
            </a:r>
            <a:r>
              <a:rPr lang="en-US" b="1" dirty="0" smtClean="0">
                <a:solidFill>
                  <a:schemeClr val="bg1"/>
                </a:solidFill>
                <a:latin typeface="+mj-lt"/>
              </a:rPr>
              <a:t>Business Services</a:t>
            </a:r>
            <a:r>
              <a:rPr lang="en-US" dirty="0" smtClean="0">
                <a:solidFill>
                  <a:schemeClr val="bg1"/>
                </a:solidFill>
                <a:latin typeface="+mj-lt"/>
              </a:rPr>
              <a:t> and </a:t>
            </a:r>
            <a:r>
              <a:rPr lang="en-US" b="1" dirty="0" smtClean="0">
                <a:solidFill>
                  <a:schemeClr val="bg1"/>
                </a:solidFill>
                <a:latin typeface="+mj-lt"/>
              </a:rPr>
              <a:t>Higher Education</a:t>
            </a:r>
            <a:r>
              <a:rPr lang="en-US" dirty="0" smtClean="0">
                <a:solidFill>
                  <a:schemeClr val="bg1"/>
                </a:solidFill>
                <a:latin typeface="+mj-lt"/>
              </a:rPr>
              <a:t>.</a:t>
            </a:r>
          </a:p>
          <a:p>
            <a:pPr marL="285750" indent="-285750" fontAlgn="auto">
              <a:lnSpc>
                <a:spcPct val="150000"/>
              </a:lnSpc>
              <a:spcAft>
                <a:spcPts val="1200"/>
              </a:spcAft>
              <a:buFont typeface="Arial" panose="020B0604020202020204" pitchFamily="34" charset="0"/>
              <a:buChar char="•"/>
            </a:pPr>
            <a:r>
              <a:rPr lang="en-US" dirty="0" smtClean="0">
                <a:solidFill>
                  <a:schemeClr val="bg1"/>
                </a:solidFill>
                <a:latin typeface="+mj-lt"/>
              </a:rPr>
              <a:t>High GPA female </a:t>
            </a:r>
            <a:r>
              <a:rPr lang="en-US" b="1" dirty="0" smtClean="0">
                <a:solidFill>
                  <a:schemeClr val="bg1"/>
                </a:solidFill>
                <a:latin typeface="+mj-lt"/>
              </a:rPr>
              <a:t>Business Econ </a:t>
            </a:r>
            <a:r>
              <a:rPr lang="en-US" dirty="0" smtClean="0">
                <a:solidFill>
                  <a:schemeClr val="bg1"/>
                </a:solidFill>
                <a:latin typeface="+mj-lt"/>
              </a:rPr>
              <a:t>majors are less likely to ender </a:t>
            </a:r>
            <a:r>
              <a:rPr lang="en-US" b="1" dirty="0" smtClean="0">
                <a:solidFill>
                  <a:schemeClr val="bg1"/>
                </a:solidFill>
                <a:latin typeface="+mj-lt"/>
              </a:rPr>
              <a:t>Finance</a:t>
            </a:r>
            <a:r>
              <a:rPr lang="en-US" dirty="0" smtClean="0">
                <a:solidFill>
                  <a:schemeClr val="bg1"/>
                </a:solidFill>
                <a:latin typeface="+mj-lt"/>
              </a:rPr>
              <a:t> or </a:t>
            </a:r>
            <a:r>
              <a:rPr lang="en-US" b="1" dirty="0" smtClean="0">
                <a:solidFill>
                  <a:schemeClr val="bg1"/>
                </a:solidFill>
                <a:latin typeface="+mj-lt"/>
              </a:rPr>
              <a:t>Engineering</a:t>
            </a:r>
            <a:r>
              <a:rPr lang="en-US" dirty="0" smtClean="0">
                <a:solidFill>
                  <a:schemeClr val="bg1"/>
                </a:solidFill>
                <a:latin typeface="+mj-lt"/>
              </a:rPr>
              <a:t> industries than their high GPA male peers. </a:t>
            </a:r>
          </a:p>
          <a:p>
            <a:pPr marL="285750" indent="-285750" fontAlgn="auto">
              <a:lnSpc>
                <a:spcPct val="150000"/>
              </a:lnSpc>
              <a:spcAft>
                <a:spcPts val="0"/>
              </a:spcAft>
              <a:buFont typeface="Arial" panose="020B0604020202020204" pitchFamily="34" charset="0"/>
              <a:buChar char="•"/>
            </a:pPr>
            <a:endParaRPr lang="en-US" dirty="0" smtClean="0">
              <a:solidFill>
                <a:schemeClr val="bg1"/>
              </a:solidFill>
              <a:latin typeface="+mj-lt"/>
            </a:endParaRPr>
          </a:p>
          <a:p>
            <a:pPr marL="285750" indent="-285750" fontAlgn="auto">
              <a:lnSpc>
                <a:spcPct val="150000"/>
              </a:lnSpc>
              <a:spcAft>
                <a:spcPts val="0"/>
              </a:spcAft>
              <a:buFont typeface="Arial" panose="020B0604020202020204" pitchFamily="34" charset="0"/>
              <a:buChar char="•"/>
            </a:pPr>
            <a:endParaRPr lang="en-US" dirty="0" smtClean="0">
              <a:solidFill>
                <a:schemeClr val="bg1"/>
              </a:solidFill>
              <a:latin typeface="+mj-lt"/>
            </a:endParaRPr>
          </a:p>
          <a:p>
            <a:pPr marL="285750" indent="-285750" fontAlgn="auto">
              <a:lnSpc>
                <a:spcPct val="150000"/>
              </a:lnSpc>
              <a:spcAft>
                <a:spcPts val="0"/>
              </a:spcAft>
              <a:buFont typeface="Arial" panose="020B0604020202020204" pitchFamily="34" charset="0"/>
              <a:buChar char="•"/>
            </a:pPr>
            <a:endParaRPr lang="en-US" sz="1400" dirty="0" smtClean="0">
              <a:solidFill>
                <a:schemeClr val="bg1"/>
              </a:solidFill>
              <a:latin typeface="+mj-lt"/>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1017644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Research Question </a:t>
            </a:r>
            <a:r>
              <a:rPr lang="en-US" sz="4000" dirty="0" smtClean="0"/>
              <a:t>#2</a:t>
            </a:r>
            <a:endParaRPr lang="en-US" sz="40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sz="half" idx="1"/>
          </p:nvPr>
        </p:nvSpPr>
        <p:spPr>
          <a:xfrm>
            <a:off x="3840659" y="1751288"/>
            <a:ext cx="4702193" cy="1786988"/>
          </a:xfrm>
        </p:spPr>
        <p:txBody>
          <a:bodyPr>
            <a:normAutofit lnSpcReduction="10000"/>
          </a:bodyPr>
          <a:lstStyle/>
          <a:p>
            <a:pPr marL="257175" indent="-257175" fontAlgn="base">
              <a:buFont typeface="Wingdings" charset="2"/>
              <a:buAutoNum type="arabicParenR"/>
            </a:pPr>
            <a:endParaRPr lang="en-US" dirty="0"/>
          </a:p>
          <a:p>
            <a:pPr marL="0" indent="0" fontAlgn="base">
              <a:buNone/>
            </a:pPr>
            <a:r>
              <a:rPr lang="en-US" dirty="0"/>
              <a:t>Do gender and academic achievement (GPA) affect early career earnings? </a:t>
            </a:r>
          </a:p>
          <a:p>
            <a:pPr marL="0" indent="0">
              <a:buNone/>
            </a:pPr>
            <a:endParaRPr lang="en-US" dirty="0"/>
          </a:p>
        </p:txBody>
      </p:sp>
      <p:sp>
        <p:nvSpPr>
          <p:cNvPr id="4" name="Content Placeholder 3"/>
          <p:cNvSpPr>
            <a:spLocks noGrp="1"/>
          </p:cNvSpPr>
          <p:nvPr>
            <p:ph sz="half" idx="2"/>
          </p:nvPr>
        </p:nvSpPr>
        <p:spPr>
          <a:xfrm>
            <a:off x="3840658" y="3856300"/>
            <a:ext cx="4704017" cy="1787690"/>
          </a:xfrm>
        </p:spPr>
        <p:txBody>
          <a:bodyPr>
            <a:normAutofit lnSpcReduction="10000"/>
          </a:bodyPr>
          <a:lstStyle/>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25</a:t>
            </a:fld>
            <a:endParaRPr lang="en-US" dirty="0"/>
          </a:p>
        </p:txBody>
      </p:sp>
    </p:spTree>
    <p:extLst>
      <p:ext uri="{BB962C8B-B14F-4D97-AF65-F5344CB8AC3E}">
        <p14:creationId xmlns:p14="http://schemas.microsoft.com/office/powerpoint/2010/main" val="1244536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pPr/>
              <a:t>26</a:t>
            </a:fld>
            <a:endParaRPr lang="en-US" dirty="0"/>
          </a:p>
        </p:txBody>
      </p:sp>
      <p:sp>
        <p:nvSpPr>
          <p:cNvPr id="6" name="TextBox 5"/>
          <p:cNvSpPr txBox="1"/>
          <p:nvPr/>
        </p:nvSpPr>
        <p:spPr>
          <a:xfrm>
            <a:off x="457200" y="147863"/>
            <a:ext cx="6571622" cy="830997"/>
          </a:xfrm>
          <a:prstGeom prst="rect">
            <a:avLst/>
          </a:prstGeom>
          <a:noFill/>
        </p:spPr>
        <p:txBody>
          <a:bodyPr wrap="square" rtlCol="0">
            <a:spAutoFit/>
          </a:bodyPr>
          <a:lstStyle/>
          <a:p>
            <a:r>
              <a:rPr lang="en-US" sz="2400" dirty="0" smtClean="0">
                <a:solidFill>
                  <a:schemeClr val="bg1"/>
                </a:solidFill>
              </a:rPr>
              <a:t>Mean Income by GPA </a:t>
            </a:r>
            <a:br>
              <a:rPr lang="en-US" sz="2400" dirty="0" smtClean="0">
                <a:solidFill>
                  <a:schemeClr val="bg1"/>
                </a:solidFill>
              </a:rPr>
            </a:br>
            <a:r>
              <a:rPr lang="en-US" sz="2400" dirty="0" smtClean="0">
                <a:solidFill>
                  <a:schemeClr val="bg1"/>
                </a:solidFill>
              </a:rPr>
              <a:t>Two Years after Graduation by Gender</a:t>
            </a:r>
            <a:endParaRPr lang="en-US" sz="2400" dirty="0">
              <a:solidFill>
                <a:schemeClr val="bg1"/>
              </a:solidFill>
            </a:endParaRPr>
          </a:p>
        </p:txBody>
      </p:sp>
      <p:pic>
        <p:nvPicPr>
          <p:cNvPr id="2" name="Picture 1"/>
          <p:cNvPicPr>
            <a:picLocks noChangeAspect="1"/>
          </p:cNvPicPr>
          <p:nvPr/>
        </p:nvPicPr>
        <p:blipFill>
          <a:blip r:embed="rId3"/>
          <a:stretch>
            <a:fillRect/>
          </a:stretch>
        </p:blipFill>
        <p:spPr>
          <a:xfrm>
            <a:off x="747177" y="1143000"/>
            <a:ext cx="7448133" cy="4596562"/>
          </a:xfrm>
          <a:prstGeom prst="rect">
            <a:avLst/>
          </a:prstGeom>
        </p:spPr>
      </p:pic>
    </p:spTree>
    <p:extLst>
      <p:ext uri="{BB962C8B-B14F-4D97-AF65-F5344CB8AC3E}">
        <p14:creationId xmlns:p14="http://schemas.microsoft.com/office/powerpoint/2010/main" val="3473103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47863"/>
            <a:ext cx="6571622" cy="830997"/>
          </a:xfrm>
          <a:prstGeom prst="rect">
            <a:avLst/>
          </a:prstGeom>
          <a:noFill/>
        </p:spPr>
        <p:txBody>
          <a:bodyPr wrap="square" rtlCol="0">
            <a:spAutoFit/>
          </a:bodyPr>
          <a:lstStyle/>
          <a:p>
            <a:r>
              <a:rPr lang="en-US" sz="2400" dirty="0" smtClean="0">
                <a:solidFill>
                  <a:schemeClr val="bg1"/>
                </a:solidFill>
              </a:rPr>
              <a:t>Mean </a:t>
            </a:r>
            <a:r>
              <a:rPr lang="en-US" sz="2400" dirty="0">
                <a:solidFill>
                  <a:schemeClr val="bg1"/>
                </a:solidFill>
              </a:rPr>
              <a:t>i</a:t>
            </a:r>
            <a:r>
              <a:rPr lang="en-US" sz="2400" dirty="0" smtClean="0">
                <a:solidFill>
                  <a:schemeClr val="bg1"/>
                </a:solidFill>
              </a:rPr>
              <a:t>ncome by </a:t>
            </a:r>
            <a:r>
              <a:rPr lang="en-US" sz="2400" b="1" dirty="0" smtClean="0">
                <a:solidFill>
                  <a:schemeClr val="bg1"/>
                </a:solidFill>
              </a:rPr>
              <a:t>Gender </a:t>
            </a:r>
            <a:r>
              <a:rPr lang="en-US" sz="2400" dirty="0" smtClean="0">
                <a:solidFill>
                  <a:schemeClr val="bg1"/>
                </a:solidFill>
              </a:rPr>
              <a:t>and </a:t>
            </a:r>
            <a:r>
              <a:rPr lang="en-US" sz="2400" b="1" dirty="0" smtClean="0">
                <a:solidFill>
                  <a:schemeClr val="bg1"/>
                </a:solidFill>
              </a:rPr>
              <a:t>Major Category</a:t>
            </a:r>
            <a:endParaRPr lang="en-US" sz="2400" dirty="0" smtClean="0">
              <a:solidFill>
                <a:schemeClr val="bg1"/>
              </a:solidFill>
            </a:endParaRPr>
          </a:p>
          <a:p>
            <a:r>
              <a:rPr lang="en-US" sz="2400" dirty="0" smtClean="0">
                <a:solidFill>
                  <a:schemeClr val="bg1"/>
                </a:solidFill>
              </a:rPr>
              <a:t>with income distribution – 2 years after grad</a:t>
            </a:r>
            <a:endParaRPr lang="en-US" sz="2400" dirty="0">
              <a:solidFill>
                <a:schemeClr val="bg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27</a:t>
            </a:fld>
            <a:endParaRPr lang="en-US" dirty="0"/>
          </a:p>
        </p:txBody>
      </p:sp>
      <p:pic>
        <p:nvPicPr>
          <p:cNvPr id="2" name="Picture 1"/>
          <p:cNvPicPr>
            <a:picLocks noChangeAspect="1"/>
          </p:cNvPicPr>
          <p:nvPr/>
        </p:nvPicPr>
        <p:blipFill>
          <a:blip r:embed="rId3"/>
          <a:stretch>
            <a:fillRect/>
          </a:stretch>
        </p:blipFill>
        <p:spPr>
          <a:xfrm>
            <a:off x="762000" y="1143000"/>
            <a:ext cx="7448133" cy="4596562"/>
          </a:xfrm>
          <a:prstGeom prst="rect">
            <a:avLst/>
          </a:prstGeom>
        </p:spPr>
      </p:pic>
    </p:spTree>
    <p:extLst>
      <p:ext uri="{BB962C8B-B14F-4D97-AF65-F5344CB8AC3E}">
        <p14:creationId xmlns:p14="http://schemas.microsoft.com/office/powerpoint/2010/main" val="1052271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47863"/>
            <a:ext cx="6571622" cy="830997"/>
          </a:xfrm>
          <a:prstGeom prst="rect">
            <a:avLst/>
          </a:prstGeom>
          <a:noFill/>
        </p:spPr>
        <p:txBody>
          <a:bodyPr wrap="square" rtlCol="0">
            <a:spAutoFit/>
          </a:bodyPr>
          <a:lstStyle/>
          <a:p>
            <a:r>
              <a:rPr lang="en-US" sz="2400" dirty="0" smtClean="0">
                <a:solidFill>
                  <a:schemeClr val="bg1"/>
                </a:solidFill>
              </a:rPr>
              <a:t>Mean </a:t>
            </a:r>
            <a:r>
              <a:rPr lang="en-US" sz="2400" dirty="0">
                <a:solidFill>
                  <a:schemeClr val="bg1"/>
                </a:solidFill>
              </a:rPr>
              <a:t>i</a:t>
            </a:r>
            <a:r>
              <a:rPr lang="en-US" sz="2400" dirty="0" smtClean="0">
                <a:solidFill>
                  <a:schemeClr val="bg1"/>
                </a:solidFill>
              </a:rPr>
              <a:t>ncome by </a:t>
            </a:r>
            <a:r>
              <a:rPr lang="en-US" sz="2400" b="1" dirty="0" smtClean="0">
                <a:solidFill>
                  <a:schemeClr val="bg1"/>
                </a:solidFill>
              </a:rPr>
              <a:t>Gender </a:t>
            </a:r>
            <a:r>
              <a:rPr lang="en-US" sz="2400" dirty="0" smtClean="0">
                <a:solidFill>
                  <a:schemeClr val="bg1"/>
                </a:solidFill>
              </a:rPr>
              <a:t>and </a:t>
            </a:r>
            <a:r>
              <a:rPr lang="en-US" sz="2400" b="1" dirty="0" smtClean="0">
                <a:solidFill>
                  <a:schemeClr val="bg1"/>
                </a:solidFill>
              </a:rPr>
              <a:t>Industry</a:t>
            </a:r>
            <a:endParaRPr lang="en-US" sz="2400" dirty="0" smtClean="0">
              <a:solidFill>
                <a:schemeClr val="bg1"/>
              </a:solidFill>
            </a:endParaRPr>
          </a:p>
          <a:p>
            <a:r>
              <a:rPr lang="en-US" sz="2400" dirty="0" smtClean="0">
                <a:solidFill>
                  <a:schemeClr val="bg1"/>
                </a:solidFill>
              </a:rPr>
              <a:t>with income distribution – 2 years after grad</a:t>
            </a:r>
            <a:endParaRPr lang="en-US" sz="2400" dirty="0">
              <a:solidFill>
                <a:schemeClr val="bg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28</a:t>
            </a:fld>
            <a:endParaRPr lang="en-US" dirty="0"/>
          </a:p>
        </p:txBody>
      </p:sp>
      <p:pic>
        <p:nvPicPr>
          <p:cNvPr id="2" name="Picture 1"/>
          <p:cNvPicPr>
            <a:picLocks noChangeAspect="1"/>
          </p:cNvPicPr>
          <p:nvPr/>
        </p:nvPicPr>
        <p:blipFill>
          <a:blip r:embed="rId3"/>
          <a:stretch>
            <a:fillRect/>
          </a:stretch>
        </p:blipFill>
        <p:spPr>
          <a:xfrm>
            <a:off x="762000" y="1143000"/>
            <a:ext cx="7531389" cy="4647943"/>
          </a:xfrm>
          <a:prstGeom prst="rect">
            <a:avLst/>
          </a:prstGeom>
        </p:spPr>
      </p:pic>
    </p:spTree>
    <p:extLst>
      <p:ext uri="{BB962C8B-B14F-4D97-AF65-F5344CB8AC3E}">
        <p14:creationId xmlns:p14="http://schemas.microsoft.com/office/powerpoint/2010/main" val="987032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29</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94241492"/>
              </p:ext>
            </p:extLst>
          </p:nvPr>
        </p:nvGraphicFramePr>
        <p:xfrm>
          <a:off x="1066800" y="2011680"/>
          <a:ext cx="4368483" cy="1259840"/>
        </p:xfrm>
        <a:graphic>
          <a:graphicData uri="http://schemas.openxmlformats.org/drawingml/2006/table">
            <a:tbl>
              <a:tblPr firstRow="1" bandRow="1">
                <a:tableStyleId>{2D5ABB26-0587-4C30-8999-92F81FD0307C}</a:tableStyleId>
              </a:tblPr>
              <a:tblGrid>
                <a:gridCol w="1443355">
                  <a:extLst>
                    <a:ext uri="{9D8B030D-6E8A-4147-A177-3AD203B41FA5}">
                      <a16:colId xmlns:a16="http://schemas.microsoft.com/office/drawing/2014/main" val="2968961798"/>
                    </a:ext>
                  </a:extLst>
                </a:gridCol>
                <a:gridCol w="1147445">
                  <a:extLst>
                    <a:ext uri="{9D8B030D-6E8A-4147-A177-3AD203B41FA5}">
                      <a16:colId xmlns:a16="http://schemas.microsoft.com/office/drawing/2014/main" val="4038306545"/>
                    </a:ext>
                  </a:extLst>
                </a:gridCol>
                <a:gridCol w="1039178">
                  <a:extLst>
                    <a:ext uri="{9D8B030D-6E8A-4147-A177-3AD203B41FA5}">
                      <a16:colId xmlns:a16="http://schemas.microsoft.com/office/drawing/2014/main" val="3373686561"/>
                    </a:ext>
                  </a:extLst>
                </a:gridCol>
                <a:gridCol w="738505">
                  <a:extLst>
                    <a:ext uri="{9D8B030D-6E8A-4147-A177-3AD203B41FA5}">
                      <a16:colId xmlns:a16="http://schemas.microsoft.com/office/drawing/2014/main" val="232991654"/>
                    </a:ext>
                  </a:extLst>
                </a:gridCol>
              </a:tblGrid>
              <a:tr h="370840">
                <a:tc>
                  <a:txBody>
                    <a:bodyPr/>
                    <a:lstStyle/>
                    <a:p>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err="1" smtClean="0">
                          <a:solidFill>
                            <a:schemeClr val="bg1"/>
                          </a:solidFill>
                        </a:rPr>
                        <a:t>Deg</a:t>
                      </a:r>
                      <a:r>
                        <a:rPr lang="en-US" sz="1400" baseline="0" dirty="0" smtClean="0">
                          <a:solidFill>
                            <a:schemeClr val="bg1"/>
                          </a:solidFill>
                        </a:rPr>
                        <a:t> of Freedom</a:t>
                      </a:r>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solidFill>
                            <a:schemeClr val="bg1"/>
                          </a:solidFill>
                        </a:rPr>
                        <a:t>F stat</a:t>
                      </a:r>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solidFill>
                            <a:schemeClr val="bg1"/>
                          </a:solidFill>
                        </a:rPr>
                        <a:t>P-</a:t>
                      </a:r>
                      <a:r>
                        <a:rPr lang="en-US" sz="1400" dirty="0" err="1" smtClean="0">
                          <a:solidFill>
                            <a:schemeClr val="bg1"/>
                          </a:solidFill>
                        </a:rPr>
                        <a:t>val</a:t>
                      </a:r>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58296475"/>
                  </a:ext>
                </a:extLst>
              </a:tr>
              <a:tr h="370840">
                <a:tc>
                  <a:txBody>
                    <a:bodyPr/>
                    <a:lstStyle/>
                    <a:p>
                      <a:r>
                        <a:rPr lang="en-US" sz="1400" dirty="0" smtClean="0">
                          <a:solidFill>
                            <a:schemeClr val="bg1"/>
                          </a:solidFill>
                        </a:rPr>
                        <a:t>Major Category</a:t>
                      </a:r>
                      <a:endParaRPr lang="en-US" sz="1400" dirty="0">
                        <a:solidFill>
                          <a:schemeClr val="bg1"/>
                        </a:solidFill>
                      </a:endParaRPr>
                    </a:p>
                  </a:txBody>
                  <a:tcPr>
                    <a:lnT w="12700" cap="flat" cmpd="sng" algn="ctr">
                      <a:solidFill>
                        <a:schemeClr val="bg1"/>
                      </a:solidFill>
                      <a:prstDash val="solid"/>
                      <a:round/>
                      <a:headEnd type="none" w="med" len="med"/>
                      <a:tailEnd type="none" w="med" len="med"/>
                    </a:lnT>
                  </a:tcPr>
                </a:tc>
                <a:tc>
                  <a:txBody>
                    <a:bodyPr/>
                    <a:lstStyle/>
                    <a:p>
                      <a:r>
                        <a:rPr lang="en-US" sz="1400" dirty="0" smtClean="0">
                          <a:solidFill>
                            <a:schemeClr val="bg1"/>
                          </a:solidFill>
                        </a:rPr>
                        <a:t>5</a:t>
                      </a:r>
                      <a:endParaRPr lang="en-US" sz="1400" dirty="0">
                        <a:solidFill>
                          <a:schemeClr val="bg1"/>
                        </a:solidFill>
                      </a:endParaRPr>
                    </a:p>
                  </a:txBody>
                  <a:tcPr>
                    <a:lnT w="12700" cap="flat" cmpd="sng" algn="ctr">
                      <a:solidFill>
                        <a:schemeClr val="bg1"/>
                      </a:solidFill>
                      <a:prstDash val="solid"/>
                      <a:round/>
                      <a:headEnd type="none" w="med" len="med"/>
                      <a:tailEnd type="none" w="med" len="med"/>
                    </a:lnT>
                  </a:tcPr>
                </a:tc>
                <a:tc>
                  <a:txBody>
                    <a:bodyPr/>
                    <a:lstStyle/>
                    <a:p>
                      <a:r>
                        <a:rPr lang="en-US" sz="1400" dirty="0" smtClean="0">
                          <a:solidFill>
                            <a:schemeClr val="bg1"/>
                          </a:solidFill>
                        </a:rPr>
                        <a:t>6653</a:t>
                      </a:r>
                      <a:endParaRPr lang="en-US" sz="1400" dirty="0">
                        <a:solidFill>
                          <a:schemeClr val="bg1"/>
                        </a:solidFill>
                      </a:endParaRPr>
                    </a:p>
                  </a:txBody>
                  <a:tcPr>
                    <a:lnT w="12700" cap="flat" cmpd="sng" algn="ctr">
                      <a:solidFill>
                        <a:schemeClr val="bg1"/>
                      </a:solidFill>
                      <a:prstDash val="solid"/>
                      <a:round/>
                      <a:headEnd type="none" w="med" len="med"/>
                      <a:tailEnd type="none" w="med" len="med"/>
                    </a:lnT>
                  </a:tcPr>
                </a:tc>
                <a:tc>
                  <a:txBody>
                    <a:bodyPr/>
                    <a:lstStyle/>
                    <a:p>
                      <a:r>
                        <a:rPr lang="en-US" sz="1400" dirty="0" smtClean="0">
                          <a:solidFill>
                            <a:schemeClr val="bg1"/>
                          </a:solidFill>
                        </a:rPr>
                        <a:t>.000</a:t>
                      </a:r>
                      <a:endParaRPr lang="en-US" sz="1400" dirty="0">
                        <a:solidFill>
                          <a:schemeClr val="bg1"/>
                        </a:solidFill>
                      </a:endParaRP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5637681"/>
                  </a:ext>
                </a:extLst>
              </a:tr>
              <a:tr h="370840">
                <a:tc>
                  <a:txBody>
                    <a:bodyPr/>
                    <a:lstStyle/>
                    <a:p>
                      <a:r>
                        <a:rPr lang="en-US" sz="1400" dirty="0" smtClean="0">
                          <a:solidFill>
                            <a:schemeClr val="bg1"/>
                          </a:solidFill>
                        </a:rPr>
                        <a:t>Residual</a:t>
                      </a:r>
                      <a:endParaRPr lang="en-US" sz="1400" dirty="0">
                        <a:solidFill>
                          <a:schemeClr val="bg1"/>
                        </a:solidFill>
                      </a:endParaRPr>
                    </a:p>
                  </a:txBody>
                  <a:tcPr/>
                </a:tc>
                <a:tc>
                  <a:txBody>
                    <a:bodyPr/>
                    <a:lstStyle/>
                    <a:p>
                      <a:r>
                        <a:rPr lang="en-US" sz="1400" dirty="0" smtClean="0">
                          <a:solidFill>
                            <a:schemeClr val="bg1"/>
                          </a:solidFill>
                        </a:rPr>
                        <a:t>201527</a:t>
                      </a:r>
                      <a:endParaRPr lang="en-US" sz="1400" dirty="0">
                        <a:solidFill>
                          <a:schemeClr val="bg1"/>
                        </a:solidFill>
                      </a:endParaRPr>
                    </a:p>
                  </a:txBody>
                  <a:tcPr/>
                </a:tc>
                <a:tc>
                  <a:txBody>
                    <a:bodyPr/>
                    <a:lstStyle/>
                    <a:p>
                      <a:endParaRPr lang="en-US" sz="1400" dirty="0">
                        <a:solidFill>
                          <a:schemeClr val="bg1"/>
                        </a:solidFill>
                      </a:endParaRPr>
                    </a:p>
                  </a:txBody>
                  <a:tcPr/>
                </a:tc>
                <a:tc>
                  <a:txBody>
                    <a:bodyPr/>
                    <a:lstStyle/>
                    <a:p>
                      <a:endParaRPr lang="en-US" sz="1400" dirty="0">
                        <a:solidFill>
                          <a:schemeClr val="bg1"/>
                        </a:solidFill>
                      </a:endParaRPr>
                    </a:p>
                  </a:txBody>
                  <a:tcPr/>
                </a:tc>
                <a:extLst>
                  <a:ext uri="{0D108BD9-81ED-4DB2-BD59-A6C34878D82A}">
                    <a16:rowId xmlns:a16="http://schemas.microsoft.com/office/drawing/2014/main" val="195687320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11418609"/>
              </p:ext>
            </p:extLst>
          </p:nvPr>
        </p:nvGraphicFramePr>
        <p:xfrm>
          <a:off x="1066799" y="4069080"/>
          <a:ext cx="4348480" cy="1259840"/>
        </p:xfrm>
        <a:graphic>
          <a:graphicData uri="http://schemas.openxmlformats.org/drawingml/2006/table">
            <a:tbl>
              <a:tblPr firstRow="1" bandRow="1">
                <a:tableStyleId>{2D5ABB26-0587-4C30-8999-92F81FD0307C}</a:tableStyleId>
              </a:tblPr>
              <a:tblGrid>
                <a:gridCol w="1443355">
                  <a:extLst>
                    <a:ext uri="{9D8B030D-6E8A-4147-A177-3AD203B41FA5}">
                      <a16:colId xmlns:a16="http://schemas.microsoft.com/office/drawing/2014/main" val="2968961798"/>
                    </a:ext>
                  </a:extLst>
                </a:gridCol>
                <a:gridCol w="1376046">
                  <a:extLst>
                    <a:ext uri="{9D8B030D-6E8A-4147-A177-3AD203B41FA5}">
                      <a16:colId xmlns:a16="http://schemas.microsoft.com/office/drawing/2014/main" val="4038306545"/>
                    </a:ext>
                  </a:extLst>
                </a:gridCol>
                <a:gridCol w="790574">
                  <a:extLst>
                    <a:ext uri="{9D8B030D-6E8A-4147-A177-3AD203B41FA5}">
                      <a16:colId xmlns:a16="http://schemas.microsoft.com/office/drawing/2014/main" val="3373686561"/>
                    </a:ext>
                  </a:extLst>
                </a:gridCol>
                <a:gridCol w="738505">
                  <a:extLst>
                    <a:ext uri="{9D8B030D-6E8A-4147-A177-3AD203B41FA5}">
                      <a16:colId xmlns:a16="http://schemas.microsoft.com/office/drawing/2014/main" val="232991654"/>
                    </a:ext>
                  </a:extLst>
                </a:gridCol>
              </a:tblGrid>
              <a:tr h="370840">
                <a:tc>
                  <a:txBody>
                    <a:bodyPr/>
                    <a:lstStyle/>
                    <a:p>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err="1" smtClean="0">
                          <a:solidFill>
                            <a:schemeClr val="bg1"/>
                          </a:solidFill>
                        </a:rPr>
                        <a:t>Deg</a:t>
                      </a:r>
                      <a:r>
                        <a:rPr lang="en-US" sz="1400" baseline="0" dirty="0" smtClean="0">
                          <a:solidFill>
                            <a:schemeClr val="bg1"/>
                          </a:solidFill>
                        </a:rPr>
                        <a:t> of Freedom</a:t>
                      </a:r>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solidFill>
                            <a:schemeClr val="bg1"/>
                          </a:solidFill>
                        </a:rPr>
                        <a:t>F stat</a:t>
                      </a:r>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solidFill>
                            <a:schemeClr val="bg1"/>
                          </a:solidFill>
                        </a:rPr>
                        <a:t>P-</a:t>
                      </a:r>
                      <a:r>
                        <a:rPr lang="en-US" sz="1400" dirty="0" err="1" smtClean="0">
                          <a:solidFill>
                            <a:schemeClr val="bg1"/>
                          </a:solidFill>
                        </a:rPr>
                        <a:t>val</a:t>
                      </a:r>
                      <a:endParaRPr lang="en-US" sz="14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58296475"/>
                  </a:ext>
                </a:extLst>
              </a:tr>
              <a:tr h="370840">
                <a:tc>
                  <a:txBody>
                    <a:bodyPr/>
                    <a:lstStyle/>
                    <a:p>
                      <a:r>
                        <a:rPr lang="en-US" sz="1400" dirty="0" smtClean="0">
                          <a:solidFill>
                            <a:schemeClr val="bg1"/>
                          </a:solidFill>
                        </a:rPr>
                        <a:t>Industry </a:t>
                      </a:r>
                      <a:endParaRPr lang="en-US" sz="1400" dirty="0">
                        <a:solidFill>
                          <a:schemeClr val="bg1"/>
                        </a:solidFill>
                      </a:endParaRPr>
                    </a:p>
                  </a:txBody>
                  <a:tcPr>
                    <a:lnT w="12700" cap="flat" cmpd="sng" algn="ctr">
                      <a:solidFill>
                        <a:schemeClr val="bg1"/>
                      </a:solidFill>
                      <a:prstDash val="solid"/>
                      <a:round/>
                      <a:headEnd type="none" w="med" len="med"/>
                      <a:tailEnd type="none" w="med" len="med"/>
                    </a:lnT>
                  </a:tcPr>
                </a:tc>
                <a:tc>
                  <a:txBody>
                    <a:bodyPr/>
                    <a:lstStyle/>
                    <a:p>
                      <a:r>
                        <a:rPr lang="en-US" sz="1400" dirty="0" smtClean="0">
                          <a:solidFill>
                            <a:schemeClr val="bg1"/>
                          </a:solidFill>
                        </a:rPr>
                        <a:t>28</a:t>
                      </a:r>
                      <a:endParaRPr lang="en-US" sz="1400" dirty="0">
                        <a:solidFill>
                          <a:schemeClr val="bg1"/>
                        </a:solidFill>
                      </a:endParaRPr>
                    </a:p>
                  </a:txBody>
                  <a:tcPr>
                    <a:lnT w="12700" cap="flat" cmpd="sng" algn="ctr">
                      <a:solidFill>
                        <a:schemeClr val="bg1"/>
                      </a:solidFill>
                      <a:prstDash val="solid"/>
                      <a:round/>
                      <a:headEnd type="none" w="med" len="med"/>
                      <a:tailEnd type="none" w="med" len="med"/>
                    </a:lnT>
                  </a:tcPr>
                </a:tc>
                <a:tc>
                  <a:txBody>
                    <a:bodyPr/>
                    <a:lstStyle/>
                    <a:p>
                      <a:r>
                        <a:rPr lang="en-US" sz="1400" dirty="0" smtClean="0">
                          <a:solidFill>
                            <a:schemeClr val="bg1"/>
                          </a:solidFill>
                        </a:rPr>
                        <a:t>1435</a:t>
                      </a:r>
                      <a:endParaRPr lang="en-US" sz="1400" dirty="0">
                        <a:solidFill>
                          <a:schemeClr val="bg1"/>
                        </a:solidFill>
                      </a:endParaRPr>
                    </a:p>
                  </a:txBody>
                  <a:tcPr>
                    <a:lnT w="12700" cap="flat" cmpd="sng" algn="ctr">
                      <a:solidFill>
                        <a:schemeClr val="bg1"/>
                      </a:solidFill>
                      <a:prstDash val="solid"/>
                      <a:round/>
                      <a:headEnd type="none" w="med" len="med"/>
                      <a:tailEnd type="none" w="med" len="med"/>
                    </a:lnT>
                  </a:tcPr>
                </a:tc>
                <a:tc>
                  <a:txBody>
                    <a:bodyPr/>
                    <a:lstStyle/>
                    <a:p>
                      <a:r>
                        <a:rPr lang="en-US" sz="1400" dirty="0" smtClean="0">
                          <a:solidFill>
                            <a:schemeClr val="bg1"/>
                          </a:solidFill>
                        </a:rPr>
                        <a:t>.000</a:t>
                      </a:r>
                      <a:endParaRPr lang="en-US" sz="1400" dirty="0">
                        <a:solidFill>
                          <a:schemeClr val="bg1"/>
                        </a:solidFill>
                      </a:endParaRP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5637681"/>
                  </a:ext>
                </a:extLst>
              </a:tr>
              <a:tr h="370840">
                <a:tc>
                  <a:txBody>
                    <a:bodyPr/>
                    <a:lstStyle/>
                    <a:p>
                      <a:r>
                        <a:rPr lang="en-US" sz="1400" dirty="0" smtClean="0">
                          <a:solidFill>
                            <a:schemeClr val="bg1"/>
                          </a:solidFill>
                        </a:rPr>
                        <a:t>Residual </a:t>
                      </a:r>
                      <a:endParaRPr lang="en-US" sz="1400" dirty="0">
                        <a:solidFill>
                          <a:schemeClr val="bg1"/>
                        </a:solidFill>
                      </a:endParaRPr>
                    </a:p>
                  </a:txBody>
                  <a:tcPr/>
                </a:tc>
                <a:tc>
                  <a:txBody>
                    <a:bodyPr/>
                    <a:lstStyle/>
                    <a:p>
                      <a:r>
                        <a:rPr lang="en-US" sz="1400" dirty="0" smtClean="0">
                          <a:solidFill>
                            <a:schemeClr val="bg1"/>
                          </a:solidFill>
                        </a:rPr>
                        <a:t>201504</a:t>
                      </a:r>
                      <a:endParaRPr lang="en-US" sz="1400" dirty="0">
                        <a:solidFill>
                          <a:schemeClr val="bg1"/>
                        </a:solidFill>
                      </a:endParaRPr>
                    </a:p>
                  </a:txBody>
                  <a:tcPr/>
                </a:tc>
                <a:tc>
                  <a:txBody>
                    <a:bodyPr/>
                    <a:lstStyle/>
                    <a:p>
                      <a:endParaRPr lang="en-US" sz="1400" dirty="0">
                        <a:solidFill>
                          <a:schemeClr val="bg1"/>
                        </a:solidFill>
                      </a:endParaRPr>
                    </a:p>
                  </a:txBody>
                  <a:tcPr/>
                </a:tc>
                <a:tc>
                  <a:txBody>
                    <a:bodyPr/>
                    <a:lstStyle/>
                    <a:p>
                      <a:endParaRPr lang="en-US" sz="1400" dirty="0">
                        <a:solidFill>
                          <a:schemeClr val="bg1"/>
                        </a:solidFill>
                      </a:endParaRPr>
                    </a:p>
                  </a:txBody>
                  <a:tcPr/>
                </a:tc>
                <a:extLst>
                  <a:ext uri="{0D108BD9-81ED-4DB2-BD59-A6C34878D82A}">
                    <a16:rowId xmlns:a16="http://schemas.microsoft.com/office/drawing/2014/main" val="1956873203"/>
                  </a:ext>
                </a:extLst>
              </a:tr>
            </a:tbl>
          </a:graphicData>
        </a:graphic>
      </p:graphicFrame>
      <p:sp>
        <p:nvSpPr>
          <p:cNvPr id="5" name="TextBox 4"/>
          <p:cNvSpPr txBox="1"/>
          <p:nvPr/>
        </p:nvSpPr>
        <p:spPr>
          <a:xfrm>
            <a:off x="457200" y="147863"/>
            <a:ext cx="6571622" cy="830997"/>
          </a:xfrm>
          <a:prstGeom prst="rect">
            <a:avLst/>
          </a:prstGeom>
          <a:noFill/>
        </p:spPr>
        <p:txBody>
          <a:bodyPr wrap="square" rtlCol="0">
            <a:spAutoFit/>
          </a:bodyPr>
          <a:lstStyle/>
          <a:p>
            <a:r>
              <a:rPr lang="en-US" sz="2400" dirty="0" smtClean="0">
                <a:solidFill>
                  <a:schemeClr val="bg1"/>
                </a:solidFill>
              </a:rPr>
              <a:t>Differences in Income between </a:t>
            </a:r>
          </a:p>
          <a:p>
            <a:r>
              <a:rPr lang="en-US" sz="2400" b="1" dirty="0" smtClean="0">
                <a:solidFill>
                  <a:schemeClr val="bg1"/>
                </a:solidFill>
              </a:rPr>
              <a:t>Major Category </a:t>
            </a:r>
            <a:r>
              <a:rPr lang="en-US" sz="2400" dirty="0" smtClean="0">
                <a:solidFill>
                  <a:schemeClr val="bg1"/>
                </a:solidFill>
              </a:rPr>
              <a:t>and </a:t>
            </a:r>
            <a:r>
              <a:rPr lang="en-US" sz="2400" b="1" dirty="0" smtClean="0">
                <a:solidFill>
                  <a:schemeClr val="bg1"/>
                </a:solidFill>
              </a:rPr>
              <a:t>Industry</a:t>
            </a:r>
            <a:endParaRPr lang="en-US" sz="2400" b="1" dirty="0">
              <a:solidFill>
                <a:schemeClr val="bg1"/>
              </a:solidFill>
            </a:endParaRPr>
          </a:p>
        </p:txBody>
      </p:sp>
      <p:sp>
        <p:nvSpPr>
          <p:cNvPr id="7" name="TextBox 6"/>
          <p:cNvSpPr txBox="1"/>
          <p:nvPr/>
        </p:nvSpPr>
        <p:spPr>
          <a:xfrm>
            <a:off x="1066799" y="1510325"/>
            <a:ext cx="6571622" cy="400110"/>
          </a:xfrm>
          <a:prstGeom prst="rect">
            <a:avLst/>
          </a:prstGeom>
          <a:noFill/>
        </p:spPr>
        <p:txBody>
          <a:bodyPr wrap="square" rtlCol="0">
            <a:spAutoFit/>
          </a:bodyPr>
          <a:lstStyle/>
          <a:p>
            <a:r>
              <a:rPr lang="en-US" sz="2000" dirty="0" smtClean="0">
                <a:solidFill>
                  <a:schemeClr val="bg1"/>
                </a:solidFill>
              </a:rPr>
              <a:t>ANOVA – ln(</a:t>
            </a:r>
            <a:r>
              <a:rPr lang="en-US" sz="2000" dirty="0" err="1" smtClean="0">
                <a:solidFill>
                  <a:schemeClr val="bg1"/>
                </a:solidFill>
              </a:rPr>
              <a:t>inc</a:t>
            </a:r>
            <a:r>
              <a:rPr lang="en-US" sz="2000" dirty="0" smtClean="0">
                <a:solidFill>
                  <a:schemeClr val="bg1"/>
                </a:solidFill>
              </a:rPr>
              <a:t>) ~ major category</a:t>
            </a:r>
            <a:endParaRPr lang="en-US" sz="2000" b="1" dirty="0">
              <a:solidFill>
                <a:schemeClr val="bg1"/>
              </a:solidFill>
            </a:endParaRPr>
          </a:p>
        </p:txBody>
      </p:sp>
      <p:sp>
        <p:nvSpPr>
          <p:cNvPr id="8" name="TextBox 7"/>
          <p:cNvSpPr txBox="1"/>
          <p:nvPr/>
        </p:nvSpPr>
        <p:spPr>
          <a:xfrm>
            <a:off x="1066799" y="3581400"/>
            <a:ext cx="6571622" cy="400110"/>
          </a:xfrm>
          <a:prstGeom prst="rect">
            <a:avLst/>
          </a:prstGeom>
          <a:noFill/>
        </p:spPr>
        <p:txBody>
          <a:bodyPr wrap="square" rtlCol="0">
            <a:spAutoFit/>
          </a:bodyPr>
          <a:lstStyle/>
          <a:p>
            <a:r>
              <a:rPr lang="en-US" sz="2000" dirty="0" smtClean="0">
                <a:solidFill>
                  <a:schemeClr val="bg1"/>
                </a:solidFill>
              </a:rPr>
              <a:t>ANOVA – ln(</a:t>
            </a:r>
            <a:r>
              <a:rPr lang="en-US" sz="2000" dirty="0" err="1" smtClean="0">
                <a:solidFill>
                  <a:schemeClr val="bg1"/>
                </a:solidFill>
              </a:rPr>
              <a:t>inc</a:t>
            </a:r>
            <a:r>
              <a:rPr lang="en-US" sz="2000" dirty="0" smtClean="0">
                <a:solidFill>
                  <a:schemeClr val="bg1"/>
                </a:solidFill>
              </a:rPr>
              <a:t>) ~ Industry</a:t>
            </a:r>
            <a:endParaRPr lang="en-US" sz="2000" b="1" dirty="0">
              <a:solidFill>
                <a:schemeClr val="bg1"/>
              </a:solidFill>
            </a:endParaRPr>
          </a:p>
        </p:txBody>
      </p:sp>
      <p:sp>
        <p:nvSpPr>
          <p:cNvPr id="6" name="TextBox 5"/>
          <p:cNvSpPr txBox="1"/>
          <p:nvPr/>
        </p:nvSpPr>
        <p:spPr>
          <a:xfrm>
            <a:off x="5791200" y="2126379"/>
            <a:ext cx="3124200" cy="369332"/>
          </a:xfrm>
          <a:prstGeom prst="rect">
            <a:avLst/>
          </a:prstGeom>
        </p:spPr>
        <p:txBody>
          <a:bodyPr vert="horz" wrap="square" rtlCol="0">
            <a:spAutoFit/>
          </a:bodyPr>
          <a:lstStyle/>
          <a:p>
            <a:pPr fontAlgn="auto">
              <a:spcAft>
                <a:spcPts val="0"/>
              </a:spcAft>
            </a:pPr>
            <a:r>
              <a:rPr lang="en-US" dirty="0" err="1" smtClean="0">
                <a:solidFill>
                  <a:schemeClr val="bg1"/>
                </a:solidFill>
                <a:latin typeface="+mj-lt"/>
              </a:rPr>
              <a:t>Intraclass</a:t>
            </a:r>
            <a:r>
              <a:rPr lang="en-US" dirty="0" smtClean="0">
                <a:solidFill>
                  <a:schemeClr val="bg1"/>
                </a:solidFill>
                <a:latin typeface="+mj-lt"/>
              </a:rPr>
              <a:t> Correlation = .142</a:t>
            </a:r>
          </a:p>
        </p:txBody>
      </p:sp>
      <p:sp>
        <p:nvSpPr>
          <p:cNvPr id="9" name="TextBox 8"/>
          <p:cNvSpPr txBox="1"/>
          <p:nvPr/>
        </p:nvSpPr>
        <p:spPr>
          <a:xfrm>
            <a:off x="5791200" y="4111711"/>
            <a:ext cx="3200399" cy="369332"/>
          </a:xfrm>
          <a:prstGeom prst="rect">
            <a:avLst/>
          </a:prstGeom>
        </p:spPr>
        <p:txBody>
          <a:bodyPr vert="horz" wrap="square" rtlCol="0">
            <a:spAutoFit/>
          </a:bodyPr>
          <a:lstStyle/>
          <a:p>
            <a:pPr fontAlgn="auto">
              <a:spcAft>
                <a:spcPts val="0"/>
              </a:spcAft>
            </a:pPr>
            <a:r>
              <a:rPr lang="en-US" dirty="0" err="1" smtClean="0">
                <a:solidFill>
                  <a:schemeClr val="bg1"/>
                </a:solidFill>
                <a:latin typeface="+mj-lt"/>
              </a:rPr>
              <a:t>Intraclass</a:t>
            </a:r>
            <a:r>
              <a:rPr lang="en-US" dirty="0" smtClean="0">
                <a:solidFill>
                  <a:schemeClr val="bg1"/>
                </a:solidFill>
                <a:latin typeface="+mj-lt"/>
              </a:rPr>
              <a:t> Correlation = .166</a:t>
            </a:r>
          </a:p>
        </p:txBody>
      </p:sp>
    </p:spTree>
    <p:extLst>
      <p:ext uri="{BB962C8B-B14F-4D97-AF65-F5344CB8AC3E}">
        <p14:creationId xmlns:p14="http://schemas.microsoft.com/office/powerpoint/2010/main" val="1047892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Calibri Light" panose="020F0302020204030204" pitchFamily="34" charset="0"/>
                <a:cs typeface="Calibri Light" panose="020F0302020204030204" pitchFamily="34" charset="0"/>
              </a:rPr>
              <a:t>Gender Wage </a:t>
            </a:r>
            <a:r>
              <a:rPr lang="en-US" sz="4000" dirty="0">
                <a:latin typeface="Calibri Light" panose="020F0302020204030204" pitchFamily="34" charset="0"/>
                <a:cs typeface="Calibri Light" panose="020F0302020204030204" pitchFamily="34" charset="0"/>
              </a:rPr>
              <a:t>Gap </a:t>
            </a:r>
          </a:p>
        </p:txBody>
      </p:sp>
      <p:sp>
        <p:nvSpPr>
          <p:cNvPr id="3" name="Content Placeholder 2"/>
          <p:cNvSpPr>
            <a:spLocks noGrp="1"/>
          </p:cNvSpPr>
          <p:nvPr>
            <p:ph sz="half" idx="1"/>
          </p:nvPr>
        </p:nvSpPr>
        <p:spPr>
          <a:xfrm>
            <a:off x="3840659" y="1459641"/>
            <a:ext cx="4702193" cy="3939421"/>
          </a:xfrm>
        </p:spPr>
        <p:txBody>
          <a:bodyPr>
            <a:normAutofit/>
          </a:bodyPr>
          <a:lstStyle/>
          <a:p>
            <a:r>
              <a:rPr lang="en-US" sz="1800" dirty="0" smtClean="0"/>
              <a:t>In </a:t>
            </a:r>
            <a:r>
              <a:rPr lang="en-US" sz="1800" dirty="0"/>
              <a:t>1975 the average pay gap between Men and Women was 43 percent (57 cents on the dollar</a:t>
            </a:r>
            <a:r>
              <a:rPr lang="en-US" sz="1800" dirty="0" smtClean="0"/>
              <a:t>)</a:t>
            </a:r>
          </a:p>
          <a:p>
            <a:pPr marL="0" indent="0">
              <a:buNone/>
            </a:pPr>
            <a:endParaRPr lang="en-US" sz="1800" dirty="0"/>
          </a:p>
          <a:p>
            <a:r>
              <a:rPr lang="en-US" sz="1800" dirty="0"/>
              <a:t>As of 2016 the pay gap has narrowed to about 19 percent (81 cents on the dollar</a:t>
            </a:r>
            <a:r>
              <a:rPr lang="en-US" sz="1800" dirty="0" smtClean="0"/>
              <a:t>).</a:t>
            </a:r>
          </a:p>
          <a:p>
            <a:pPr marL="0" indent="0">
              <a:buNone/>
            </a:pPr>
            <a:endParaRPr lang="en-US" sz="1800" dirty="0" smtClean="0"/>
          </a:p>
          <a:p>
            <a:pPr marL="0" indent="0" algn="r">
              <a:buNone/>
            </a:pPr>
            <a:r>
              <a:rPr lang="en-US" sz="1300" dirty="0"/>
              <a:t>- </a:t>
            </a:r>
            <a:r>
              <a:rPr lang="en-US" sz="1300" dirty="0" err="1"/>
              <a:t>Carnevale</a:t>
            </a:r>
            <a:r>
              <a:rPr lang="en-US" sz="1300" dirty="0"/>
              <a:t>, Smith &amp; </a:t>
            </a:r>
            <a:r>
              <a:rPr lang="en-US" sz="1300" dirty="0" err="1"/>
              <a:t>Gluish</a:t>
            </a:r>
            <a:r>
              <a:rPr lang="en-US" sz="1300" dirty="0"/>
              <a:t> (2018), Women Can’t Win. Georgetown University Center on Education</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140157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1215" y="2181118"/>
            <a:ext cx="6017078" cy="300082"/>
          </a:xfrm>
          <a:prstGeom prst="rect">
            <a:avLst/>
          </a:prstGeom>
          <a:noFill/>
        </p:spPr>
        <p:txBody>
          <a:bodyPr wrap="square" rtlCol="0">
            <a:spAutoFit/>
          </a:bodyPr>
          <a:lstStyle/>
          <a:p>
            <a:pPr algn="ctr"/>
            <a:r>
              <a:rPr lang="en-US" sz="1350" dirty="0"/>
              <a:t>GPA Analysis Results </a:t>
            </a:r>
          </a:p>
        </p:txBody>
      </p:sp>
      <mc:AlternateContent xmlns:mc="http://schemas.openxmlformats.org/markup-compatibility/2006" xmlns:a14="http://schemas.microsoft.com/office/drawing/2010/main">
        <mc:Choice Requires="a14">
          <p:sp>
            <p:nvSpPr>
              <p:cNvPr id="3" name="TextBox 2"/>
              <p:cNvSpPr txBox="1"/>
              <p:nvPr/>
            </p:nvSpPr>
            <p:spPr>
              <a:xfrm>
                <a:off x="-349045" y="1282748"/>
                <a:ext cx="9144000" cy="2038635"/>
              </a:xfrm>
              <a:prstGeom prst="rect">
                <a:avLst/>
              </a:prstGeom>
              <a:noFill/>
            </p:spPr>
            <p:txBody>
              <a:bodyPr wrap="square" rtlCol="0">
                <a:spAutoFit/>
              </a:bodyPr>
              <a:lstStyle/>
              <a:p>
                <a:pPr algn="ctr">
                  <a:lnSpc>
                    <a:spcPct val="200000"/>
                  </a:lnSpc>
                </a:pPr>
                <a14:m>
                  <m:oMathPara xmlns:m="http://schemas.openxmlformats.org/officeDocument/2006/math">
                    <m:oMathParaPr>
                      <m:jc m:val="centerGroup"/>
                    </m:oMathParaPr>
                    <m:oMath xmlns:m="http://schemas.openxmlformats.org/officeDocument/2006/math">
                      <m:func>
                        <m:funcPr>
                          <m:ctrlPr>
                            <a:rPr lang="en-US" i="1" smtClean="0">
                              <a:solidFill>
                                <a:schemeClr val="bg1"/>
                              </a:solidFill>
                              <a:latin typeface="Cambria Math" panose="02040503050406030204" pitchFamily="18" charset="0"/>
                            </a:rPr>
                          </m:ctrlPr>
                        </m:funcPr>
                        <m:fName>
                          <m:r>
                            <m:rPr>
                              <m:sty m:val="p"/>
                            </m:rPr>
                            <a:rPr lang="en-US">
                              <a:solidFill>
                                <a:schemeClr val="bg1"/>
                              </a:solidFill>
                              <a:latin typeface="Cambria Math" panose="02040503050406030204" pitchFamily="18" charset="0"/>
                            </a:rPr>
                            <m:t>ln</m:t>
                          </m:r>
                        </m:fName>
                        <m:e>
                          <m:d>
                            <m:dPr>
                              <m:ctrlPr>
                                <a:rPr lang="en-US" i="1">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𝑖𝑛𝑐𝑜𝑚</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𝑒</m:t>
                                  </m:r>
                                </m:e>
                                <m:sub>
                                  <m:r>
                                    <a:rPr lang="en-US" b="0" i="1" smtClean="0">
                                      <a:solidFill>
                                        <a:schemeClr val="bg1"/>
                                      </a:solidFill>
                                      <a:latin typeface="Cambria Math" panose="02040503050406030204" pitchFamily="18" charset="0"/>
                                    </a:rPr>
                                    <m:t>𝑖</m:t>
                                  </m:r>
                                </m:sub>
                              </m:sSub>
                            </m:e>
                          </m:d>
                        </m:e>
                      </m:func>
                      <m:r>
                        <a:rPr lang="en-US" i="1">
                          <a:solidFill>
                            <a:schemeClr val="bg1"/>
                          </a:solidFill>
                          <a:latin typeface="Cambria Math" panose="02040503050406030204" pitchFamily="18" charset="0"/>
                        </a:rPr>
                        <m:t>= </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𝛽</m:t>
                          </m:r>
                        </m:e>
                        <m:sub>
                          <m:r>
                            <a:rPr lang="en-US" i="1">
                              <a:solidFill>
                                <a:schemeClr val="bg1"/>
                              </a:solidFill>
                              <a:latin typeface="Cambria Math" panose="02040503050406030204" pitchFamily="18" charset="0"/>
                            </a:rPr>
                            <m:t>𝑗</m:t>
                          </m:r>
                          <m:r>
                            <a:rPr lang="en-US" i="1">
                              <a:solidFill>
                                <a:schemeClr val="bg1"/>
                              </a:solidFill>
                              <a:latin typeface="Cambria Math" panose="02040503050406030204" pitchFamily="18" charset="0"/>
                            </a:rPr>
                            <m:t>0</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𝛽</m:t>
                          </m:r>
                        </m:e>
                        <m:sub>
                          <m:r>
                            <a:rPr lang="en-US" i="1">
                              <a:solidFill>
                                <a:schemeClr val="bg1"/>
                              </a:solidFill>
                              <a:latin typeface="Cambria Math" panose="02040503050406030204" pitchFamily="18" charset="0"/>
                            </a:rPr>
                            <m:t>1</m:t>
                          </m:r>
                        </m:sub>
                      </m:sSub>
                      <m:d>
                        <m:dPr>
                          <m:ctrlPr>
                            <a:rPr lang="en-US"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𝐺𝐸𝑁𝐷𝐸</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𝑅</m:t>
                              </m:r>
                            </m:e>
                            <m:sub>
                              <m:r>
                                <a:rPr lang="en-US" b="0" i="1" smtClean="0">
                                  <a:solidFill>
                                    <a:schemeClr val="bg1"/>
                                  </a:solidFill>
                                  <a:latin typeface="Cambria Math" panose="02040503050406030204" pitchFamily="18" charset="0"/>
                                </a:rPr>
                                <m:t>𝑖</m:t>
                              </m:r>
                            </m:sub>
                          </m:sSub>
                        </m:e>
                      </m:d>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𝛽</m:t>
                          </m:r>
                        </m:e>
                        <m:sub>
                          <m:r>
                            <a:rPr lang="en-US" i="1">
                              <a:solidFill>
                                <a:schemeClr val="bg1"/>
                              </a:solidFill>
                              <a:latin typeface="Cambria Math" panose="02040503050406030204" pitchFamily="18" charset="0"/>
                            </a:rPr>
                            <m:t>2</m:t>
                          </m:r>
                        </m:sub>
                      </m:sSub>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𝐺𝑃</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𝐴</m:t>
                              </m:r>
                            </m:e>
                            <m:sub>
                              <m:r>
                                <a:rPr lang="en-US" i="1">
                                  <a:solidFill>
                                    <a:schemeClr val="bg1"/>
                                  </a:solidFill>
                                  <a:latin typeface="Cambria Math" panose="02040503050406030204" pitchFamily="18" charset="0"/>
                                </a:rPr>
                                <m:t>𝑖</m:t>
                              </m:r>
                            </m:sub>
                          </m:sSub>
                        </m:e>
                      </m:d>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𝛽</m:t>
                          </m:r>
                        </m:e>
                        <m:sub>
                          <m:r>
                            <a:rPr lang="en-US" b="0" i="1" smtClean="0">
                              <a:solidFill>
                                <a:schemeClr val="bg1"/>
                              </a:solidFill>
                              <a:latin typeface="Cambria Math" panose="02040503050406030204" pitchFamily="18" charset="0"/>
                            </a:rPr>
                            <m:t>3</m:t>
                          </m:r>
                        </m:sub>
                      </m:sSub>
                      <m:d>
                        <m:dPr>
                          <m:ctrlPr>
                            <a:rPr lang="en-US" i="1">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𝐼𝑁𝐷𝑈𝑆𝑇𝑅</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𝑌</m:t>
                              </m:r>
                            </m:e>
                            <m:sub>
                              <m:r>
                                <a:rPr lang="en-US" b="0" i="1" smtClean="0">
                                  <a:solidFill>
                                    <a:schemeClr val="bg1"/>
                                  </a:solidFill>
                                  <a:latin typeface="Cambria Math" panose="02040503050406030204" pitchFamily="18" charset="0"/>
                                </a:rPr>
                                <m:t>𝑖</m:t>
                              </m:r>
                            </m:sub>
                          </m:sSub>
                        </m:e>
                      </m:d>
                      <m:r>
                        <a:rPr lang="en-US" b="0" i="1" smtClean="0">
                          <a:solidFill>
                            <a:schemeClr val="bg1"/>
                          </a:solidFill>
                          <a:latin typeface="Cambria Math" panose="02040503050406030204" pitchFamily="18" charset="0"/>
                        </a:rPr>
                        <m:t>+</m:t>
                      </m:r>
                    </m:oMath>
                  </m:oMathPara>
                </a14:m>
                <a:endParaRPr lang="en-US" b="0" i="1" dirty="0" smtClean="0">
                  <a:solidFill>
                    <a:schemeClr val="bg1"/>
                  </a:solidFill>
                  <a:latin typeface="Cambria Math" panose="02040503050406030204" pitchFamily="18" charset="0"/>
                </a:endParaRPr>
              </a:p>
              <a:p>
                <a:pPr algn="ctr">
                  <a:lnSpc>
                    <a:spcPct val="200000"/>
                  </a:lnSpc>
                </a:pPr>
                <a14:m>
                  <m:oMathPara xmlns:m="http://schemas.openxmlformats.org/officeDocument/2006/math">
                    <m:oMathParaPr>
                      <m:jc m:val="centerGroup"/>
                    </m:oMathParaPr>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𝛽</m:t>
                          </m:r>
                        </m:e>
                        <m:sub>
                          <m:r>
                            <a:rPr lang="en-US" b="0" i="1" smtClean="0">
                              <a:solidFill>
                                <a:schemeClr val="bg1"/>
                              </a:solidFill>
                              <a:latin typeface="Cambria Math" panose="02040503050406030204" pitchFamily="18" charset="0"/>
                            </a:rPr>
                            <m:t>4</m:t>
                          </m:r>
                        </m:sub>
                      </m:sSub>
                      <m:d>
                        <m:dPr>
                          <m:ctrlPr>
                            <a:rPr lang="en-US" i="1">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𝐺𝐸𝑁𝐷𝐸</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𝑅</m:t>
                              </m:r>
                            </m:e>
                            <m:sub>
                              <m:r>
                                <a:rPr lang="en-US" b="0" i="1" smtClean="0">
                                  <a:solidFill>
                                    <a:schemeClr val="bg1"/>
                                  </a:solidFill>
                                  <a:latin typeface="Cambria Math" panose="02040503050406030204" pitchFamily="18" charset="0"/>
                                </a:rPr>
                                <m:t>𝑖</m:t>
                              </m:r>
                            </m:sub>
                          </m:sSub>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𝐺𝑃</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𝐴</m:t>
                              </m:r>
                            </m:e>
                            <m:sub>
                              <m:r>
                                <a:rPr lang="en-US" i="1">
                                  <a:solidFill>
                                    <a:schemeClr val="bg1"/>
                                  </a:solidFill>
                                  <a:latin typeface="Cambria Math" panose="02040503050406030204" pitchFamily="18" charset="0"/>
                                </a:rPr>
                                <m:t>𝑖</m:t>
                              </m:r>
                            </m:sub>
                          </m:sSub>
                        </m:e>
                      </m:d>
                      <m:r>
                        <a:rPr lang="en-US" b="0" i="1" smtClean="0">
                          <a:solidFill>
                            <a:schemeClr val="bg1"/>
                          </a:solidFill>
                          <a:latin typeface="Cambria Math" panose="02040503050406030204" pitchFamily="18" charset="0"/>
                        </a:rPr>
                        <m:t>   +</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𝛽</m:t>
                          </m:r>
                        </m:e>
                        <m:sub>
                          <m:r>
                            <a:rPr lang="en-US" b="0" i="1" smtClean="0">
                              <a:solidFill>
                                <a:schemeClr val="bg1"/>
                              </a:solidFill>
                              <a:latin typeface="Cambria Math" panose="02040503050406030204" pitchFamily="18" charset="0"/>
                            </a:rPr>
                            <m:t>5</m:t>
                          </m:r>
                        </m:sub>
                      </m:sSub>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𝐼𝑁𝐷𝑈𝑆𝑇𝑅</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𝑌</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𝐺𝑃</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𝐴</m:t>
                              </m:r>
                            </m:e>
                            <m:sub>
                              <m:r>
                                <a:rPr lang="en-US" b="0" i="1" smtClean="0">
                                  <a:solidFill>
                                    <a:schemeClr val="bg1"/>
                                  </a:solidFill>
                                  <a:latin typeface="Cambria Math" panose="02040503050406030204" pitchFamily="18" charset="0"/>
                                </a:rPr>
                                <m:t>𝑖</m:t>
                              </m:r>
                            </m:sub>
                          </m:sSub>
                        </m:e>
                      </m:d>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𝛽</m:t>
                          </m:r>
                        </m:e>
                        <m:sub>
                          <m:r>
                            <a:rPr lang="en-US" b="0" i="1" smtClean="0">
                              <a:solidFill>
                                <a:schemeClr val="bg1"/>
                              </a:solidFill>
                              <a:latin typeface="Cambria Math" panose="02040503050406030204" pitchFamily="18" charset="0"/>
                            </a:rPr>
                            <m:t>6</m:t>
                          </m:r>
                        </m:sub>
                      </m:sSub>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𝐺𝐸𝑁𝐷𝐸</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𝑅</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𝐼𝑁𝐷𝑈𝑆𝑇𝑅</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𝑌</m:t>
                              </m:r>
                            </m:e>
                            <m:sub>
                              <m:r>
                                <a:rPr lang="en-US" b="0" i="1" smtClean="0">
                                  <a:solidFill>
                                    <a:schemeClr val="bg1"/>
                                  </a:solidFill>
                                  <a:latin typeface="Cambria Math" panose="02040503050406030204" pitchFamily="18" charset="0"/>
                                </a:rPr>
                                <m:t>𝑖</m:t>
                              </m:r>
                            </m:sub>
                          </m:sSub>
                        </m:e>
                      </m:d>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𝛽</m:t>
                          </m:r>
                        </m:e>
                        <m:sub>
                          <m:r>
                            <a:rPr lang="en-US" b="0" i="1" smtClean="0">
                              <a:solidFill>
                                <a:schemeClr val="bg1"/>
                              </a:solidFill>
                              <a:latin typeface="Cambria Math" panose="02040503050406030204" pitchFamily="18" charset="0"/>
                            </a:rPr>
                            <m:t>7</m:t>
                          </m:r>
                        </m:sub>
                      </m:sSub>
                      <m:d>
                        <m:dPr>
                          <m:ctrlPr>
                            <a:rPr lang="en-US" b="0" i="1" smtClean="0">
                              <a:solidFill>
                                <a:schemeClr val="bg1"/>
                              </a:solidFill>
                              <a:latin typeface="Cambria Math" panose="02040503050406030204" pitchFamily="18" charset="0"/>
                            </a:rPr>
                          </m:ctrlPr>
                        </m:dPr>
                        <m:e>
                          <m:r>
                            <a:rPr lang="en-US" b="0" i="1" smtClean="0">
                              <a:solidFill>
                                <a:schemeClr val="bg1"/>
                              </a:solidFill>
                              <a:latin typeface="Cambria Math" panose="02040503050406030204" pitchFamily="18" charset="0"/>
                            </a:rPr>
                            <m:t>𝐺𝐸𝑁𝐷𝐸</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𝑅</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𝐺𝑃</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𝐴</m:t>
                              </m:r>
                            </m:e>
                            <m:sub>
                              <m:r>
                                <a:rPr lang="en-US" b="0" i="1" smtClean="0">
                                  <a:solidFill>
                                    <a:schemeClr val="bg1"/>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𝐼𝑁𝐷𝑈𝑆𝑇𝑅</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𝑌</m:t>
                              </m:r>
                            </m:e>
                            <m:sub>
                              <m:r>
                                <a:rPr lang="en-US" b="0" i="1" smtClean="0">
                                  <a:solidFill>
                                    <a:schemeClr val="bg1"/>
                                  </a:solidFill>
                                  <a:latin typeface="Cambria Math" panose="02040503050406030204" pitchFamily="18" charset="0"/>
                                </a:rPr>
                                <m:t>𝑖</m:t>
                              </m:r>
                            </m:sub>
                          </m:sSub>
                        </m:e>
                      </m:d>
                      <m:r>
                        <a:rPr lang="en-US" b="0" i="1" smtClean="0">
                          <a:solidFill>
                            <a:schemeClr val="bg1"/>
                          </a:solidFill>
                          <a:latin typeface="Cambria Math" panose="02040503050406030204" pitchFamily="18" charset="0"/>
                        </a:rPr>
                        <m:t>+</m:t>
                      </m:r>
                      <m:sSub>
                        <m:sSubPr>
                          <m:ctrlPr>
                            <a:rPr lang="en-US" b="1" i="1">
                              <a:solidFill>
                                <a:schemeClr val="bg1"/>
                              </a:solidFill>
                              <a:latin typeface="Cambria Math" panose="02040503050406030204" pitchFamily="18" charset="0"/>
                            </a:rPr>
                          </m:ctrlPr>
                        </m:sSubPr>
                        <m:e>
                          <m:r>
                            <a:rPr lang="en-US" b="1" i="1">
                              <a:solidFill>
                                <a:schemeClr val="bg1"/>
                              </a:solidFill>
                              <a:latin typeface="Cambria Math" panose="02040503050406030204" pitchFamily="18" charset="0"/>
                            </a:rPr>
                            <m:t>𝜷</m:t>
                          </m:r>
                        </m:e>
                        <m:sub>
                          <m:r>
                            <a:rPr lang="en-US" b="1" i="1">
                              <a:solidFill>
                                <a:schemeClr val="bg1"/>
                              </a:solidFill>
                              <a:latin typeface="Cambria Math" panose="02040503050406030204" pitchFamily="18" charset="0"/>
                            </a:rPr>
                            <m:t>𝒊</m:t>
                          </m:r>
                        </m:sub>
                      </m:sSub>
                      <m:r>
                        <a:rPr lang="en-US" b="1" i="1">
                          <a:solidFill>
                            <a:schemeClr val="bg1"/>
                          </a:solidFill>
                          <a:latin typeface="Cambria Math" panose="02040503050406030204" pitchFamily="18" charset="0"/>
                        </a:rPr>
                        <m:t>𝑿</m:t>
                      </m:r>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𝜖</m:t>
                          </m:r>
                        </m:e>
                        <m:sub>
                          <m:r>
                            <a:rPr lang="en-US" i="1">
                              <a:solidFill>
                                <a:schemeClr val="bg1"/>
                              </a:solidFill>
                              <a:latin typeface="Cambria Math" panose="02040503050406030204" pitchFamily="18" charset="0"/>
                            </a:rPr>
                            <m:t>𝑗𝑖</m:t>
                          </m:r>
                        </m:sub>
                      </m:sSub>
                    </m:oMath>
                  </m:oMathPara>
                </a14:m>
                <a:endParaRPr lang="en-US" dirty="0">
                  <a:solidFill>
                    <a:schemeClr val="bg1"/>
                  </a:solidFill>
                </a:endParaRPr>
              </a:p>
              <a:p>
                <a:pPr algn="ctr"/>
                <a:endParaRPr lang="en-US" sz="1350" dirty="0">
                  <a:solidFill>
                    <a:schemeClr val="bg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49045" y="1282748"/>
                <a:ext cx="9144000" cy="203863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203480" y="152400"/>
            <a:ext cx="6571622" cy="954107"/>
          </a:xfrm>
          <a:prstGeom prst="rect">
            <a:avLst/>
          </a:prstGeom>
          <a:noFill/>
        </p:spPr>
        <p:txBody>
          <a:bodyPr wrap="square" rtlCol="0">
            <a:spAutoFit/>
          </a:bodyPr>
          <a:lstStyle/>
          <a:p>
            <a:r>
              <a:rPr lang="en-US" sz="3200" dirty="0" smtClean="0">
                <a:solidFill>
                  <a:schemeClr val="bg1"/>
                </a:solidFill>
              </a:rPr>
              <a:t>Model</a:t>
            </a:r>
            <a:r>
              <a:rPr lang="en-US" sz="3200" dirty="0">
                <a:solidFill>
                  <a:schemeClr val="bg1"/>
                </a:solidFill>
              </a:rPr>
              <a:t>:</a:t>
            </a:r>
          </a:p>
          <a:p>
            <a:r>
              <a:rPr lang="en-US" sz="2400" dirty="0" smtClean="0">
                <a:solidFill>
                  <a:schemeClr val="bg1"/>
                </a:solidFill>
              </a:rPr>
              <a:t>Multivariable Linear Regression</a:t>
            </a:r>
            <a:endParaRPr lang="en-US" sz="2400" dirty="0">
              <a:solidFill>
                <a:schemeClr val="bg1"/>
              </a:solidFill>
            </a:endParaRPr>
          </a:p>
        </p:txBody>
      </p:sp>
      <p:cxnSp>
        <p:nvCxnSpPr>
          <p:cNvPr id="5" name="Straight Arrow Connector 4"/>
          <p:cNvCxnSpPr/>
          <p:nvPr/>
        </p:nvCxnSpPr>
        <p:spPr>
          <a:xfrm flipH="1">
            <a:off x="7315200" y="1212701"/>
            <a:ext cx="352360" cy="1837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721237" y="873264"/>
            <a:ext cx="1447800" cy="523220"/>
          </a:xfrm>
          <a:prstGeom prst="rect">
            <a:avLst/>
          </a:prstGeom>
        </p:spPr>
        <p:txBody>
          <a:bodyPr vert="horz" wrap="square" rtlCol="0">
            <a:spAutoFit/>
          </a:bodyPr>
          <a:lstStyle/>
          <a:p>
            <a:pPr fontAlgn="auto">
              <a:spcAft>
                <a:spcPts val="0"/>
              </a:spcAft>
            </a:pPr>
            <a:r>
              <a:rPr lang="en-US" sz="1400" dirty="0" smtClean="0">
                <a:solidFill>
                  <a:schemeClr val="bg1"/>
                </a:solidFill>
                <a:latin typeface="+mj-lt"/>
              </a:rPr>
              <a:t>Gender, GPA, and industry</a:t>
            </a:r>
          </a:p>
        </p:txBody>
      </p:sp>
      <p:sp>
        <p:nvSpPr>
          <p:cNvPr id="8" name="TextBox 7"/>
          <p:cNvSpPr txBox="1"/>
          <p:nvPr/>
        </p:nvSpPr>
        <p:spPr>
          <a:xfrm>
            <a:off x="6404610" y="2712705"/>
            <a:ext cx="1447800" cy="307777"/>
          </a:xfrm>
          <a:prstGeom prst="rect">
            <a:avLst/>
          </a:prstGeom>
        </p:spPr>
        <p:txBody>
          <a:bodyPr vert="horz" wrap="square" rtlCol="0">
            <a:spAutoFit/>
          </a:bodyPr>
          <a:lstStyle/>
          <a:p>
            <a:pPr fontAlgn="auto">
              <a:spcAft>
                <a:spcPts val="0"/>
              </a:spcAft>
            </a:pPr>
            <a:r>
              <a:rPr lang="en-US" sz="1400" dirty="0" smtClean="0">
                <a:solidFill>
                  <a:schemeClr val="bg1"/>
                </a:solidFill>
                <a:latin typeface="+mj-lt"/>
              </a:rPr>
              <a:t>Interactions</a:t>
            </a:r>
          </a:p>
        </p:txBody>
      </p:sp>
      <p:cxnSp>
        <p:nvCxnSpPr>
          <p:cNvPr id="9" name="Straight Arrow Connector 8"/>
          <p:cNvCxnSpPr/>
          <p:nvPr/>
        </p:nvCxnSpPr>
        <p:spPr>
          <a:xfrm flipH="1" flipV="1">
            <a:off x="6263511" y="2501535"/>
            <a:ext cx="173756" cy="1733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5641920" y="2695258"/>
            <a:ext cx="723901" cy="1063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276599" y="3048000"/>
            <a:ext cx="1019696" cy="3109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303092" y="3134380"/>
            <a:ext cx="1447800" cy="523220"/>
          </a:xfrm>
          <a:prstGeom prst="rect">
            <a:avLst/>
          </a:prstGeom>
        </p:spPr>
        <p:txBody>
          <a:bodyPr vert="horz" wrap="square" rtlCol="0">
            <a:spAutoFit/>
          </a:bodyPr>
          <a:lstStyle/>
          <a:p>
            <a:pPr fontAlgn="auto">
              <a:spcAft>
                <a:spcPts val="0"/>
              </a:spcAft>
            </a:pPr>
            <a:r>
              <a:rPr lang="en-US" sz="1400" dirty="0" smtClean="0">
                <a:solidFill>
                  <a:schemeClr val="bg1"/>
                </a:solidFill>
                <a:latin typeface="+mj-lt"/>
              </a:rPr>
              <a:t>Campus, earnings year</a:t>
            </a:r>
          </a:p>
        </p:txBody>
      </p:sp>
      <p:cxnSp>
        <p:nvCxnSpPr>
          <p:cNvPr id="22" name="Straight Arrow Connector 21"/>
          <p:cNvCxnSpPr/>
          <p:nvPr/>
        </p:nvCxnSpPr>
        <p:spPr>
          <a:xfrm flipH="1" flipV="1">
            <a:off x="5105400" y="3048000"/>
            <a:ext cx="548289" cy="2325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580609" y="3146470"/>
            <a:ext cx="1447800" cy="307777"/>
          </a:xfrm>
          <a:prstGeom prst="rect">
            <a:avLst/>
          </a:prstGeom>
        </p:spPr>
        <p:txBody>
          <a:bodyPr vert="horz" wrap="square" rtlCol="0">
            <a:spAutoFit/>
          </a:bodyPr>
          <a:lstStyle/>
          <a:p>
            <a:pPr fontAlgn="auto">
              <a:spcAft>
                <a:spcPts val="0"/>
              </a:spcAft>
            </a:pPr>
            <a:r>
              <a:rPr lang="en-US" sz="1400" dirty="0" smtClean="0">
                <a:solidFill>
                  <a:schemeClr val="bg1"/>
                </a:solidFill>
                <a:latin typeface="+mj-lt"/>
              </a:rPr>
              <a:t>Clustered SEs</a:t>
            </a:r>
          </a:p>
        </p:txBody>
      </p:sp>
      <p:sp>
        <p:nvSpPr>
          <p:cNvPr id="7" name="Slide Number Placeholder 6"/>
          <p:cNvSpPr>
            <a:spLocks noGrp="1"/>
          </p:cNvSpPr>
          <p:nvPr>
            <p:ph type="sldNum" sz="quarter" idx="12"/>
          </p:nvPr>
        </p:nvSpPr>
        <p:spPr/>
        <p:txBody>
          <a:bodyPr/>
          <a:lstStyle/>
          <a:p>
            <a:fld id="{4FAB73BC-B049-4115-A692-8D63A059BFB8}" type="slidenum">
              <a:rPr lang="en-US" smtClean="0"/>
              <a:pPr/>
              <a:t>30</a:t>
            </a:fld>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2523033055"/>
              </p:ext>
            </p:extLst>
          </p:nvPr>
        </p:nvGraphicFramePr>
        <p:xfrm>
          <a:off x="152400" y="4175760"/>
          <a:ext cx="8917914" cy="1996440"/>
        </p:xfrm>
        <a:graphic>
          <a:graphicData uri="http://schemas.openxmlformats.org/drawingml/2006/table">
            <a:tbl>
              <a:tblPr firstRow="1" bandRow="1">
                <a:tableStyleId>{5940675A-B579-460E-94D1-54222C63F5DA}</a:tableStyleId>
              </a:tblPr>
              <a:tblGrid>
                <a:gridCol w="1486319">
                  <a:extLst>
                    <a:ext uri="{9D8B030D-6E8A-4147-A177-3AD203B41FA5}">
                      <a16:colId xmlns:a16="http://schemas.microsoft.com/office/drawing/2014/main" val="3526314508"/>
                    </a:ext>
                  </a:extLst>
                </a:gridCol>
                <a:gridCol w="1486319">
                  <a:extLst>
                    <a:ext uri="{9D8B030D-6E8A-4147-A177-3AD203B41FA5}">
                      <a16:colId xmlns:a16="http://schemas.microsoft.com/office/drawing/2014/main" val="3743563578"/>
                    </a:ext>
                  </a:extLst>
                </a:gridCol>
                <a:gridCol w="1486319">
                  <a:extLst>
                    <a:ext uri="{9D8B030D-6E8A-4147-A177-3AD203B41FA5}">
                      <a16:colId xmlns:a16="http://schemas.microsoft.com/office/drawing/2014/main" val="1769004973"/>
                    </a:ext>
                  </a:extLst>
                </a:gridCol>
                <a:gridCol w="1486319">
                  <a:extLst>
                    <a:ext uri="{9D8B030D-6E8A-4147-A177-3AD203B41FA5}">
                      <a16:colId xmlns:a16="http://schemas.microsoft.com/office/drawing/2014/main" val="1839271046"/>
                    </a:ext>
                  </a:extLst>
                </a:gridCol>
                <a:gridCol w="1486319">
                  <a:extLst>
                    <a:ext uri="{9D8B030D-6E8A-4147-A177-3AD203B41FA5}">
                      <a16:colId xmlns:a16="http://schemas.microsoft.com/office/drawing/2014/main" val="932948735"/>
                    </a:ext>
                  </a:extLst>
                </a:gridCol>
                <a:gridCol w="1486319">
                  <a:extLst>
                    <a:ext uri="{9D8B030D-6E8A-4147-A177-3AD203B41FA5}">
                      <a16:colId xmlns:a16="http://schemas.microsoft.com/office/drawing/2014/main" val="1108804223"/>
                    </a:ext>
                  </a:extLst>
                </a:gridCol>
              </a:tblGrid>
              <a:tr h="642247">
                <a:tc>
                  <a:txBody>
                    <a:bodyPr/>
                    <a:lstStyle/>
                    <a:p>
                      <a:pPr algn="ctr"/>
                      <a:r>
                        <a:rPr lang="en-US" sz="1400" dirty="0" smtClean="0">
                          <a:solidFill>
                            <a:schemeClr val="bg1"/>
                          </a:solidFill>
                        </a:rPr>
                        <a:t>Life Health Science</a:t>
                      </a:r>
                      <a:endParaRPr 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dirty="0" smtClean="0">
                          <a:solidFill>
                            <a:schemeClr val="bg1"/>
                          </a:solidFill>
                        </a:rPr>
                        <a:t>Physical</a:t>
                      </a:r>
                      <a:r>
                        <a:rPr lang="en-US" sz="1400" baseline="0" dirty="0" smtClean="0">
                          <a:solidFill>
                            <a:schemeClr val="bg1"/>
                          </a:solidFill>
                        </a:rPr>
                        <a:t> Sciences </a:t>
                      </a:r>
                      <a:endParaRPr 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dirty="0" smtClean="0">
                          <a:solidFill>
                            <a:schemeClr val="bg1"/>
                          </a:solidFill>
                        </a:rPr>
                        <a:t>Computer Science &amp;</a:t>
                      </a:r>
                      <a:r>
                        <a:rPr lang="en-US" sz="1400" baseline="0" dirty="0" smtClean="0">
                          <a:solidFill>
                            <a:schemeClr val="bg1"/>
                          </a:solidFill>
                        </a:rPr>
                        <a:t> Engineering</a:t>
                      </a:r>
                      <a:endParaRPr 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dirty="0" smtClean="0">
                          <a:solidFill>
                            <a:schemeClr val="bg1"/>
                          </a:solidFill>
                        </a:rPr>
                        <a:t>Business &amp; Economics</a:t>
                      </a:r>
                      <a:endParaRPr 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dirty="0" smtClean="0">
                          <a:solidFill>
                            <a:schemeClr val="bg1"/>
                          </a:solidFill>
                        </a:rPr>
                        <a:t>Social Sciences</a:t>
                      </a:r>
                      <a:endParaRPr 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dirty="0" smtClean="0">
                          <a:solidFill>
                            <a:schemeClr val="bg1"/>
                          </a:solidFill>
                        </a:rPr>
                        <a:t>Arts, Humanities, Other</a:t>
                      </a:r>
                      <a:endParaRPr lang="en-US" sz="14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77634589"/>
                  </a:ext>
                </a:extLst>
              </a:tr>
              <a:tr h="1262752">
                <a:tc>
                  <a:txBody>
                    <a:bodyPr/>
                    <a:lstStyle/>
                    <a:p>
                      <a:r>
                        <a:rPr lang="en-US" sz="1000" dirty="0" smtClean="0">
                          <a:solidFill>
                            <a:schemeClr val="bg1"/>
                          </a:solidFill>
                        </a:rPr>
                        <a:t>Pharmacy,</a:t>
                      </a:r>
                      <a:r>
                        <a:rPr lang="en-US" sz="1000" baseline="0" dirty="0" smtClean="0">
                          <a:solidFill>
                            <a:schemeClr val="bg1"/>
                          </a:solidFill>
                        </a:rPr>
                        <a:t> Nursing, Public Health, Other Life Sciences, Biology, Agriculture</a:t>
                      </a:r>
                      <a:endParaRPr lang="en-US" sz="10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000" dirty="0" smtClean="0">
                          <a:solidFill>
                            <a:schemeClr val="bg1"/>
                          </a:solidFill>
                        </a:rPr>
                        <a:t>Physics,</a:t>
                      </a:r>
                      <a:r>
                        <a:rPr lang="en-US" sz="1000" baseline="0" dirty="0" smtClean="0">
                          <a:solidFill>
                            <a:schemeClr val="bg1"/>
                          </a:solidFill>
                        </a:rPr>
                        <a:t> Other Physical Sciences, Chemistry, Architecture</a:t>
                      </a:r>
                      <a:endParaRPr lang="en-US" sz="10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000" dirty="0" smtClean="0">
                          <a:solidFill>
                            <a:schemeClr val="bg1"/>
                          </a:solidFill>
                        </a:rPr>
                        <a:t>Mathematics, Computer Science, Engineering</a:t>
                      </a:r>
                      <a:endParaRPr lang="en-US" sz="10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000" dirty="0" smtClean="0">
                          <a:solidFill>
                            <a:schemeClr val="bg1"/>
                          </a:solidFill>
                        </a:rPr>
                        <a:t>Business, Economics</a:t>
                      </a:r>
                      <a:endParaRPr lang="en-US" sz="10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000" dirty="0" smtClean="0">
                          <a:solidFill>
                            <a:schemeClr val="bg1"/>
                          </a:solidFill>
                        </a:rPr>
                        <a:t>Public Administration, Geography, Legal Studies, Anthropology, History, Communications, Sociology, Political</a:t>
                      </a:r>
                      <a:r>
                        <a:rPr lang="en-US" sz="1000" baseline="0" dirty="0" smtClean="0">
                          <a:solidFill>
                            <a:schemeClr val="bg1"/>
                          </a:solidFill>
                        </a:rPr>
                        <a:t> Science, Psychology, Other Social Science</a:t>
                      </a:r>
                      <a:endParaRPr lang="en-US" sz="10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000" dirty="0" smtClean="0">
                          <a:solidFill>
                            <a:schemeClr val="bg1"/>
                          </a:solidFill>
                        </a:rPr>
                        <a:t>Education,</a:t>
                      </a:r>
                      <a:r>
                        <a:rPr lang="en-US" sz="1000" baseline="0" dirty="0" smtClean="0">
                          <a:solidFill>
                            <a:schemeClr val="bg1"/>
                          </a:solidFill>
                        </a:rPr>
                        <a:t> Other Humanities, Philosophy, Foreign Language, English/Literature, Arts, Other</a:t>
                      </a:r>
                      <a:endParaRPr lang="en-US" sz="10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36192320"/>
                  </a:ext>
                </a:extLst>
              </a:tr>
            </a:tbl>
          </a:graphicData>
        </a:graphic>
      </p:graphicFrame>
    </p:spTree>
    <p:extLst>
      <p:ext uri="{BB962C8B-B14F-4D97-AF65-F5344CB8AC3E}">
        <p14:creationId xmlns:p14="http://schemas.microsoft.com/office/powerpoint/2010/main" val="70650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8"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480" y="533400"/>
            <a:ext cx="6571622" cy="584775"/>
          </a:xfrm>
          <a:prstGeom prst="rect">
            <a:avLst/>
          </a:prstGeom>
          <a:noFill/>
        </p:spPr>
        <p:txBody>
          <a:bodyPr wrap="square" rtlCol="0">
            <a:spAutoFit/>
          </a:bodyPr>
          <a:lstStyle/>
          <a:p>
            <a:r>
              <a:rPr lang="en-US" sz="3200" dirty="0"/>
              <a:t>The </a:t>
            </a:r>
            <a:r>
              <a:rPr lang="en-US" sz="3200" dirty="0" smtClean="0">
                <a:solidFill>
                  <a:schemeClr val="bg1"/>
                </a:solidFill>
              </a:rPr>
              <a:t>Takeaways:</a:t>
            </a:r>
            <a:endParaRPr lang="en-US" sz="3200" dirty="0">
              <a:solidFill>
                <a:schemeClr val="bg1"/>
              </a:solidFill>
            </a:endParaRPr>
          </a:p>
        </p:txBody>
      </p:sp>
      <p:sp>
        <p:nvSpPr>
          <p:cNvPr id="3" name="TextBox 2"/>
          <p:cNvSpPr txBox="1"/>
          <p:nvPr/>
        </p:nvSpPr>
        <p:spPr>
          <a:xfrm>
            <a:off x="457200" y="1259175"/>
            <a:ext cx="7010400" cy="2169825"/>
          </a:xfrm>
          <a:prstGeom prst="rect">
            <a:avLst/>
          </a:prstGeom>
        </p:spPr>
        <p:txBody>
          <a:bodyPr vert="horz" wrap="square" rtlCol="0">
            <a:spAutoFit/>
          </a:bodyPr>
          <a:lstStyle/>
          <a:p>
            <a:pPr marL="285750" indent="-285750">
              <a:lnSpc>
                <a:spcPct val="150000"/>
              </a:lnSpc>
              <a:buFont typeface="Arial" panose="020B0604020202020204" pitchFamily="34" charset="0"/>
              <a:buChar char="•"/>
            </a:pPr>
            <a:r>
              <a:rPr lang="en-US" b="1" dirty="0" smtClean="0">
                <a:solidFill>
                  <a:schemeClr val="bg1"/>
                </a:solidFill>
              </a:rPr>
              <a:t>Business </a:t>
            </a:r>
            <a:r>
              <a:rPr lang="en-US" b="1" dirty="0">
                <a:solidFill>
                  <a:schemeClr val="bg1"/>
                </a:solidFill>
              </a:rPr>
              <a:t>Services</a:t>
            </a:r>
            <a:r>
              <a:rPr lang="en-US" dirty="0">
                <a:solidFill>
                  <a:schemeClr val="bg1"/>
                </a:solidFill>
              </a:rPr>
              <a:t>, </a:t>
            </a:r>
            <a:r>
              <a:rPr lang="en-US" b="1" dirty="0">
                <a:solidFill>
                  <a:schemeClr val="bg1"/>
                </a:solidFill>
              </a:rPr>
              <a:t>Internet</a:t>
            </a:r>
            <a:r>
              <a:rPr lang="en-US" dirty="0">
                <a:solidFill>
                  <a:schemeClr val="bg1"/>
                </a:solidFill>
              </a:rPr>
              <a:t> </a:t>
            </a:r>
            <a:r>
              <a:rPr lang="en-US" b="1" dirty="0">
                <a:solidFill>
                  <a:schemeClr val="bg1"/>
                </a:solidFill>
              </a:rPr>
              <a:t>Services</a:t>
            </a:r>
            <a:r>
              <a:rPr lang="en-US" dirty="0">
                <a:solidFill>
                  <a:schemeClr val="bg1"/>
                </a:solidFill>
              </a:rPr>
              <a:t>, and </a:t>
            </a:r>
            <a:r>
              <a:rPr lang="en-US" b="1" dirty="0">
                <a:solidFill>
                  <a:schemeClr val="bg1"/>
                </a:solidFill>
              </a:rPr>
              <a:t>Finance</a:t>
            </a:r>
            <a:r>
              <a:rPr lang="en-US" dirty="0">
                <a:solidFill>
                  <a:schemeClr val="bg1"/>
                </a:solidFill>
              </a:rPr>
              <a:t> </a:t>
            </a:r>
            <a:r>
              <a:rPr lang="en-US" b="1" dirty="0">
                <a:solidFill>
                  <a:schemeClr val="bg1"/>
                </a:solidFill>
              </a:rPr>
              <a:t>&amp;</a:t>
            </a:r>
            <a:r>
              <a:rPr lang="en-US" dirty="0">
                <a:solidFill>
                  <a:schemeClr val="bg1"/>
                </a:solidFill>
              </a:rPr>
              <a:t> </a:t>
            </a:r>
            <a:r>
              <a:rPr lang="en-US" b="1" dirty="0">
                <a:solidFill>
                  <a:schemeClr val="bg1"/>
                </a:solidFill>
              </a:rPr>
              <a:t>Insurance</a:t>
            </a:r>
            <a:r>
              <a:rPr lang="en-US" dirty="0">
                <a:solidFill>
                  <a:schemeClr val="bg1"/>
                </a:solidFill>
              </a:rPr>
              <a:t> had mostly </a:t>
            </a:r>
            <a:r>
              <a:rPr lang="en-US" dirty="0" smtClean="0">
                <a:solidFill>
                  <a:schemeClr val="bg1"/>
                </a:solidFill>
              </a:rPr>
              <a:t>significant GPA and GPA-by-gender coefficients </a:t>
            </a:r>
          </a:p>
          <a:p>
            <a:pPr marL="285750" indent="-285750">
              <a:lnSpc>
                <a:spcPct val="150000"/>
              </a:lnSpc>
              <a:buFont typeface="Arial" panose="020B0604020202020204" pitchFamily="34" charset="0"/>
              <a:buChar char="•"/>
            </a:pPr>
            <a:r>
              <a:rPr lang="en-US" dirty="0" smtClean="0">
                <a:solidFill>
                  <a:schemeClr val="bg1"/>
                </a:solidFill>
                <a:latin typeface="+mj-lt"/>
              </a:rPr>
              <a:t>Most other industry-by-gender-by-major slopes had insignificant coefficients</a:t>
            </a:r>
            <a:endParaRPr lang="en-US" sz="1400" dirty="0" smtClean="0">
              <a:solidFill>
                <a:schemeClr val="bg1"/>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3732788433"/>
              </p:ext>
            </p:extLst>
          </p:nvPr>
        </p:nvGraphicFramePr>
        <p:xfrm>
          <a:off x="2667000" y="3318596"/>
          <a:ext cx="6311901" cy="2676525"/>
        </p:xfrm>
        <a:graphic>
          <a:graphicData uri="http://schemas.openxmlformats.org/drawingml/2006/table">
            <a:tbl>
              <a:tblPr/>
              <a:tblGrid>
                <a:gridCol w="980860">
                  <a:extLst>
                    <a:ext uri="{9D8B030D-6E8A-4147-A177-3AD203B41FA5}">
                      <a16:colId xmlns:a16="http://schemas.microsoft.com/office/drawing/2014/main" val="2847548819"/>
                    </a:ext>
                  </a:extLst>
                </a:gridCol>
                <a:gridCol w="515907">
                  <a:extLst>
                    <a:ext uri="{9D8B030D-6E8A-4147-A177-3AD203B41FA5}">
                      <a16:colId xmlns:a16="http://schemas.microsoft.com/office/drawing/2014/main" val="1337062561"/>
                    </a:ext>
                  </a:extLst>
                </a:gridCol>
                <a:gridCol w="773861">
                  <a:extLst>
                    <a:ext uri="{9D8B030D-6E8A-4147-A177-3AD203B41FA5}">
                      <a16:colId xmlns:a16="http://schemas.microsoft.com/office/drawing/2014/main" val="3170133020"/>
                    </a:ext>
                  </a:extLst>
                </a:gridCol>
                <a:gridCol w="573230">
                  <a:extLst>
                    <a:ext uri="{9D8B030D-6E8A-4147-A177-3AD203B41FA5}">
                      <a16:colId xmlns:a16="http://schemas.microsoft.com/office/drawing/2014/main" val="1985154528"/>
                    </a:ext>
                  </a:extLst>
                </a:gridCol>
                <a:gridCol w="773861">
                  <a:extLst>
                    <a:ext uri="{9D8B030D-6E8A-4147-A177-3AD203B41FA5}">
                      <a16:colId xmlns:a16="http://schemas.microsoft.com/office/drawing/2014/main" val="3486278662"/>
                    </a:ext>
                  </a:extLst>
                </a:gridCol>
                <a:gridCol w="573230">
                  <a:extLst>
                    <a:ext uri="{9D8B030D-6E8A-4147-A177-3AD203B41FA5}">
                      <a16:colId xmlns:a16="http://schemas.microsoft.com/office/drawing/2014/main" val="2773673816"/>
                    </a:ext>
                  </a:extLst>
                </a:gridCol>
                <a:gridCol w="773861">
                  <a:extLst>
                    <a:ext uri="{9D8B030D-6E8A-4147-A177-3AD203B41FA5}">
                      <a16:colId xmlns:a16="http://schemas.microsoft.com/office/drawing/2014/main" val="421635009"/>
                    </a:ext>
                  </a:extLst>
                </a:gridCol>
                <a:gridCol w="573230">
                  <a:extLst>
                    <a:ext uri="{9D8B030D-6E8A-4147-A177-3AD203B41FA5}">
                      <a16:colId xmlns:a16="http://schemas.microsoft.com/office/drawing/2014/main" val="56080726"/>
                    </a:ext>
                  </a:extLst>
                </a:gridCol>
                <a:gridCol w="773861">
                  <a:extLst>
                    <a:ext uri="{9D8B030D-6E8A-4147-A177-3AD203B41FA5}">
                      <a16:colId xmlns:a16="http://schemas.microsoft.com/office/drawing/2014/main" val="682280984"/>
                    </a:ext>
                  </a:extLst>
                </a:gridCol>
              </a:tblGrid>
              <a:tr h="200025">
                <a:tc>
                  <a:txBody>
                    <a:bodyPr/>
                    <a:lstStyle/>
                    <a:p>
                      <a:pPr algn="ctr" fontAlgn="b"/>
                      <a:r>
                        <a:rPr lang="en-US" sz="1100" b="0" i="0" u="none" strike="noStrike" dirty="0">
                          <a:solidFill>
                            <a:srgbClr val="000000"/>
                          </a:solidFill>
                          <a:effectLst/>
                          <a:latin typeface="Calibri" panose="020F0502020204030204" pitchFamily="34" charset="0"/>
                        </a:rPr>
                        <a:t>Major Category</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1100" b="0" i="0" u="none" strike="noStrike">
                          <a:solidFill>
                            <a:srgbClr val="000000"/>
                          </a:solidFill>
                          <a:effectLst/>
                          <a:latin typeface="Calibri" panose="020F0502020204030204" pitchFamily="34" charset="0"/>
                        </a:rPr>
                        <a:t>Overall</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0" i="0" u="none" strike="noStrike">
                          <a:solidFill>
                            <a:srgbClr val="000000"/>
                          </a:solidFill>
                          <a:effectLst/>
                          <a:latin typeface="Calibri" panose="020F0502020204030204" pitchFamily="34" charset="0"/>
                        </a:rPr>
                        <a:t>Business Services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0" i="0" u="none" strike="noStrike">
                          <a:solidFill>
                            <a:srgbClr val="000000"/>
                          </a:solidFill>
                          <a:effectLst/>
                          <a:latin typeface="Calibri" panose="020F0502020204030204" pitchFamily="34" charset="0"/>
                        </a:rPr>
                        <a:t>Finance &amp; Insurance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0" i="0" u="none" strike="noStrike">
                          <a:solidFill>
                            <a:srgbClr val="000000"/>
                          </a:solidFill>
                          <a:effectLst/>
                          <a:latin typeface="Calibri" panose="020F0502020204030204" pitchFamily="34" charset="0"/>
                        </a:rPr>
                        <a:t>Internet Systems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871027668"/>
                  </a:ext>
                </a:extLst>
              </a:tr>
              <a:tr h="190500">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Light" panose="020F0302020204030204" pitchFamily="34" charset="0"/>
                        </a:rPr>
                        <a:t>GPA</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Light" panose="020F0302020204030204" pitchFamily="34" charset="0"/>
                        </a:rPr>
                        <a:t>GPA-Gender</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Light" panose="020F0302020204030204" pitchFamily="34" charset="0"/>
                        </a:rPr>
                        <a:t>GPA</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Light" panose="020F0302020204030204" pitchFamily="34" charset="0"/>
                        </a:rPr>
                        <a:t>GPA-Gender</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Light" panose="020F0302020204030204" pitchFamily="34" charset="0"/>
                        </a:rPr>
                        <a:t>GPA</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Light" panose="020F0302020204030204" pitchFamily="34" charset="0"/>
                        </a:rPr>
                        <a:t>GPA-Gender</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Light" panose="020F0302020204030204" pitchFamily="34" charset="0"/>
                        </a:rPr>
                        <a:t>GPA</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Light" panose="020F0302020204030204" pitchFamily="34" charset="0"/>
                        </a:rPr>
                        <a:t>GPA-Gender</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5453498"/>
                  </a:ext>
                </a:extLst>
              </a:tr>
              <a:tr h="190500">
                <a:tc rowSpan="2">
                  <a:txBody>
                    <a:bodyPr/>
                    <a:lstStyle/>
                    <a:p>
                      <a:pPr algn="ctr" fontAlgn="ctr"/>
                      <a:r>
                        <a:rPr lang="en-US" sz="1100" b="1" i="0" u="none" strike="noStrike" dirty="0">
                          <a:solidFill>
                            <a:srgbClr val="000000"/>
                          </a:solidFill>
                          <a:effectLst/>
                          <a:latin typeface="Calibri Light" panose="020F0302020204030204" pitchFamily="34" charset="0"/>
                        </a:rPr>
                        <a:t>Business Econ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-0.077#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0.092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0.257***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0.199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0.477***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-0.148*</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0.196***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-0.051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176306"/>
                  </a:ext>
                </a:extLst>
              </a:tr>
              <a:tr h="190500">
                <a:tc v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(0.04)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(0.06)</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(0.043)</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(0.192)</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(0.045)</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(0.069)</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(0.049)</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(0.076)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266654"/>
                  </a:ext>
                </a:extLst>
              </a:tr>
              <a:tr h="190500">
                <a:tc rowSpan="2">
                  <a:txBody>
                    <a:bodyPr/>
                    <a:lstStyle/>
                    <a:p>
                      <a:pPr algn="ctr" fontAlgn="ctr"/>
                      <a:r>
                        <a:rPr lang="en-US" sz="1100" b="1" i="0" u="none" strike="noStrike" dirty="0">
                          <a:solidFill>
                            <a:srgbClr val="000000"/>
                          </a:solidFill>
                          <a:effectLst/>
                          <a:latin typeface="Calibri Light" panose="020F0302020204030204" pitchFamily="34" charset="0"/>
                        </a:rPr>
                        <a:t>Physical </a:t>
                      </a:r>
                      <a:r>
                        <a:rPr lang="en-US" sz="1100" b="1" i="0" u="none" strike="noStrike" dirty="0" err="1">
                          <a:solidFill>
                            <a:srgbClr val="000000"/>
                          </a:solidFill>
                          <a:effectLst/>
                          <a:latin typeface="Calibri Light" panose="020F0302020204030204" pitchFamily="34" charset="0"/>
                        </a:rPr>
                        <a:t>Sci</a:t>
                      </a:r>
                      <a:endParaRPr lang="en-US" sz="1100" b="1" i="0" u="none" strike="noStrike" dirty="0">
                        <a:solidFill>
                          <a:srgbClr val="000000"/>
                        </a:solidFill>
                        <a:effectLst/>
                        <a:latin typeface="Calibri Light" panose="020F03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-0.076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0.136</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0.084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0.329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0.361*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-0.462#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0.304*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-0.003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02073032"/>
                  </a:ext>
                </a:extLst>
              </a:tr>
              <a:tr h="190500">
                <a:tc v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(0.092)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(0.139)</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(0.114)</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(0.504)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(0.182)</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(0.252)</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(0.14)</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(0.212)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192369"/>
                  </a:ext>
                </a:extLst>
              </a:tr>
              <a:tr h="190500">
                <a:tc rowSpan="2">
                  <a:txBody>
                    <a:bodyPr/>
                    <a:lstStyle/>
                    <a:p>
                      <a:pPr algn="ctr" fontAlgn="ctr"/>
                      <a:r>
                        <a:rPr lang="en-US" sz="1100" b="1" i="0" u="none" strike="noStrike" dirty="0">
                          <a:solidFill>
                            <a:srgbClr val="000000"/>
                          </a:solidFill>
                          <a:effectLst/>
                          <a:latin typeface="Calibri Light" panose="020F0302020204030204" pitchFamily="34" charset="0"/>
                        </a:rPr>
                        <a:t>Life Health </a:t>
                      </a:r>
                      <a:r>
                        <a:rPr lang="en-US" sz="1100" b="1" i="0" u="none" strike="noStrike" dirty="0" err="1">
                          <a:solidFill>
                            <a:srgbClr val="000000"/>
                          </a:solidFill>
                          <a:effectLst/>
                          <a:latin typeface="Calibri Light" panose="020F0302020204030204" pitchFamily="34" charset="0"/>
                        </a:rPr>
                        <a:t>Sci</a:t>
                      </a:r>
                      <a:endParaRPr lang="en-US" sz="1100" b="1" i="0" u="none" strike="noStrike" dirty="0">
                        <a:solidFill>
                          <a:srgbClr val="000000"/>
                        </a:solidFill>
                        <a:effectLst/>
                        <a:latin typeface="Calibri Light" panose="020F03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-0.074#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0.075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0.113*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0.004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0.363***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-0.268**</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0.171*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76504213"/>
                  </a:ext>
                </a:extLst>
              </a:tr>
              <a:tr h="190500">
                <a:tc v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(0.039)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(0.052)</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(0.055)</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(0.222)</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(0.073)</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(0.09)</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(0.068)</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(0.102)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667902"/>
                  </a:ext>
                </a:extLst>
              </a:tr>
              <a:tr h="190500">
                <a:tc rowSpan="2">
                  <a:txBody>
                    <a:bodyPr/>
                    <a:lstStyle/>
                    <a:p>
                      <a:pPr algn="ctr" fontAlgn="ctr"/>
                      <a:r>
                        <a:rPr lang="en-US" sz="1100" b="1" i="0" u="none" strike="noStrike" dirty="0">
                          <a:solidFill>
                            <a:srgbClr val="000000"/>
                          </a:solidFill>
                          <a:effectLst/>
                          <a:latin typeface="Calibri Light" panose="020F0302020204030204" pitchFamily="34" charset="0"/>
                        </a:rPr>
                        <a:t>Social </a:t>
                      </a:r>
                      <a:r>
                        <a:rPr lang="en-US" sz="1100" b="1" i="0" u="none" strike="noStrike" dirty="0" err="1">
                          <a:solidFill>
                            <a:srgbClr val="000000"/>
                          </a:solidFill>
                          <a:effectLst/>
                          <a:latin typeface="Calibri Light" panose="020F0302020204030204" pitchFamily="34" charset="0"/>
                        </a:rPr>
                        <a:t>Sci</a:t>
                      </a:r>
                      <a:endParaRPr lang="en-US" sz="1100" b="1" i="0" u="none" strike="noStrike" dirty="0">
                        <a:solidFill>
                          <a:srgbClr val="000000"/>
                        </a:solidFill>
                        <a:effectLst/>
                        <a:latin typeface="Calibri Light" panose="020F03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-0.043#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dirty="0">
                          <a:solidFill>
                            <a:srgbClr val="000000"/>
                          </a:solidFill>
                          <a:effectLst/>
                          <a:latin typeface="Calibri" panose="020F0502020204030204" pitchFamily="34" charset="0"/>
                        </a:rPr>
                        <a:t>-0.015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0.152***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0.18***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-0.08*</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0.067#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50770279"/>
                  </a:ext>
                </a:extLst>
              </a:tr>
              <a:tr h="190500">
                <a:tc v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(-0.043)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(0.028)</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(0.034)</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(0.132)</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(0.033)</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(0.037)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(0.048)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258240"/>
                  </a:ext>
                </a:extLst>
              </a:tr>
              <a:tr h="190500">
                <a:tc rowSpan="2">
                  <a:txBody>
                    <a:bodyPr/>
                    <a:lstStyle/>
                    <a:p>
                      <a:pPr algn="ctr" fontAlgn="ctr"/>
                      <a:r>
                        <a:rPr lang="en-US" sz="1100" b="1" i="0" u="none" strike="noStrike" dirty="0">
                          <a:solidFill>
                            <a:srgbClr val="000000"/>
                          </a:solidFill>
                          <a:effectLst/>
                          <a:latin typeface="Calibri Light" panose="020F0302020204030204" pitchFamily="34" charset="0"/>
                        </a:rPr>
                        <a:t>Comp </a:t>
                      </a:r>
                      <a:r>
                        <a:rPr lang="en-US" sz="1100" b="1" i="0" u="none" strike="noStrike" dirty="0" err="1">
                          <a:solidFill>
                            <a:srgbClr val="000000"/>
                          </a:solidFill>
                          <a:effectLst/>
                          <a:latin typeface="Calibri Light" panose="020F0302020204030204" pitchFamily="34" charset="0"/>
                        </a:rPr>
                        <a:t>Sci</a:t>
                      </a:r>
                      <a:r>
                        <a:rPr lang="en-US" sz="1100" b="1" i="0" u="none" strike="noStrike" dirty="0">
                          <a:solidFill>
                            <a:srgbClr val="000000"/>
                          </a:solidFill>
                          <a:effectLst/>
                          <a:latin typeface="Calibri Light" panose="020F0302020204030204" pitchFamily="34" charset="0"/>
                        </a:rPr>
                        <a:t> &amp; </a:t>
                      </a:r>
                      <a:r>
                        <a:rPr lang="en-US" sz="1100" b="1" i="0" u="none" strike="noStrike" dirty="0" err="1">
                          <a:solidFill>
                            <a:srgbClr val="000000"/>
                          </a:solidFill>
                          <a:effectLst/>
                          <a:latin typeface="Calibri Light" panose="020F0302020204030204" pitchFamily="34" charset="0"/>
                        </a:rPr>
                        <a:t>Eng</a:t>
                      </a:r>
                      <a:endParaRPr lang="en-US" sz="1100" b="1" i="0" u="none" strike="noStrike" dirty="0">
                        <a:solidFill>
                          <a:srgbClr val="000000"/>
                        </a:solidFill>
                        <a:effectLst/>
                        <a:latin typeface="Calibri Light" panose="020F03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0.009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-0.001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-0.381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0.181*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-0.053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0.186**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0.043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99469943"/>
                  </a:ext>
                </a:extLst>
              </a:tr>
              <a:tr h="190500">
                <a:tc v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(0.066)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(0.137)</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(0.069)</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(0.421)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(0.076)</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(0.15)</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(0.068)</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(0.144)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910212"/>
                  </a:ext>
                </a:extLst>
              </a:tr>
              <a:tr h="190500">
                <a:tc rowSpan="2">
                  <a:txBody>
                    <a:bodyPr/>
                    <a:lstStyle/>
                    <a:p>
                      <a:pPr algn="ctr" fontAlgn="ctr"/>
                      <a:r>
                        <a:rPr lang="en-US" sz="1100" b="1" i="0" u="none" strike="noStrike" dirty="0">
                          <a:solidFill>
                            <a:srgbClr val="000000"/>
                          </a:solidFill>
                          <a:effectLst/>
                          <a:latin typeface="Calibri Light" panose="020F0302020204030204" pitchFamily="34" charset="0"/>
                        </a:rPr>
                        <a:t>Arts Hum Other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0.002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0.081#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0.026</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0.146**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-0.073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0.094*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0.012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70720369"/>
                  </a:ext>
                </a:extLst>
              </a:tr>
              <a:tr h="190500">
                <a:tc v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(0.026)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(0.034)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(0.042)</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(0.173)</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(0.048)</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(0.059)</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(0.045)</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(0.059)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6345569"/>
                  </a:ext>
                </a:extLst>
              </a:tr>
            </a:tbl>
          </a:graphicData>
        </a:graphic>
      </p:graphicFrame>
      <p:sp>
        <p:nvSpPr>
          <p:cNvPr id="7" name="Rectangle 6"/>
          <p:cNvSpPr/>
          <p:nvPr/>
        </p:nvSpPr>
        <p:spPr>
          <a:xfrm rot="16200000">
            <a:off x="5408384" y="3231225"/>
            <a:ext cx="388795" cy="134112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rot="16200000">
            <a:off x="5408383" y="3986297"/>
            <a:ext cx="388795" cy="134112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rot="16200000">
            <a:off x="5824183" y="4178748"/>
            <a:ext cx="2291625" cy="134112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16200000">
            <a:off x="7156682" y="4172901"/>
            <a:ext cx="2303319" cy="134112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16200000">
            <a:off x="5409767" y="4374316"/>
            <a:ext cx="388795" cy="134112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p:cNvSpPr>
            <a:spLocks noGrp="1"/>
          </p:cNvSpPr>
          <p:nvPr>
            <p:ph type="sldNum" sz="quarter" idx="12"/>
          </p:nvPr>
        </p:nvSpPr>
        <p:spPr/>
        <p:txBody>
          <a:bodyPr/>
          <a:lstStyle/>
          <a:p>
            <a:fld id="{4FAB73BC-B049-4115-A692-8D63A059BFB8}" type="slidenum">
              <a:rPr lang="en-US" smtClean="0"/>
              <a:pPr/>
              <a:t>31</a:t>
            </a:fld>
            <a:endParaRPr lang="en-US" dirty="0"/>
          </a:p>
        </p:txBody>
      </p:sp>
    </p:spTree>
    <p:extLst>
      <p:ext uri="{BB962C8B-B14F-4D97-AF65-F5344CB8AC3E}">
        <p14:creationId xmlns:p14="http://schemas.microsoft.com/office/powerpoint/2010/main" val="96180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9208" y="838200"/>
            <a:ext cx="2036430" cy="1256768"/>
          </a:xfrm>
          <a:prstGeom prst="rect">
            <a:avLst/>
          </a:prstGeom>
        </p:spPr>
      </p:pic>
      <p:pic>
        <p:nvPicPr>
          <p:cNvPr id="4" name="Picture 3"/>
          <p:cNvPicPr>
            <a:picLocks noChangeAspect="1"/>
          </p:cNvPicPr>
          <p:nvPr/>
        </p:nvPicPr>
        <p:blipFill>
          <a:blip r:embed="rId3"/>
          <a:stretch>
            <a:fillRect/>
          </a:stretch>
        </p:blipFill>
        <p:spPr>
          <a:xfrm>
            <a:off x="2600408" y="836561"/>
            <a:ext cx="2036430" cy="1256768"/>
          </a:xfrm>
          <a:prstGeom prst="rect">
            <a:avLst/>
          </a:prstGeom>
        </p:spPr>
      </p:pic>
      <p:pic>
        <p:nvPicPr>
          <p:cNvPr id="5" name="Picture 4"/>
          <p:cNvPicPr>
            <a:picLocks noChangeAspect="1"/>
          </p:cNvPicPr>
          <p:nvPr/>
        </p:nvPicPr>
        <p:blipFill>
          <a:blip r:embed="rId4"/>
          <a:stretch>
            <a:fillRect/>
          </a:stretch>
        </p:blipFill>
        <p:spPr>
          <a:xfrm>
            <a:off x="4636838" y="810901"/>
            <a:ext cx="2036430" cy="1256768"/>
          </a:xfrm>
          <a:prstGeom prst="rect">
            <a:avLst/>
          </a:prstGeom>
        </p:spPr>
      </p:pic>
      <p:pic>
        <p:nvPicPr>
          <p:cNvPr id="6" name="Picture 5"/>
          <p:cNvPicPr>
            <a:picLocks noChangeAspect="1"/>
          </p:cNvPicPr>
          <p:nvPr/>
        </p:nvPicPr>
        <p:blipFill>
          <a:blip r:embed="rId5"/>
          <a:stretch>
            <a:fillRect/>
          </a:stretch>
        </p:blipFill>
        <p:spPr>
          <a:xfrm>
            <a:off x="6618038" y="810901"/>
            <a:ext cx="2036430" cy="1256768"/>
          </a:xfrm>
          <a:prstGeom prst="rect">
            <a:avLst/>
          </a:prstGeom>
        </p:spPr>
      </p:pic>
      <p:pic>
        <p:nvPicPr>
          <p:cNvPr id="8" name="Picture 7"/>
          <p:cNvPicPr>
            <a:picLocks noChangeAspect="1"/>
          </p:cNvPicPr>
          <p:nvPr/>
        </p:nvPicPr>
        <p:blipFill>
          <a:blip r:embed="rId6"/>
          <a:stretch>
            <a:fillRect/>
          </a:stretch>
        </p:blipFill>
        <p:spPr>
          <a:xfrm>
            <a:off x="2638508" y="2054020"/>
            <a:ext cx="2036430" cy="1256768"/>
          </a:xfrm>
          <a:prstGeom prst="rect">
            <a:avLst/>
          </a:prstGeom>
        </p:spPr>
      </p:pic>
      <p:pic>
        <p:nvPicPr>
          <p:cNvPr id="9" name="Picture 8"/>
          <p:cNvPicPr>
            <a:picLocks noChangeAspect="1"/>
          </p:cNvPicPr>
          <p:nvPr/>
        </p:nvPicPr>
        <p:blipFill>
          <a:blip r:embed="rId7"/>
          <a:stretch>
            <a:fillRect/>
          </a:stretch>
        </p:blipFill>
        <p:spPr>
          <a:xfrm>
            <a:off x="598238" y="2067669"/>
            <a:ext cx="2036430" cy="1256768"/>
          </a:xfrm>
          <a:prstGeom prst="rect">
            <a:avLst/>
          </a:prstGeom>
        </p:spPr>
      </p:pic>
      <p:pic>
        <p:nvPicPr>
          <p:cNvPr id="10" name="Picture 9"/>
          <p:cNvPicPr>
            <a:picLocks noChangeAspect="1"/>
          </p:cNvPicPr>
          <p:nvPr/>
        </p:nvPicPr>
        <p:blipFill>
          <a:blip r:embed="rId8"/>
          <a:stretch>
            <a:fillRect/>
          </a:stretch>
        </p:blipFill>
        <p:spPr>
          <a:xfrm>
            <a:off x="4615868" y="2026721"/>
            <a:ext cx="2080664" cy="1284067"/>
          </a:xfrm>
          <a:prstGeom prst="rect">
            <a:avLst/>
          </a:prstGeom>
        </p:spPr>
      </p:pic>
      <p:pic>
        <p:nvPicPr>
          <p:cNvPr id="11" name="Picture 10"/>
          <p:cNvPicPr>
            <a:picLocks noChangeAspect="1"/>
          </p:cNvPicPr>
          <p:nvPr/>
        </p:nvPicPr>
        <p:blipFill>
          <a:blip r:embed="rId9"/>
          <a:stretch>
            <a:fillRect/>
          </a:stretch>
        </p:blipFill>
        <p:spPr>
          <a:xfrm>
            <a:off x="6637462" y="2084952"/>
            <a:ext cx="2036430" cy="1256768"/>
          </a:xfrm>
          <a:prstGeom prst="rect">
            <a:avLst/>
          </a:prstGeom>
        </p:spPr>
      </p:pic>
      <p:pic>
        <p:nvPicPr>
          <p:cNvPr id="13" name="Picture 12"/>
          <p:cNvPicPr>
            <a:picLocks noChangeAspect="1"/>
          </p:cNvPicPr>
          <p:nvPr/>
        </p:nvPicPr>
        <p:blipFill>
          <a:blip r:embed="rId10"/>
          <a:stretch>
            <a:fillRect/>
          </a:stretch>
        </p:blipFill>
        <p:spPr>
          <a:xfrm>
            <a:off x="602078" y="3268328"/>
            <a:ext cx="2036430" cy="1256768"/>
          </a:xfrm>
          <a:prstGeom prst="rect">
            <a:avLst/>
          </a:prstGeom>
        </p:spPr>
      </p:pic>
      <p:pic>
        <p:nvPicPr>
          <p:cNvPr id="14" name="Picture 13"/>
          <p:cNvPicPr>
            <a:picLocks noChangeAspect="1"/>
          </p:cNvPicPr>
          <p:nvPr/>
        </p:nvPicPr>
        <p:blipFill>
          <a:blip r:embed="rId11"/>
          <a:stretch>
            <a:fillRect/>
          </a:stretch>
        </p:blipFill>
        <p:spPr>
          <a:xfrm>
            <a:off x="2655638" y="3237571"/>
            <a:ext cx="2036430" cy="1256768"/>
          </a:xfrm>
          <a:prstGeom prst="rect">
            <a:avLst/>
          </a:prstGeom>
        </p:spPr>
      </p:pic>
      <p:pic>
        <p:nvPicPr>
          <p:cNvPr id="15" name="Picture 14"/>
          <p:cNvPicPr>
            <a:picLocks noChangeAspect="1"/>
          </p:cNvPicPr>
          <p:nvPr/>
        </p:nvPicPr>
        <p:blipFill>
          <a:blip r:embed="rId12"/>
          <a:stretch>
            <a:fillRect/>
          </a:stretch>
        </p:blipFill>
        <p:spPr>
          <a:xfrm>
            <a:off x="4734598" y="3274180"/>
            <a:ext cx="2036430" cy="1256768"/>
          </a:xfrm>
          <a:prstGeom prst="rect">
            <a:avLst/>
          </a:prstGeom>
        </p:spPr>
      </p:pic>
      <p:pic>
        <p:nvPicPr>
          <p:cNvPr id="16" name="Picture 15"/>
          <p:cNvPicPr>
            <a:picLocks noChangeAspect="1"/>
          </p:cNvPicPr>
          <p:nvPr/>
        </p:nvPicPr>
        <p:blipFill>
          <a:blip r:embed="rId13"/>
          <a:stretch>
            <a:fillRect/>
          </a:stretch>
        </p:blipFill>
        <p:spPr>
          <a:xfrm>
            <a:off x="6673268" y="3303320"/>
            <a:ext cx="2036430" cy="1256768"/>
          </a:xfrm>
          <a:prstGeom prst="rect">
            <a:avLst/>
          </a:prstGeom>
        </p:spPr>
      </p:pic>
      <p:pic>
        <p:nvPicPr>
          <p:cNvPr id="18" name="Picture 17"/>
          <p:cNvPicPr>
            <a:picLocks noChangeAspect="1"/>
          </p:cNvPicPr>
          <p:nvPr/>
        </p:nvPicPr>
        <p:blipFill>
          <a:blip r:embed="rId14"/>
          <a:stretch>
            <a:fillRect/>
          </a:stretch>
        </p:blipFill>
        <p:spPr>
          <a:xfrm>
            <a:off x="595354" y="4386290"/>
            <a:ext cx="2036430" cy="1256768"/>
          </a:xfrm>
          <a:prstGeom prst="rect">
            <a:avLst/>
          </a:prstGeom>
        </p:spPr>
      </p:pic>
      <p:pic>
        <p:nvPicPr>
          <p:cNvPr id="19" name="Picture 18"/>
          <p:cNvPicPr>
            <a:picLocks noChangeAspect="1"/>
          </p:cNvPicPr>
          <p:nvPr/>
        </p:nvPicPr>
        <p:blipFill>
          <a:blip r:embed="rId15"/>
          <a:stretch>
            <a:fillRect/>
          </a:stretch>
        </p:blipFill>
        <p:spPr>
          <a:xfrm>
            <a:off x="2683332" y="4460152"/>
            <a:ext cx="2036430" cy="1256768"/>
          </a:xfrm>
          <a:prstGeom prst="rect">
            <a:avLst/>
          </a:prstGeom>
        </p:spPr>
      </p:pic>
      <p:pic>
        <p:nvPicPr>
          <p:cNvPr id="20" name="Picture 19"/>
          <p:cNvPicPr>
            <a:picLocks noChangeAspect="1"/>
          </p:cNvPicPr>
          <p:nvPr/>
        </p:nvPicPr>
        <p:blipFill>
          <a:blip r:embed="rId16"/>
          <a:stretch>
            <a:fillRect/>
          </a:stretch>
        </p:blipFill>
        <p:spPr>
          <a:xfrm>
            <a:off x="4680794" y="4491084"/>
            <a:ext cx="2036430" cy="1256768"/>
          </a:xfrm>
          <a:prstGeom prst="rect">
            <a:avLst/>
          </a:prstGeom>
        </p:spPr>
      </p:pic>
      <p:pic>
        <p:nvPicPr>
          <p:cNvPr id="21" name="Picture 20"/>
          <p:cNvPicPr>
            <a:picLocks noChangeAspect="1"/>
          </p:cNvPicPr>
          <p:nvPr/>
        </p:nvPicPr>
        <p:blipFill>
          <a:blip r:embed="rId17"/>
          <a:stretch>
            <a:fillRect/>
          </a:stretch>
        </p:blipFill>
        <p:spPr>
          <a:xfrm>
            <a:off x="6739301" y="4521688"/>
            <a:ext cx="2036430" cy="1256768"/>
          </a:xfrm>
          <a:prstGeom prst="rect">
            <a:avLst/>
          </a:prstGeom>
        </p:spPr>
      </p:pic>
      <p:sp>
        <p:nvSpPr>
          <p:cNvPr id="23" name="TextBox 22"/>
          <p:cNvSpPr txBox="1"/>
          <p:nvPr/>
        </p:nvSpPr>
        <p:spPr>
          <a:xfrm>
            <a:off x="332812" y="64047"/>
            <a:ext cx="8582588" cy="584775"/>
          </a:xfrm>
          <a:prstGeom prst="rect">
            <a:avLst/>
          </a:prstGeom>
          <a:noFill/>
        </p:spPr>
        <p:txBody>
          <a:bodyPr wrap="square" rtlCol="0">
            <a:spAutoFit/>
          </a:bodyPr>
          <a:lstStyle/>
          <a:p>
            <a:r>
              <a:rPr lang="en-US" sz="3200" dirty="0" smtClean="0">
                <a:solidFill>
                  <a:schemeClr val="bg1"/>
                </a:solidFill>
              </a:rPr>
              <a:t>Different Relationships in Different Industry</a:t>
            </a:r>
            <a:endParaRPr lang="en-US" sz="3200" dirty="0">
              <a:solidFill>
                <a:schemeClr val="bg1"/>
              </a:solidFill>
            </a:endParaRPr>
          </a:p>
        </p:txBody>
      </p:sp>
      <p:sp>
        <p:nvSpPr>
          <p:cNvPr id="24" name="TextBox 23"/>
          <p:cNvSpPr txBox="1"/>
          <p:nvPr/>
        </p:nvSpPr>
        <p:spPr>
          <a:xfrm rot="16200000">
            <a:off x="-581588" y="2603957"/>
            <a:ext cx="1828800" cy="430887"/>
          </a:xfrm>
          <a:prstGeom prst="rect">
            <a:avLst/>
          </a:prstGeom>
        </p:spPr>
        <p:txBody>
          <a:bodyPr vert="horz" wrap="square" rtlCol="0">
            <a:spAutoFit/>
          </a:bodyPr>
          <a:lstStyle/>
          <a:p>
            <a:pPr fontAlgn="auto">
              <a:spcAft>
                <a:spcPts val="0"/>
              </a:spcAft>
            </a:pPr>
            <a:r>
              <a:rPr lang="en-US" sz="2200" dirty="0" smtClean="0">
                <a:solidFill>
                  <a:schemeClr val="bg1"/>
                </a:solidFill>
                <a:latin typeface="+mj-lt"/>
              </a:rPr>
              <a:t>Income </a:t>
            </a:r>
            <a:r>
              <a:rPr lang="en-US" sz="2200" dirty="0" smtClean="0">
                <a:solidFill>
                  <a:schemeClr val="bg1"/>
                </a:solidFill>
                <a:latin typeface="+mj-lt"/>
                <a:sym typeface="Wingdings" panose="05000000000000000000" pitchFamily="2" charset="2"/>
              </a:rPr>
              <a:t></a:t>
            </a:r>
            <a:endParaRPr lang="en-US" sz="2200" dirty="0" smtClean="0">
              <a:solidFill>
                <a:schemeClr val="bg1"/>
              </a:solidFill>
              <a:latin typeface="+mj-lt"/>
            </a:endParaRPr>
          </a:p>
        </p:txBody>
      </p:sp>
      <p:sp>
        <p:nvSpPr>
          <p:cNvPr id="25" name="TextBox 24"/>
          <p:cNvSpPr txBox="1"/>
          <p:nvPr/>
        </p:nvSpPr>
        <p:spPr>
          <a:xfrm>
            <a:off x="3924013" y="5700850"/>
            <a:ext cx="1828800" cy="430887"/>
          </a:xfrm>
          <a:prstGeom prst="rect">
            <a:avLst/>
          </a:prstGeom>
        </p:spPr>
        <p:txBody>
          <a:bodyPr vert="horz" wrap="square" rtlCol="0">
            <a:spAutoFit/>
          </a:bodyPr>
          <a:lstStyle/>
          <a:p>
            <a:pPr fontAlgn="auto">
              <a:spcAft>
                <a:spcPts val="0"/>
              </a:spcAft>
            </a:pPr>
            <a:r>
              <a:rPr lang="en-US" sz="2200" dirty="0" smtClean="0">
                <a:solidFill>
                  <a:schemeClr val="bg1"/>
                </a:solidFill>
                <a:latin typeface="+mj-lt"/>
              </a:rPr>
              <a:t>GPA </a:t>
            </a:r>
            <a:r>
              <a:rPr lang="en-US" sz="2200" dirty="0" smtClean="0">
                <a:solidFill>
                  <a:schemeClr val="bg1"/>
                </a:solidFill>
                <a:latin typeface="+mj-lt"/>
                <a:sym typeface="Wingdings" panose="05000000000000000000" pitchFamily="2" charset="2"/>
              </a:rPr>
              <a:t></a:t>
            </a:r>
            <a:endParaRPr lang="en-US" sz="2200" dirty="0" smtClean="0">
              <a:solidFill>
                <a:schemeClr val="bg1"/>
              </a:solidFill>
              <a:latin typeface="+mj-lt"/>
            </a:endParaRPr>
          </a:p>
        </p:txBody>
      </p:sp>
    </p:spTree>
    <p:extLst>
      <p:ext uri="{BB962C8B-B14F-4D97-AF65-F5344CB8AC3E}">
        <p14:creationId xmlns:p14="http://schemas.microsoft.com/office/powerpoint/2010/main" val="855406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551215" y="3750010"/>
            <a:ext cx="6017078" cy="300082"/>
          </a:xfrm>
          <a:prstGeom prst="rect">
            <a:avLst/>
          </a:prstGeom>
          <a:noFill/>
        </p:spPr>
        <p:txBody>
          <a:bodyPr wrap="square" rtlCol="0">
            <a:spAutoFit/>
          </a:bodyPr>
          <a:lstStyle/>
          <a:p>
            <a:pPr algn="ctr"/>
            <a:r>
              <a:rPr lang="en-US" sz="1350" dirty="0"/>
              <a:t>GPA Analysis Results </a:t>
            </a:r>
          </a:p>
        </p:txBody>
      </p:sp>
      <p:sp>
        <p:nvSpPr>
          <p:cNvPr id="12" name="TextBox 11"/>
          <p:cNvSpPr txBox="1"/>
          <p:nvPr/>
        </p:nvSpPr>
        <p:spPr>
          <a:xfrm>
            <a:off x="7765026" y="4588993"/>
            <a:ext cx="1447800" cy="1169551"/>
          </a:xfrm>
          <a:prstGeom prst="rect">
            <a:avLst/>
          </a:prstGeom>
        </p:spPr>
        <p:txBody>
          <a:bodyPr vert="horz" wrap="square" rtlCol="0">
            <a:spAutoFit/>
          </a:bodyPr>
          <a:lstStyle/>
          <a:p>
            <a:pPr fontAlgn="auto">
              <a:spcAft>
                <a:spcPts val="0"/>
              </a:spcAft>
            </a:pPr>
            <a:r>
              <a:rPr lang="en-US" sz="1400" dirty="0" smtClean="0">
                <a:solidFill>
                  <a:schemeClr val="bg1"/>
                </a:solidFill>
                <a:latin typeface="+mj-lt"/>
              </a:rPr>
              <a:t>Modeled estimates for one campus’ alumnae </a:t>
            </a:r>
            <a:br>
              <a:rPr lang="en-US" sz="1400" dirty="0" smtClean="0">
                <a:solidFill>
                  <a:schemeClr val="bg1"/>
                </a:solidFill>
                <a:latin typeface="+mj-lt"/>
              </a:rPr>
            </a:br>
            <a:r>
              <a:rPr lang="en-US" sz="1400" dirty="0" smtClean="0">
                <a:solidFill>
                  <a:schemeClr val="bg1"/>
                </a:solidFill>
                <a:latin typeface="+mj-lt"/>
              </a:rPr>
              <a:t>in 2014</a:t>
            </a:r>
          </a:p>
        </p:txBody>
      </p:sp>
      <p:sp>
        <p:nvSpPr>
          <p:cNvPr id="14" name="TextBox 13"/>
          <p:cNvSpPr txBox="1"/>
          <p:nvPr/>
        </p:nvSpPr>
        <p:spPr>
          <a:xfrm>
            <a:off x="7772400" y="3013618"/>
            <a:ext cx="1447800" cy="954107"/>
          </a:xfrm>
          <a:prstGeom prst="rect">
            <a:avLst/>
          </a:prstGeom>
        </p:spPr>
        <p:txBody>
          <a:bodyPr vert="horz" wrap="square" rtlCol="0">
            <a:spAutoFit/>
          </a:bodyPr>
          <a:lstStyle/>
          <a:p>
            <a:pPr fontAlgn="auto">
              <a:spcAft>
                <a:spcPts val="0"/>
              </a:spcAft>
            </a:pPr>
            <a:r>
              <a:rPr lang="en-US" sz="1400" dirty="0" err="1" smtClean="0">
                <a:solidFill>
                  <a:schemeClr val="bg1"/>
                </a:solidFill>
                <a:latin typeface="+mj-lt"/>
              </a:rPr>
              <a:t>Lowess</a:t>
            </a:r>
            <a:r>
              <a:rPr lang="en-US" sz="1400" dirty="0" smtClean="0">
                <a:solidFill>
                  <a:schemeClr val="bg1"/>
                </a:solidFill>
                <a:latin typeface="+mj-lt"/>
              </a:rPr>
              <a:t> regression for all alumnae in all years</a:t>
            </a:r>
          </a:p>
        </p:txBody>
      </p:sp>
      <p:pic>
        <p:nvPicPr>
          <p:cNvPr id="15" name="Picture 14"/>
          <p:cNvPicPr>
            <a:picLocks noChangeAspect="1"/>
          </p:cNvPicPr>
          <p:nvPr/>
        </p:nvPicPr>
        <p:blipFill>
          <a:blip r:embed="rId3"/>
          <a:stretch>
            <a:fillRect/>
          </a:stretch>
        </p:blipFill>
        <p:spPr>
          <a:xfrm>
            <a:off x="191334" y="1992949"/>
            <a:ext cx="6666667" cy="4114286"/>
          </a:xfrm>
          <a:prstGeom prst="rect">
            <a:avLst/>
          </a:prstGeom>
        </p:spPr>
      </p:pic>
      <p:sp>
        <p:nvSpPr>
          <p:cNvPr id="16" name="TextBox 15"/>
          <p:cNvSpPr txBox="1"/>
          <p:nvPr/>
        </p:nvSpPr>
        <p:spPr>
          <a:xfrm>
            <a:off x="172284" y="325442"/>
            <a:ext cx="6293939" cy="954107"/>
          </a:xfrm>
          <a:prstGeom prst="rect">
            <a:avLst/>
          </a:prstGeom>
          <a:noFill/>
        </p:spPr>
        <p:txBody>
          <a:bodyPr wrap="square" rtlCol="0">
            <a:spAutoFit/>
          </a:bodyPr>
          <a:lstStyle/>
          <a:p>
            <a:r>
              <a:rPr lang="en-US" sz="2800" dirty="0" smtClean="0">
                <a:solidFill>
                  <a:schemeClr val="bg1"/>
                </a:solidFill>
              </a:rPr>
              <a:t>Different Industry-Majors have </a:t>
            </a:r>
            <a:r>
              <a:rPr lang="en-US" sz="2800" i="1" dirty="0" smtClean="0">
                <a:solidFill>
                  <a:schemeClr val="bg1"/>
                </a:solidFill>
              </a:rPr>
              <a:t>very</a:t>
            </a:r>
            <a:r>
              <a:rPr lang="en-US" sz="2800" dirty="0" smtClean="0">
                <a:solidFill>
                  <a:schemeClr val="bg1"/>
                </a:solidFill>
              </a:rPr>
              <a:t> different relationships</a:t>
            </a:r>
            <a:endParaRPr lang="en-US" sz="2800" dirty="0">
              <a:solidFill>
                <a:schemeClr val="bg1"/>
              </a:solidFill>
            </a:endParaRPr>
          </a:p>
        </p:txBody>
      </p:sp>
      <p:cxnSp>
        <p:nvCxnSpPr>
          <p:cNvPr id="17" name="Straight Arrow Connector 16"/>
          <p:cNvCxnSpPr/>
          <p:nvPr/>
        </p:nvCxnSpPr>
        <p:spPr>
          <a:xfrm flipH="1">
            <a:off x="4724400" y="2065746"/>
            <a:ext cx="1058242" cy="1118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863714" y="1752600"/>
            <a:ext cx="1447800" cy="523220"/>
          </a:xfrm>
          <a:prstGeom prst="rect">
            <a:avLst/>
          </a:prstGeom>
        </p:spPr>
        <p:txBody>
          <a:bodyPr vert="horz" wrap="square" rtlCol="0">
            <a:spAutoFit/>
          </a:bodyPr>
          <a:lstStyle/>
          <a:p>
            <a:pPr fontAlgn="auto">
              <a:spcAft>
                <a:spcPts val="0"/>
              </a:spcAft>
            </a:pPr>
            <a:r>
              <a:rPr lang="en-US" sz="1400" dirty="0" smtClean="0">
                <a:solidFill>
                  <a:schemeClr val="bg1"/>
                </a:solidFill>
                <a:latin typeface="+mj-lt"/>
              </a:rPr>
              <a:t>Industry and major category</a:t>
            </a:r>
          </a:p>
        </p:txBody>
      </p:sp>
      <p:cxnSp>
        <p:nvCxnSpPr>
          <p:cNvPr id="13" name="Straight Arrow Connector 12"/>
          <p:cNvCxnSpPr/>
          <p:nvPr/>
        </p:nvCxnSpPr>
        <p:spPr>
          <a:xfrm flipH="1" flipV="1">
            <a:off x="6587614" y="3070377"/>
            <a:ext cx="1192161" cy="3125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6587614" y="4588993"/>
            <a:ext cx="1184787" cy="3693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2161084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2548881208"/>
              </p:ext>
            </p:extLst>
          </p:nvPr>
        </p:nvGraphicFramePr>
        <p:xfrm>
          <a:off x="533400" y="418011"/>
          <a:ext cx="2667000" cy="1402080"/>
        </p:xfrm>
        <a:graphic>
          <a:graphicData uri="http://schemas.openxmlformats.org/drawingml/2006/table">
            <a:tbl>
              <a:tblPr firstRow="1" bandRow="1">
                <a:tableStyleId>{5940675A-B579-460E-94D1-54222C63F5DA}</a:tableStyleId>
              </a:tblPr>
              <a:tblGrid>
                <a:gridCol w="1981200">
                  <a:extLst>
                    <a:ext uri="{9D8B030D-6E8A-4147-A177-3AD203B41FA5}">
                      <a16:colId xmlns:a16="http://schemas.microsoft.com/office/drawing/2014/main" val="3124103045"/>
                    </a:ext>
                  </a:extLst>
                </a:gridCol>
                <a:gridCol w="685800">
                  <a:extLst>
                    <a:ext uri="{9D8B030D-6E8A-4147-A177-3AD203B41FA5}">
                      <a16:colId xmlns:a16="http://schemas.microsoft.com/office/drawing/2014/main" val="1262612869"/>
                    </a:ext>
                  </a:extLst>
                </a:gridCol>
              </a:tblGrid>
              <a:tr h="370840">
                <a:tc>
                  <a:txBody>
                    <a:bodyPr/>
                    <a:lstStyle/>
                    <a:p>
                      <a:r>
                        <a:rPr lang="en-US" sz="2000" dirty="0" smtClean="0">
                          <a:solidFill>
                            <a:schemeClr val="bg1"/>
                          </a:solidFill>
                        </a:rPr>
                        <a:t>GPA Matters</a:t>
                      </a:r>
                    </a:p>
                    <a:p>
                      <a:endParaRPr lang="en-US" sz="20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3200" b="1" dirty="0" smtClean="0">
                          <a:solidFill>
                            <a:srgbClr val="C00000"/>
                          </a:solidFill>
                        </a:rPr>
                        <a:t>X</a:t>
                      </a:r>
                      <a:endParaRPr lang="en-US" sz="3200" b="1" dirty="0">
                        <a:solidFill>
                          <a:srgbClr val="C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24309145"/>
                  </a:ext>
                </a:extLst>
              </a:tr>
              <a:tr h="426720">
                <a:tc>
                  <a:txBody>
                    <a:bodyPr/>
                    <a:lstStyle/>
                    <a:p>
                      <a:r>
                        <a:rPr lang="en-US" sz="2000" dirty="0" smtClean="0">
                          <a:solidFill>
                            <a:schemeClr val="bg1"/>
                          </a:solidFill>
                        </a:rPr>
                        <a:t>GPA Matters</a:t>
                      </a:r>
                      <a:r>
                        <a:rPr lang="en-US" sz="2000" baseline="0" dirty="0" smtClean="0">
                          <a:solidFill>
                            <a:schemeClr val="bg1"/>
                          </a:solidFill>
                        </a:rPr>
                        <a:t> by Gender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srgbClr val="C00000"/>
                          </a:solidFill>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37121688"/>
                  </a:ext>
                </a:extLst>
              </a:tr>
            </a:tbl>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34</a:t>
            </a:fld>
            <a:endParaRPr lang="en-US" dirty="0"/>
          </a:p>
        </p:txBody>
      </p:sp>
      <p:pic>
        <p:nvPicPr>
          <p:cNvPr id="2" name="Picture 1"/>
          <p:cNvPicPr>
            <a:picLocks noChangeAspect="1"/>
          </p:cNvPicPr>
          <p:nvPr/>
        </p:nvPicPr>
        <p:blipFill>
          <a:blip r:embed="rId3"/>
          <a:stretch>
            <a:fillRect/>
          </a:stretch>
        </p:blipFill>
        <p:spPr>
          <a:xfrm>
            <a:off x="3880935" y="10886"/>
            <a:ext cx="5246736" cy="3237986"/>
          </a:xfrm>
          <a:prstGeom prst="rect">
            <a:avLst/>
          </a:prstGeom>
        </p:spPr>
      </p:pic>
      <p:pic>
        <p:nvPicPr>
          <p:cNvPr id="3" name="Picture 2"/>
          <p:cNvPicPr>
            <a:picLocks noChangeAspect="1"/>
          </p:cNvPicPr>
          <p:nvPr/>
        </p:nvPicPr>
        <p:blipFill>
          <a:blip r:embed="rId4"/>
          <a:stretch>
            <a:fillRect/>
          </a:stretch>
        </p:blipFill>
        <p:spPr>
          <a:xfrm>
            <a:off x="3880935" y="2934275"/>
            <a:ext cx="5246736" cy="3237986"/>
          </a:xfrm>
          <a:prstGeom prst="rect">
            <a:avLst/>
          </a:prstGeom>
        </p:spPr>
      </p:pic>
    </p:spTree>
    <p:extLst>
      <p:ext uri="{BB962C8B-B14F-4D97-AF65-F5344CB8AC3E}">
        <p14:creationId xmlns:p14="http://schemas.microsoft.com/office/powerpoint/2010/main" val="10002052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Point Star 7"/>
          <p:cNvSpPr/>
          <p:nvPr/>
        </p:nvSpPr>
        <p:spPr bwMode="gray">
          <a:xfrm>
            <a:off x="2667000" y="570411"/>
            <a:ext cx="381000" cy="381000"/>
          </a:xfrm>
          <a:prstGeom prst="star5">
            <a:avLst/>
          </a:prstGeom>
          <a:solidFill>
            <a:srgbClr val="00B050"/>
          </a:solidFill>
          <a:ln w="12700" cap="rnd">
            <a:solidFill>
              <a:srgbClr val="00B05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442155085"/>
              </p:ext>
            </p:extLst>
          </p:nvPr>
        </p:nvGraphicFramePr>
        <p:xfrm>
          <a:off x="533400" y="418011"/>
          <a:ext cx="2667000" cy="1402080"/>
        </p:xfrm>
        <a:graphic>
          <a:graphicData uri="http://schemas.openxmlformats.org/drawingml/2006/table">
            <a:tbl>
              <a:tblPr firstRow="1" bandRow="1">
                <a:tableStyleId>{5940675A-B579-460E-94D1-54222C63F5DA}</a:tableStyleId>
              </a:tblPr>
              <a:tblGrid>
                <a:gridCol w="1981200">
                  <a:extLst>
                    <a:ext uri="{9D8B030D-6E8A-4147-A177-3AD203B41FA5}">
                      <a16:colId xmlns:a16="http://schemas.microsoft.com/office/drawing/2014/main" val="3124103045"/>
                    </a:ext>
                  </a:extLst>
                </a:gridCol>
                <a:gridCol w="685800">
                  <a:extLst>
                    <a:ext uri="{9D8B030D-6E8A-4147-A177-3AD203B41FA5}">
                      <a16:colId xmlns:a16="http://schemas.microsoft.com/office/drawing/2014/main" val="1262612869"/>
                    </a:ext>
                  </a:extLst>
                </a:gridCol>
              </a:tblGrid>
              <a:tr h="370840">
                <a:tc>
                  <a:txBody>
                    <a:bodyPr/>
                    <a:lstStyle/>
                    <a:p>
                      <a:r>
                        <a:rPr lang="en-US" sz="2000" dirty="0" smtClean="0">
                          <a:solidFill>
                            <a:schemeClr val="bg1"/>
                          </a:solidFill>
                        </a:rPr>
                        <a:t>GPA Matters</a:t>
                      </a:r>
                    </a:p>
                    <a:p>
                      <a:endParaRPr lang="en-US" sz="20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3200" b="1" dirty="0">
                        <a:solidFill>
                          <a:srgbClr val="C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24309145"/>
                  </a:ext>
                </a:extLst>
              </a:tr>
              <a:tr h="426720">
                <a:tc>
                  <a:txBody>
                    <a:bodyPr/>
                    <a:lstStyle/>
                    <a:p>
                      <a:r>
                        <a:rPr lang="en-US" sz="2000" dirty="0" smtClean="0">
                          <a:solidFill>
                            <a:schemeClr val="bg1"/>
                          </a:solidFill>
                        </a:rPr>
                        <a:t>GPA Matters</a:t>
                      </a:r>
                      <a:r>
                        <a:rPr lang="en-US" sz="2000" baseline="0" dirty="0" smtClean="0">
                          <a:solidFill>
                            <a:schemeClr val="bg1"/>
                          </a:solidFill>
                        </a:rPr>
                        <a:t> by Gender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srgbClr val="C00000"/>
                          </a:solidFill>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37121688"/>
                  </a:ext>
                </a:extLst>
              </a:tr>
            </a:tbl>
          </a:graphicData>
        </a:graphic>
      </p:graphicFrame>
      <p:sp>
        <p:nvSpPr>
          <p:cNvPr id="5" name="Slide Number Placeholder 4"/>
          <p:cNvSpPr>
            <a:spLocks noGrp="1"/>
          </p:cNvSpPr>
          <p:nvPr>
            <p:ph type="sldNum" sz="quarter" idx="12"/>
          </p:nvPr>
        </p:nvSpPr>
        <p:spPr/>
        <p:txBody>
          <a:bodyPr/>
          <a:lstStyle/>
          <a:p>
            <a:fld id="{4FAB73BC-B049-4115-A692-8D63A059BFB8}" type="slidenum">
              <a:rPr lang="en-US" smtClean="0"/>
              <a:pPr/>
              <a:t>35</a:t>
            </a:fld>
            <a:endParaRPr lang="en-US" dirty="0"/>
          </a:p>
        </p:txBody>
      </p:sp>
      <p:pic>
        <p:nvPicPr>
          <p:cNvPr id="2" name="Picture 1"/>
          <p:cNvPicPr>
            <a:picLocks noChangeAspect="1"/>
          </p:cNvPicPr>
          <p:nvPr/>
        </p:nvPicPr>
        <p:blipFill>
          <a:blip r:embed="rId2"/>
          <a:stretch>
            <a:fillRect/>
          </a:stretch>
        </p:blipFill>
        <p:spPr>
          <a:xfrm>
            <a:off x="4495800" y="320040"/>
            <a:ext cx="4534537" cy="2798457"/>
          </a:xfrm>
          <a:prstGeom prst="rect">
            <a:avLst/>
          </a:prstGeom>
        </p:spPr>
      </p:pic>
      <p:pic>
        <p:nvPicPr>
          <p:cNvPr id="3" name="Picture 2"/>
          <p:cNvPicPr>
            <a:picLocks noChangeAspect="1"/>
          </p:cNvPicPr>
          <p:nvPr/>
        </p:nvPicPr>
        <p:blipFill>
          <a:blip r:embed="rId3"/>
          <a:stretch>
            <a:fillRect/>
          </a:stretch>
        </p:blipFill>
        <p:spPr>
          <a:xfrm>
            <a:off x="4609463" y="3163133"/>
            <a:ext cx="4534537" cy="2798457"/>
          </a:xfrm>
          <a:prstGeom prst="rect">
            <a:avLst/>
          </a:prstGeom>
        </p:spPr>
      </p:pic>
      <p:pic>
        <p:nvPicPr>
          <p:cNvPr id="4" name="Picture 3"/>
          <p:cNvPicPr>
            <a:picLocks noChangeAspect="1"/>
          </p:cNvPicPr>
          <p:nvPr/>
        </p:nvPicPr>
        <p:blipFill>
          <a:blip r:embed="rId4"/>
          <a:stretch>
            <a:fillRect/>
          </a:stretch>
        </p:blipFill>
        <p:spPr>
          <a:xfrm>
            <a:off x="58597" y="3169406"/>
            <a:ext cx="4534537" cy="2798457"/>
          </a:xfrm>
          <a:prstGeom prst="rect">
            <a:avLst/>
          </a:prstGeom>
        </p:spPr>
      </p:pic>
    </p:spTree>
    <p:extLst>
      <p:ext uri="{BB962C8B-B14F-4D97-AF65-F5344CB8AC3E}">
        <p14:creationId xmlns:p14="http://schemas.microsoft.com/office/powerpoint/2010/main" val="7442203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200400"/>
            <a:ext cx="4495798" cy="2774550"/>
          </a:xfrm>
          <a:prstGeom prst="rect">
            <a:avLst/>
          </a:prstGeom>
        </p:spPr>
      </p:pic>
      <p:pic>
        <p:nvPicPr>
          <p:cNvPr id="3" name="Picture 2"/>
          <p:cNvPicPr>
            <a:picLocks noChangeAspect="1"/>
          </p:cNvPicPr>
          <p:nvPr/>
        </p:nvPicPr>
        <p:blipFill>
          <a:blip r:embed="rId3"/>
          <a:stretch>
            <a:fillRect/>
          </a:stretch>
        </p:blipFill>
        <p:spPr>
          <a:xfrm>
            <a:off x="4708203" y="3109371"/>
            <a:ext cx="4377814" cy="2701737"/>
          </a:xfrm>
          <a:prstGeom prst="rect">
            <a:avLst/>
          </a:prstGeom>
        </p:spPr>
      </p:pic>
      <p:pic>
        <p:nvPicPr>
          <p:cNvPr id="2" name="Picture 1"/>
          <p:cNvPicPr>
            <a:picLocks noChangeAspect="1"/>
          </p:cNvPicPr>
          <p:nvPr/>
        </p:nvPicPr>
        <p:blipFill>
          <a:blip r:embed="rId4"/>
          <a:stretch>
            <a:fillRect/>
          </a:stretch>
        </p:blipFill>
        <p:spPr>
          <a:xfrm>
            <a:off x="4648199" y="76200"/>
            <a:ext cx="4437817" cy="2738767"/>
          </a:xfrm>
          <a:prstGeom prst="rect">
            <a:avLst/>
          </a:prstGeom>
        </p:spPr>
      </p:pic>
      <p:sp>
        <p:nvSpPr>
          <p:cNvPr id="8" name="5-Point Star 7"/>
          <p:cNvSpPr/>
          <p:nvPr/>
        </p:nvSpPr>
        <p:spPr bwMode="gray">
          <a:xfrm>
            <a:off x="2667000" y="1253281"/>
            <a:ext cx="381000" cy="381000"/>
          </a:xfrm>
          <a:prstGeom prst="star5">
            <a:avLst/>
          </a:prstGeom>
          <a:solidFill>
            <a:srgbClr val="00B050"/>
          </a:solidFill>
          <a:ln w="12700" cap="rnd">
            <a:solidFill>
              <a:srgbClr val="00B05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7" name="5-Point Star 6"/>
          <p:cNvSpPr/>
          <p:nvPr/>
        </p:nvSpPr>
        <p:spPr bwMode="gray">
          <a:xfrm>
            <a:off x="2667000" y="533400"/>
            <a:ext cx="381000" cy="381000"/>
          </a:xfrm>
          <a:prstGeom prst="star5">
            <a:avLst/>
          </a:prstGeom>
          <a:solidFill>
            <a:srgbClr val="00B050"/>
          </a:solidFill>
          <a:ln w="12700" cap="rnd">
            <a:solidFill>
              <a:srgbClr val="00B05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913910639"/>
              </p:ext>
            </p:extLst>
          </p:nvPr>
        </p:nvGraphicFramePr>
        <p:xfrm>
          <a:off x="533400" y="418011"/>
          <a:ext cx="2667000" cy="1402080"/>
        </p:xfrm>
        <a:graphic>
          <a:graphicData uri="http://schemas.openxmlformats.org/drawingml/2006/table">
            <a:tbl>
              <a:tblPr firstRow="1" bandRow="1">
                <a:tableStyleId>{5940675A-B579-460E-94D1-54222C63F5DA}</a:tableStyleId>
              </a:tblPr>
              <a:tblGrid>
                <a:gridCol w="1981200">
                  <a:extLst>
                    <a:ext uri="{9D8B030D-6E8A-4147-A177-3AD203B41FA5}">
                      <a16:colId xmlns:a16="http://schemas.microsoft.com/office/drawing/2014/main" val="3124103045"/>
                    </a:ext>
                  </a:extLst>
                </a:gridCol>
                <a:gridCol w="685800">
                  <a:extLst>
                    <a:ext uri="{9D8B030D-6E8A-4147-A177-3AD203B41FA5}">
                      <a16:colId xmlns:a16="http://schemas.microsoft.com/office/drawing/2014/main" val="1262612869"/>
                    </a:ext>
                  </a:extLst>
                </a:gridCol>
              </a:tblGrid>
              <a:tr h="370840">
                <a:tc>
                  <a:txBody>
                    <a:bodyPr/>
                    <a:lstStyle/>
                    <a:p>
                      <a:r>
                        <a:rPr lang="en-US" sz="2000" dirty="0" smtClean="0">
                          <a:solidFill>
                            <a:schemeClr val="bg1"/>
                          </a:solidFill>
                        </a:rPr>
                        <a:t>GPA Matters</a:t>
                      </a:r>
                    </a:p>
                    <a:p>
                      <a:endParaRPr lang="en-US" sz="20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3200" b="1" dirty="0">
                        <a:solidFill>
                          <a:srgbClr val="C0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24309145"/>
                  </a:ext>
                </a:extLst>
              </a:tr>
              <a:tr h="426720">
                <a:tc>
                  <a:txBody>
                    <a:bodyPr/>
                    <a:lstStyle/>
                    <a:p>
                      <a:r>
                        <a:rPr lang="en-US" sz="2000" dirty="0" smtClean="0">
                          <a:solidFill>
                            <a:schemeClr val="bg1"/>
                          </a:solidFill>
                        </a:rPr>
                        <a:t>GPA Matters</a:t>
                      </a:r>
                      <a:r>
                        <a:rPr lang="en-US" sz="2000" baseline="0" dirty="0" smtClean="0">
                          <a:solidFill>
                            <a:schemeClr val="bg1"/>
                          </a:solidFill>
                        </a:rPr>
                        <a:t> by Gender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schemeClr val="bg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37121688"/>
                  </a:ext>
                </a:extLst>
              </a:tr>
            </a:tbl>
          </a:graphicData>
        </a:graphic>
      </p:graphicFrame>
      <p:sp>
        <p:nvSpPr>
          <p:cNvPr id="5" name="Rectangle 4"/>
          <p:cNvSpPr/>
          <p:nvPr/>
        </p:nvSpPr>
        <p:spPr bwMode="gray">
          <a:xfrm>
            <a:off x="0" y="2999064"/>
            <a:ext cx="4495798" cy="2960358"/>
          </a:xfrm>
          <a:prstGeom prst="rect">
            <a:avLst/>
          </a:prstGeom>
          <a:noFill/>
          <a:ln w="57150" cap="rnd">
            <a:solidFill>
              <a:schemeClr val="bg2"/>
            </a:solidFill>
            <a:round/>
            <a:headEnd/>
            <a:tailEnd/>
          </a:ln>
          <a:extLst>
            <a:ext uri="{909E8E84-426E-40DD-AFC4-6F175D3DCCD1}">
              <a14:hiddenFill xmlns:a14="http://schemas.microsoft.com/office/drawing/2010/main">
                <a:noFill/>
              </a14:hiddenFill>
            </a:ext>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cxnSp>
        <p:nvCxnSpPr>
          <p:cNvPr id="15" name="Straight Connector 14"/>
          <p:cNvCxnSpPr/>
          <p:nvPr/>
        </p:nvCxnSpPr>
        <p:spPr>
          <a:xfrm>
            <a:off x="3429000" y="3581400"/>
            <a:ext cx="0" cy="167640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bwMode="gray">
          <a:xfrm>
            <a:off x="4616824" y="34594"/>
            <a:ext cx="4495798" cy="2960358"/>
          </a:xfrm>
          <a:prstGeom prst="rect">
            <a:avLst/>
          </a:prstGeom>
          <a:noFill/>
          <a:ln w="57150" cap="rnd">
            <a:solidFill>
              <a:schemeClr val="bg2"/>
            </a:solidFill>
            <a:round/>
            <a:headEnd/>
            <a:tailEnd/>
          </a:ln>
          <a:extLst>
            <a:ext uri="{909E8E84-426E-40DD-AFC4-6F175D3DCCD1}">
              <a14:hiddenFill xmlns:a14="http://schemas.microsoft.com/office/drawing/2010/main">
                <a:noFill/>
              </a14:hiddenFill>
            </a:ext>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cxnSp>
        <p:nvCxnSpPr>
          <p:cNvPr id="17" name="Straight Connector 16"/>
          <p:cNvCxnSpPr/>
          <p:nvPr/>
        </p:nvCxnSpPr>
        <p:spPr>
          <a:xfrm>
            <a:off x="7467600" y="605581"/>
            <a:ext cx="0" cy="167640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bwMode="gray">
          <a:xfrm>
            <a:off x="4630272" y="3044755"/>
            <a:ext cx="4495798" cy="2960358"/>
          </a:xfrm>
          <a:prstGeom prst="rect">
            <a:avLst/>
          </a:prstGeom>
          <a:noFill/>
          <a:ln w="57150" cap="rnd">
            <a:solidFill>
              <a:schemeClr val="bg2"/>
            </a:solidFill>
            <a:round/>
            <a:headEnd/>
            <a:tailEnd/>
          </a:ln>
          <a:extLst>
            <a:ext uri="{909E8E84-426E-40DD-AFC4-6F175D3DCCD1}">
              <a14:hiddenFill xmlns:a14="http://schemas.microsoft.com/office/drawing/2010/main">
                <a:noFill/>
              </a14:hiddenFill>
            </a:ext>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09930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6" grpId="0" animBg="1"/>
      <p:bldP spid="16" grpId="1"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480" y="533400"/>
            <a:ext cx="6571622" cy="1077218"/>
          </a:xfrm>
          <a:prstGeom prst="rect">
            <a:avLst/>
          </a:prstGeom>
          <a:noFill/>
        </p:spPr>
        <p:txBody>
          <a:bodyPr wrap="square" rtlCol="0">
            <a:spAutoFit/>
          </a:bodyPr>
          <a:lstStyle/>
          <a:p>
            <a:r>
              <a:rPr lang="en-US" sz="3200" dirty="0">
                <a:solidFill>
                  <a:schemeClr val="bg1"/>
                </a:solidFill>
              </a:rPr>
              <a:t>The </a:t>
            </a:r>
            <a:r>
              <a:rPr lang="en-US" sz="3200" dirty="0" smtClean="0">
                <a:solidFill>
                  <a:schemeClr val="bg1"/>
                </a:solidFill>
              </a:rPr>
              <a:t>Research Question 2</a:t>
            </a:r>
          </a:p>
          <a:p>
            <a:r>
              <a:rPr lang="en-US" sz="3200" dirty="0" smtClean="0">
                <a:solidFill>
                  <a:schemeClr val="bg1"/>
                </a:solidFill>
              </a:rPr>
              <a:t>Takeaways:</a:t>
            </a:r>
            <a:endParaRPr lang="en-US" sz="3200" dirty="0">
              <a:solidFill>
                <a:schemeClr val="bg1"/>
              </a:solidFill>
            </a:endParaRPr>
          </a:p>
        </p:txBody>
      </p:sp>
      <p:sp>
        <p:nvSpPr>
          <p:cNvPr id="3" name="TextBox 2"/>
          <p:cNvSpPr txBox="1"/>
          <p:nvPr/>
        </p:nvSpPr>
        <p:spPr>
          <a:xfrm>
            <a:off x="708660" y="1671965"/>
            <a:ext cx="7391400" cy="4616648"/>
          </a:xfrm>
          <a:prstGeom prst="rect">
            <a:avLst/>
          </a:prstGeom>
        </p:spPr>
        <p:txBody>
          <a:bodyPr vert="horz" wrap="square" rtlCol="0">
            <a:spAutoFit/>
          </a:bodyPr>
          <a:lstStyle/>
          <a:p>
            <a:pPr marL="285750" indent="-285750" fontAlgn="auto">
              <a:lnSpc>
                <a:spcPct val="150000"/>
              </a:lnSpc>
              <a:spcAft>
                <a:spcPts val="1200"/>
              </a:spcAft>
              <a:buFont typeface="Arial" panose="020B0604020202020204" pitchFamily="34" charset="0"/>
              <a:buChar char="•"/>
            </a:pPr>
            <a:r>
              <a:rPr lang="en-US" dirty="0" smtClean="0">
                <a:solidFill>
                  <a:schemeClr val="bg1"/>
                </a:solidFill>
                <a:latin typeface="+mj-lt"/>
              </a:rPr>
              <a:t>Large and statistically significant differences in income across majors and industries </a:t>
            </a:r>
          </a:p>
          <a:p>
            <a:pPr marL="285750" indent="-285750" fontAlgn="auto">
              <a:lnSpc>
                <a:spcPct val="150000"/>
              </a:lnSpc>
              <a:spcAft>
                <a:spcPts val="1200"/>
              </a:spcAft>
              <a:buFont typeface="Arial" panose="020B0604020202020204" pitchFamily="34" charset="0"/>
              <a:buChar char="•"/>
            </a:pPr>
            <a:r>
              <a:rPr lang="en-US" b="1" dirty="0" smtClean="0">
                <a:solidFill>
                  <a:schemeClr val="bg1"/>
                </a:solidFill>
                <a:latin typeface="+mj-lt"/>
              </a:rPr>
              <a:t>Business Services</a:t>
            </a:r>
            <a:r>
              <a:rPr lang="en-US" dirty="0" smtClean="0">
                <a:solidFill>
                  <a:schemeClr val="bg1"/>
                </a:solidFill>
                <a:latin typeface="+mj-lt"/>
              </a:rPr>
              <a:t>, </a:t>
            </a:r>
            <a:r>
              <a:rPr lang="en-US" b="1" dirty="0" smtClean="0">
                <a:solidFill>
                  <a:schemeClr val="bg1"/>
                </a:solidFill>
                <a:latin typeface="+mj-lt"/>
              </a:rPr>
              <a:t>Finance &amp; Insurance </a:t>
            </a:r>
            <a:r>
              <a:rPr lang="en-US" dirty="0" smtClean="0">
                <a:solidFill>
                  <a:schemeClr val="bg1"/>
                </a:solidFill>
                <a:latin typeface="+mj-lt"/>
              </a:rPr>
              <a:t>and </a:t>
            </a:r>
            <a:r>
              <a:rPr lang="en-US" b="1" dirty="0" smtClean="0">
                <a:solidFill>
                  <a:schemeClr val="bg1"/>
                </a:solidFill>
                <a:latin typeface="+mj-lt"/>
              </a:rPr>
              <a:t>Internet &amp; Computer Systems</a:t>
            </a:r>
            <a:r>
              <a:rPr lang="en-US" dirty="0" smtClean="0">
                <a:solidFill>
                  <a:schemeClr val="bg1"/>
                </a:solidFill>
                <a:latin typeface="+mj-lt"/>
              </a:rPr>
              <a:t> have the largest returns to GPA in terms of income.</a:t>
            </a:r>
          </a:p>
          <a:p>
            <a:pPr marL="285750" indent="-285750" fontAlgn="auto">
              <a:lnSpc>
                <a:spcPct val="150000"/>
              </a:lnSpc>
              <a:spcAft>
                <a:spcPts val="1200"/>
              </a:spcAft>
              <a:buFont typeface="Arial" panose="020B0604020202020204" pitchFamily="34" charset="0"/>
              <a:buChar char="•"/>
            </a:pPr>
            <a:r>
              <a:rPr lang="en-US" dirty="0" smtClean="0">
                <a:solidFill>
                  <a:schemeClr val="bg1"/>
                </a:solidFill>
                <a:latin typeface="+mj-lt"/>
              </a:rPr>
              <a:t>Non-linear relationships that occur around 3.0 GPA may play a key roll in income in some industries. </a:t>
            </a:r>
          </a:p>
          <a:p>
            <a:pPr marL="285750" indent="-285750" fontAlgn="auto">
              <a:lnSpc>
                <a:spcPct val="150000"/>
              </a:lnSpc>
              <a:spcAft>
                <a:spcPts val="0"/>
              </a:spcAft>
              <a:buFont typeface="Arial" panose="020B0604020202020204" pitchFamily="34" charset="0"/>
              <a:buChar char="•"/>
            </a:pPr>
            <a:endParaRPr lang="en-US" dirty="0" smtClean="0">
              <a:solidFill>
                <a:schemeClr val="bg1"/>
              </a:solidFill>
              <a:latin typeface="+mj-lt"/>
            </a:endParaRPr>
          </a:p>
          <a:p>
            <a:pPr marL="285750" indent="-285750" fontAlgn="auto">
              <a:lnSpc>
                <a:spcPct val="150000"/>
              </a:lnSpc>
              <a:spcAft>
                <a:spcPts val="0"/>
              </a:spcAft>
              <a:buFont typeface="Arial" panose="020B0604020202020204" pitchFamily="34" charset="0"/>
              <a:buChar char="•"/>
            </a:pPr>
            <a:endParaRPr lang="en-US" dirty="0" smtClean="0">
              <a:solidFill>
                <a:schemeClr val="bg1"/>
              </a:solidFill>
              <a:latin typeface="+mj-lt"/>
            </a:endParaRPr>
          </a:p>
          <a:p>
            <a:pPr marL="285750" indent="-285750" fontAlgn="auto">
              <a:lnSpc>
                <a:spcPct val="150000"/>
              </a:lnSpc>
              <a:spcAft>
                <a:spcPts val="0"/>
              </a:spcAft>
              <a:buFont typeface="Arial" panose="020B0604020202020204" pitchFamily="34" charset="0"/>
              <a:buChar char="•"/>
            </a:pPr>
            <a:endParaRPr lang="en-US" sz="1400" dirty="0" smtClean="0">
              <a:solidFill>
                <a:schemeClr val="bg1"/>
              </a:solidFill>
              <a:latin typeface="+mj-lt"/>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37</a:t>
            </a:fld>
            <a:endParaRPr lang="en-US" dirty="0"/>
          </a:p>
        </p:txBody>
      </p:sp>
    </p:spTree>
    <p:extLst>
      <p:ext uri="{BB962C8B-B14F-4D97-AF65-F5344CB8AC3E}">
        <p14:creationId xmlns:p14="http://schemas.microsoft.com/office/powerpoint/2010/main" val="366198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Research Question </a:t>
            </a:r>
            <a:r>
              <a:rPr lang="en-US" sz="4000" dirty="0" smtClean="0"/>
              <a:t>#3</a:t>
            </a:r>
            <a:endParaRPr lang="en-US" sz="40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sz="half" idx="1"/>
          </p:nvPr>
        </p:nvSpPr>
        <p:spPr>
          <a:xfrm>
            <a:off x="3812584" y="2339670"/>
            <a:ext cx="4702193" cy="1786988"/>
          </a:xfrm>
        </p:spPr>
        <p:txBody>
          <a:bodyPr>
            <a:normAutofit fontScale="92500" lnSpcReduction="20000"/>
          </a:bodyPr>
          <a:lstStyle/>
          <a:p>
            <a:pPr marL="0" indent="0" fontAlgn="base">
              <a:buNone/>
            </a:pPr>
            <a:r>
              <a:rPr lang="en-US" dirty="0" smtClean="0"/>
              <a:t>Can </a:t>
            </a:r>
            <a:r>
              <a:rPr lang="en-US" dirty="0"/>
              <a:t>the race-gender gap </a:t>
            </a:r>
            <a:r>
              <a:rPr lang="en-US" dirty="0" smtClean="0"/>
              <a:t>be explained by graduate </a:t>
            </a:r>
            <a:r>
              <a:rPr lang="en-US" dirty="0"/>
              <a:t>degree completions</a:t>
            </a:r>
            <a:r>
              <a:rPr lang="en-US" dirty="0" smtClean="0"/>
              <a:t>? Are there differences in the effects of race and gender by industry?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38</a:t>
            </a:fld>
            <a:endParaRPr lang="en-US" dirty="0"/>
          </a:p>
        </p:txBody>
      </p:sp>
    </p:spTree>
    <p:extLst>
      <p:ext uri="{BB962C8B-B14F-4D97-AF65-F5344CB8AC3E}">
        <p14:creationId xmlns:p14="http://schemas.microsoft.com/office/powerpoint/2010/main" val="37168575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44539" y="1430757"/>
            <a:ext cx="7410952" cy="4970043"/>
          </a:xfrm>
          <a:prstGeom prst="rect">
            <a:avLst/>
          </a:prstGeom>
        </p:spPr>
      </p:pic>
      <p:sp>
        <p:nvSpPr>
          <p:cNvPr id="4" name="Rectangle 3"/>
          <p:cNvSpPr/>
          <p:nvPr/>
        </p:nvSpPr>
        <p:spPr>
          <a:xfrm>
            <a:off x="341243" y="195179"/>
            <a:ext cx="8116957" cy="923330"/>
          </a:xfrm>
          <a:prstGeom prst="rect">
            <a:avLst/>
          </a:prstGeom>
        </p:spPr>
        <p:txBody>
          <a:bodyPr wrap="square">
            <a:spAutoFit/>
          </a:bodyPr>
          <a:lstStyle/>
          <a:p>
            <a:pPr fontAlgn="base"/>
            <a:r>
              <a:rPr lang="en-US" b="1" dirty="0" smtClean="0">
                <a:solidFill>
                  <a:schemeClr val="bg1"/>
                </a:solidFill>
              </a:rPr>
              <a:t>Earnings by Gender and Graduate Degree Completion: </a:t>
            </a:r>
            <a:r>
              <a:rPr lang="en-US" dirty="0" smtClean="0">
                <a:solidFill>
                  <a:schemeClr val="bg1"/>
                </a:solidFill>
              </a:rPr>
              <a:t>At ten years after graduation, </a:t>
            </a:r>
            <a:r>
              <a:rPr lang="en-US" dirty="0">
                <a:solidFill>
                  <a:schemeClr val="bg1"/>
                </a:solidFill>
              </a:rPr>
              <a:t>f</a:t>
            </a:r>
            <a:r>
              <a:rPr lang="en-US" dirty="0" smtClean="0">
                <a:solidFill>
                  <a:schemeClr val="bg1"/>
                </a:solidFill>
              </a:rPr>
              <a:t>emale UC alumni with graduate degrees earn as much as male UC alumni that complete a bachelors degrees only </a:t>
            </a:r>
            <a:endParaRPr lang="en-US" dirty="0">
              <a:solidFill>
                <a:schemeClr val="bg1"/>
              </a:solidFill>
            </a:endParaRPr>
          </a:p>
        </p:txBody>
      </p:sp>
      <p:sp>
        <p:nvSpPr>
          <p:cNvPr id="5" name="TextBox 4"/>
          <p:cNvSpPr txBox="1"/>
          <p:nvPr/>
        </p:nvSpPr>
        <p:spPr>
          <a:xfrm>
            <a:off x="2209800" y="1137902"/>
            <a:ext cx="5029200" cy="246221"/>
          </a:xfrm>
          <a:prstGeom prst="rect">
            <a:avLst/>
          </a:prstGeom>
        </p:spPr>
        <p:txBody>
          <a:bodyPr vert="horz" wrap="square" rtlCol="0">
            <a:spAutoFit/>
          </a:bodyPr>
          <a:lstStyle/>
          <a:p>
            <a:pPr algn="ctr" fontAlgn="auto">
              <a:spcAft>
                <a:spcPts val="0"/>
              </a:spcAft>
            </a:pPr>
            <a:r>
              <a:rPr lang="en-US" sz="1000" dirty="0" smtClean="0">
                <a:solidFill>
                  <a:schemeClr val="bg1"/>
                </a:solidFill>
                <a:latin typeface="+mj-lt"/>
              </a:rPr>
              <a:t>Undergraduate Degree Discipline</a:t>
            </a:r>
          </a:p>
        </p:txBody>
      </p:sp>
      <p:sp>
        <p:nvSpPr>
          <p:cNvPr id="6" name="TextBox 5"/>
          <p:cNvSpPr txBox="1"/>
          <p:nvPr/>
        </p:nvSpPr>
        <p:spPr>
          <a:xfrm>
            <a:off x="3521145" y="6519063"/>
            <a:ext cx="5493328" cy="246221"/>
          </a:xfrm>
          <a:prstGeom prst="rect">
            <a:avLst/>
          </a:prstGeom>
        </p:spPr>
        <p:txBody>
          <a:bodyPr vert="horz" wrap="square" rtlCol="0">
            <a:spAutoFit/>
          </a:bodyPr>
          <a:lstStyle/>
          <a:p>
            <a:pPr fontAlgn="auto">
              <a:spcAft>
                <a:spcPts val="0"/>
              </a:spcAft>
            </a:pPr>
            <a:r>
              <a:rPr lang="en-US" sz="1000" dirty="0" smtClean="0">
                <a:solidFill>
                  <a:schemeClr val="bg1"/>
                </a:solidFill>
                <a:latin typeface="+mj-lt"/>
              </a:rPr>
              <a:t>Post-graduate earnings at 10 years after graduation, graduating classes of 1999 to 2006</a:t>
            </a:r>
          </a:p>
        </p:txBody>
      </p:sp>
      <p:cxnSp>
        <p:nvCxnSpPr>
          <p:cNvPr id="10" name="Straight Connector 9"/>
          <p:cNvCxnSpPr/>
          <p:nvPr/>
        </p:nvCxnSpPr>
        <p:spPr>
          <a:xfrm>
            <a:off x="1371600" y="3733800"/>
            <a:ext cx="533400" cy="0"/>
          </a:xfrm>
          <a:prstGeom prst="line">
            <a:avLst/>
          </a:prstGeom>
          <a:ln>
            <a:solidFill>
              <a:srgbClr val="FF0000"/>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7487510" y="2286000"/>
            <a:ext cx="533400" cy="76200"/>
          </a:xfrm>
          <a:prstGeom prst="line">
            <a:avLst/>
          </a:prstGeom>
          <a:ln>
            <a:solidFill>
              <a:srgbClr val="FF0000"/>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734409" y="2857500"/>
            <a:ext cx="533400" cy="381000"/>
          </a:xfrm>
          <a:prstGeom prst="line">
            <a:avLst/>
          </a:prstGeom>
          <a:ln>
            <a:solidFill>
              <a:srgbClr val="00B050"/>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4FAB73BC-B049-4115-A692-8D63A059BFB8}" type="slidenum">
              <a:rPr lang="en-US" smtClean="0"/>
              <a:pPr/>
              <a:t>39</a:t>
            </a:fld>
            <a:endParaRPr lang="en-US" dirty="0"/>
          </a:p>
        </p:txBody>
      </p:sp>
      <p:pic>
        <p:nvPicPr>
          <p:cNvPr id="9" name="Picture 8"/>
          <p:cNvPicPr>
            <a:picLocks noChangeAspect="1"/>
          </p:cNvPicPr>
          <p:nvPr/>
        </p:nvPicPr>
        <p:blipFill>
          <a:blip r:embed="rId4"/>
          <a:stretch>
            <a:fillRect/>
          </a:stretch>
        </p:blipFill>
        <p:spPr>
          <a:xfrm>
            <a:off x="6705600" y="813541"/>
            <a:ext cx="2105319" cy="523948"/>
          </a:xfrm>
          <a:prstGeom prst="rect">
            <a:avLst/>
          </a:prstGeom>
        </p:spPr>
      </p:pic>
    </p:spTree>
    <p:extLst>
      <p:ext uri="{BB962C8B-B14F-4D97-AF65-F5344CB8AC3E}">
        <p14:creationId xmlns:p14="http://schemas.microsoft.com/office/powerpoint/2010/main" val="402836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latin typeface="Calibri Light" panose="020F0302020204030204" pitchFamily="34" charset="0"/>
                <a:cs typeface="Calibri Light" panose="020F0302020204030204" pitchFamily="34" charset="0"/>
              </a:rPr>
              <a:t>Gender – Race </a:t>
            </a:r>
            <a:r>
              <a:rPr lang="en-US" sz="4000" dirty="0" smtClean="0">
                <a:latin typeface="Calibri Light" panose="020F0302020204030204" pitchFamily="34" charset="0"/>
                <a:cs typeface="Calibri Light" panose="020F0302020204030204" pitchFamily="34" charset="0"/>
              </a:rPr>
              <a:t>Wage </a:t>
            </a:r>
            <a:r>
              <a:rPr lang="en-US" sz="4000" dirty="0">
                <a:latin typeface="Calibri Light" panose="020F0302020204030204" pitchFamily="34" charset="0"/>
                <a:cs typeface="Calibri Light" panose="020F0302020204030204" pitchFamily="34" charset="0"/>
              </a:rPr>
              <a:t>Gap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a:t>
            </a:fld>
            <a:endParaRPr lang="en-US" dirty="0"/>
          </a:p>
        </p:txBody>
      </p:sp>
      <p:graphicFrame>
        <p:nvGraphicFramePr>
          <p:cNvPr id="7" name="Chart 6"/>
          <p:cNvGraphicFramePr/>
          <p:nvPr>
            <p:extLst>
              <p:ext uri="{D42A27DB-BD31-4B8C-83A1-F6EECF244321}">
                <p14:modId xmlns:p14="http://schemas.microsoft.com/office/powerpoint/2010/main" val="1638709408"/>
              </p:ext>
            </p:extLst>
          </p:nvPr>
        </p:nvGraphicFramePr>
        <p:xfrm>
          <a:off x="3657600" y="1524000"/>
          <a:ext cx="5181600" cy="368118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191000" y="5486400"/>
            <a:ext cx="4572000" cy="276999"/>
          </a:xfrm>
          <a:prstGeom prst="rect">
            <a:avLst/>
          </a:prstGeom>
        </p:spPr>
        <p:txBody>
          <a:bodyPr>
            <a:spAutoFit/>
          </a:bodyPr>
          <a:lstStyle/>
          <a:p>
            <a:r>
              <a:rPr lang="en-US" sz="1200" dirty="0">
                <a:solidFill>
                  <a:schemeClr val="bg1"/>
                </a:solidFill>
              </a:rPr>
              <a:t>-AAUW (2017) The Simple Truth about the Gender Pay Gap </a:t>
            </a:r>
          </a:p>
        </p:txBody>
      </p:sp>
    </p:spTree>
    <p:extLst>
      <p:ext uri="{BB962C8B-B14F-4D97-AF65-F5344CB8AC3E}">
        <p14:creationId xmlns:p14="http://schemas.microsoft.com/office/powerpoint/2010/main" val="17318306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937" y="108233"/>
            <a:ext cx="8556592" cy="646331"/>
          </a:xfrm>
          <a:prstGeom prst="rect">
            <a:avLst/>
          </a:prstGeom>
        </p:spPr>
        <p:txBody>
          <a:bodyPr wrap="square">
            <a:spAutoFit/>
          </a:bodyPr>
          <a:lstStyle/>
          <a:p>
            <a:pPr fontAlgn="base"/>
            <a:r>
              <a:rPr lang="en-US" b="1" dirty="0" smtClean="0">
                <a:solidFill>
                  <a:schemeClr val="bg1"/>
                </a:solidFill>
              </a:rPr>
              <a:t>Earnings by Graduate Degree Type, Gender and Industry: </a:t>
            </a:r>
            <a:r>
              <a:rPr lang="en-US" dirty="0" smtClean="0">
                <a:solidFill>
                  <a:schemeClr val="bg1"/>
                </a:solidFill>
              </a:rPr>
              <a:t>Difference in earnings persist between male and female UC alumni</a:t>
            </a:r>
            <a:endParaRPr lang="en-US" dirty="0">
              <a:solidFill>
                <a:schemeClr val="bg1"/>
              </a:solidFill>
            </a:endParaRPr>
          </a:p>
        </p:txBody>
      </p:sp>
      <p:sp>
        <p:nvSpPr>
          <p:cNvPr id="5" name="TextBox 4"/>
          <p:cNvSpPr txBox="1"/>
          <p:nvPr/>
        </p:nvSpPr>
        <p:spPr>
          <a:xfrm>
            <a:off x="3657600" y="754564"/>
            <a:ext cx="1838011" cy="246221"/>
          </a:xfrm>
          <a:prstGeom prst="rect">
            <a:avLst/>
          </a:prstGeom>
        </p:spPr>
        <p:txBody>
          <a:bodyPr vert="horz" wrap="square" rtlCol="0">
            <a:spAutoFit/>
          </a:bodyPr>
          <a:lstStyle/>
          <a:p>
            <a:pPr algn="ctr" fontAlgn="auto">
              <a:spcAft>
                <a:spcPts val="0"/>
              </a:spcAft>
            </a:pPr>
            <a:r>
              <a:rPr lang="en-US" sz="1000" dirty="0" smtClean="0">
                <a:solidFill>
                  <a:schemeClr val="bg1"/>
                </a:solidFill>
                <a:latin typeface="+mj-lt"/>
              </a:rPr>
              <a:t>Industry of Employment</a:t>
            </a:r>
          </a:p>
        </p:txBody>
      </p:sp>
      <p:sp>
        <p:nvSpPr>
          <p:cNvPr id="6" name="TextBox 5"/>
          <p:cNvSpPr txBox="1"/>
          <p:nvPr/>
        </p:nvSpPr>
        <p:spPr>
          <a:xfrm rot="16200000">
            <a:off x="-660207" y="3305889"/>
            <a:ext cx="1838011" cy="246221"/>
          </a:xfrm>
          <a:prstGeom prst="rect">
            <a:avLst/>
          </a:prstGeom>
        </p:spPr>
        <p:txBody>
          <a:bodyPr vert="horz" wrap="square" rtlCol="0">
            <a:spAutoFit/>
          </a:bodyPr>
          <a:lstStyle/>
          <a:p>
            <a:pPr algn="ctr" fontAlgn="auto">
              <a:spcAft>
                <a:spcPts val="0"/>
              </a:spcAft>
            </a:pPr>
            <a:r>
              <a:rPr lang="en-US" sz="1000" dirty="0" smtClean="0">
                <a:solidFill>
                  <a:schemeClr val="bg1"/>
                </a:solidFill>
                <a:latin typeface="+mj-lt"/>
              </a:rPr>
              <a:t>Graduate Degree Type</a:t>
            </a:r>
          </a:p>
        </p:txBody>
      </p:sp>
      <p:sp>
        <p:nvSpPr>
          <p:cNvPr id="7" name="TextBox 6"/>
          <p:cNvSpPr txBox="1"/>
          <p:nvPr/>
        </p:nvSpPr>
        <p:spPr>
          <a:xfrm>
            <a:off x="3505201" y="6400800"/>
            <a:ext cx="5493328" cy="246221"/>
          </a:xfrm>
          <a:prstGeom prst="rect">
            <a:avLst/>
          </a:prstGeom>
        </p:spPr>
        <p:txBody>
          <a:bodyPr vert="horz" wrap="square" rtlCol="0">
            <a:spAutoFit/>
          </a:bodyPr>
          <a:lstStyle/>
          <a:p>
            <a:pPr fontAlgn="auto">
              <a:spcAft>
                <a:spcPts val="0"/>
              </a:spcAft>
            </a:pPr>
            <a:r>
              <a:rPr lang="en-US" sz="1000" dirty="0" smtClean="0">
                <a:solidFill>
                  <a:schemeClr val="bg1"/>
                </a:solidFill>
                <a:latin typeface="+mj-lt"/>
              </a:rPr>
              <a:t>Post-graduate earnings at 15 years after graduation, graduating classes of 1999 to 2006</a:t>
            </a:r>
          </a:p>
        </p:txBody>
      </p:sp>
      <p:sp>
        <p:nvSpPr>
          <p:cNvPr id="16" name="Slide Number Placeholder 15"/>
          <p:cNvSpPr>
            <a:spLocks noGrp="1"/>
          </p:cNvSpPr>
          <p:nvPr>
            <p:ph type="sldNum" sz="quarter" idx="12"/>
          </p:nvPr>
        </p:nvSpPr>
        <p:spPr/>
        <p:txBody>
          <a:bodyPr/>
          <a:lstStyle/>
          <a:p>
            <a:fld id="{4FAB73BC-B049-4115-A692-8D63A059BFB8}" type="slidenum">
              <a:rPr lang="en-US" smtClean="0"/>
              <a:pPr/>
              <a:t>40</a:t>
            </a:fld>
            <a:endParaRPr lang="en-US" dirty="0"/>
          </a:p>
        </p:txBody>
      </p:sp>
      <p:pic>
        <p:nvPicPr>
          <p:cNvPr id="3" name="Picture 2"/>
          <p:cNvPicPr>
            <a:picLocks noChangeAspect="1"/>
          </p:cNvPicPr>
          <p:nvPr/>
        </p:nvPicPr>
        <p:blipFill>
          <a:blip r:embed="rId3"/>
          <a:stretch>
            <a:fillRect/>
          </a:stretch>
        </p:blipFill>
        <p:spPr>
          <a:xfrm>
            <a:off x="441937" y="1030256"/>
            <a:ext cx="8302435" cy="5049131"/>
          </a:xfrm>
          <a:prstGeom prst="rect">
            <a:avLst/>
          </a:prstGeom>
        </p:spPr>
      </p:pic>
      <p:pic>
        <p:nvPicPr>
          <p:cNvPr id="8" name="Picture 7"/>
          <p:cNvPicPr>
            <a:picLocks noChangeAspect="1"/>
          </p:cNvPicPr>
          <p:nvPr/>
        </p:nvPicPr>
        <p:blipFill rotWithShape="1">
          <a:blip r:embed="rId4"/>
          <a:srcRect t="34292"/>
          <a:stretch/>
        </p:blipFill>
        <p:spPr>
          <a:xfrm>
            <a:off x="7185567" y="567686"/>
            <a:ext cx="1333686" cy="344275"/>
          </a:xfrm>
          <a:prstGeom prst="rect">
            <a:avLst/>
          </a:prstGeom>
        </p:spPr>
      </p:pic>
      <p:sp>
        <p:nvSpPr>
          <p:cNvPr id="9" name="Rectangle 8"/>
          <p:cNvSpPr/>
          <p:nvPr/>
        </p:nvSpPr>
        <p:spPr bwMode="gray">
          <a:xfrm>
            <a:off x="3539491" y="5181600"/>
            <a:ext cx="838199" cy="609600"/>
          </a:xfrm>
          <a:prstGeom prst="rect">
            <a:avLst/>
          </a:prstGeom>
          <a:solidFill>
            <a:srgbClr val="FF7C80">
              <a:alpha val="30000"/>
            </a:srgbClr>
          </a:solidFill>
          <a:ln w="12700" cap="rnd">
            <a:solidFill>
              <a:srgbClr val="C0000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14" name="Rectangle 13"/>
          <p:cNvSpPr/>
          <p:nvPr/>
        </p:nvSpPr>
        <p:spPr bwMode="gray">
          <a:xfrm>
            <a:off x="4411048" y="5181600"/>
            <a:ext cx="838199" cy="609600"/>
          </a:xfrm>
          <a:prstGeom prst="rect">
            <a:avLst/>
          </a:prstGeom>
          <a:solidFill>
            <a:srgbClr val="FF7C80">
              <a:alpha val="30000"/>
            </a:srgbClr>
          </a:solidFill>
          <a:ln w="12700" cap="rnd">
            <a:solidFill>
              <a:srgbClr val="C0000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15" name="Rectangle 14"/>
          <p:cNvSpPr/>
          <p:nvPr/>
        </p:nvSpPr>
        <p:spPr bwMode="gray">
          <a:xfrm>
            <a:off x="2707979" y="3723165"/>
            <a:ext cx="838199" cy="609600"/>
          </a:xfrm>
          <a:prstGeom prst="rect">
            <a:avLst/>
          </a:prstGeom>
          <a:solidFill>
            <a:srgbClr val="FF7C80">
              <a:alpha val="30000"/>
            </a:srgbClr>
          </a:solidFill>
          <a:ln w="12700" cap="rnd">
            <a:solidFill>
              <a:srgbClr val="C0000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17" name="Rectangle 16"/>
          <p:cNvSpPr/>
          <p:nvPr/>
        </p:nvSpPr>
        <p:spPr bwMode="gray">
          <a:xfrm>
            <a:off x="990600" y="3758250"/>
            <a:ext cx="838199" cy="609600"/>
          </a:xfrm>
          <a:prstGeom prst="rect">
            <a:avLst/>
          </a:prstGeom>
          <a:solidFill>
            <a:srgbClr val="FF7C80">
              <a:alpha val="30000"/>
            </a:srgbClr>
          </a:solidFill>
          <a:ln w="12700" cap="rnd">
            <a:solidFill>
              <a:srgbClr val="C0000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18" name="Rectangle 17"/>
          <p:cNvSpPr/>
          <p:nvPr/>
        </p:nvSpPr>
        <p:spPr bwMode="gray">
          <a:xfrm>
            <a:off x="2701291" y="1462311"/>
            <a:ext cx="838199" cy="609600"/>
          </a:xfrm>
          <a:prstGeom prst="rect">
            <a:avLst/>
          </a:prstGeom>
          <a:solidFill>
            <a:srgbClr val="FF7C80">
              <a:alpha val="30000"/>
            </a:srgbClr>
          </a:solidFill>
          <a:ln w="12700" cap="rnd">
            <a:solidFill>
              <a:srgbClr val="C0000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19" name="Rectangle 18"/>
          <p:cNvSpPr/>
          <p:nvPr/>
        </p:nvSpPr>
        <p:spPr bwMode="gray">
          <a:xfrm>
            <a:off x="7014211" y="4572000"/>
            <a:ext cx="838199" cy="609600"/>
          </a:xfrm>
          <a:prstGeom prst="rect">
            <a:avLst/>
          </a:prstGeom>
          <a:solidFill>
            <a:srgbClr val="FF7C80">
              <a:alpha val="30000"/>
            </a:srgbClr>
          </a:solidFill>
          <a:ln w="12700" cap="rnd">
            <a:solidFill>
              <a:srgbClr val="C0000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20" name="Rectangle 19"/>
          <p:cNvSpPr/>
          <p:nvPr/>
        </p:nvSpPr>
        <p:spPr bwMode="gray">
          <a:xfrm>
            <a:off x="2707979" y="4572000"/>
            <a:ext cx="838199" cy="609600"/>
          </a:xfrm>
          <a:prstGeom prst="rect">
            <a:avLst/>
          </a:prstGeom>
          <a:solidFill>
            <a:srgbClr val="FF7C80">
              <a:alpha val="30000"/>
            </a:srgbClr>
          </a:solidFill>
          <a:ln w="12700" cap="rnd">
            <a:solidFill>
              <a:srgbClr val="C0000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23" name="Rectangle 22"/>
          <p:cNvSpPr/>
          <p:nvPr/>
        </p:nvSpPr>
        <p:spPr bwMode="gray">
          <a:xfrm>
            <a:off x="7879081" y="4572000"/>
            <a:ext cx="838199" cy="609600"/>
          </a:xfrm>
          <a:prstGeom prst="rect">
            <a:avLst/>
          </a:prstGeom>
          <a:solidFill>
            <a:srgbClr val="FF7C80">
              <a:alpha val="30000"/>
            </a:srgbClr>
          </a:solidFill>
          <a:ln w="12700" cap="rnd">
            <a:solidFill>
              <a:srgbClr val="C0000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24" name="Rectangle 23"/>
          <p:cNvSpPr/>
          <p:nvPr/>
        </p:nvSpPr>
        <p:spPr bwMode="gray">
          <a:xfrm>
            <a:off x="4421546" y="2191528"/>
            <a:ext cx="838199" cy="609600"/>
          </a:xfrm>
          <a:prstGeom prst="rect">
            <a:avLst/>
          </a:prstGeom>
          <a:solidFill>
            <a:srgbClr val="92D050">
              <a:alpha val="30000"/>
            </a:srgbClr>
          </a:solidFill>
          <a:ln w="12700" cap="rnd">
            <a:solidFill>
              <a:srgbClr val="00B05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25" name="Rectangle 24"/>
          <p:cNvSpPr/>
          <p:nvPr/>
        </p:nvSpPr>
        <p:spPr bwMode="gray">
          <a:xfrm>
            <a:off x="5307075" y="3758250"/>
            <a:ext cx="838199" cy="609600"/>
          </a:xfrm>
          <a:prstGeom prst="rect">
            <a:avLst/>
          </a:prstGeom>
          <a:solidFill>
            <a:srgbClr val="92D050">
              <a:alpha val="30000"/>
            </a:srgbClr>
          </a:solidFill>
          <a:ln w="12700" cap="rnd">
            <a:solidFill>
              <a:srgbClr val="00B05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26" name="Rectangle 25"/>
          <p:cNvSpPr/>
          <p:nvPr/>
        </p:nvSpPr>
        <p:spPr bwMode="gray">
          <a:xfrm>
            <a:off x="1004910" y="4533455"/>
            <a:ext cx="838199" cy="609600"/>
          </a:xfrm>
          <a:prstGeom prst="rect">
            <a:avLst/>
          </a:prstGeom>
          <a:solidFill>
            <a:srgbClr val="92D050">
              <a:alpha val="30000"/>
            </a:srgbClr>
          </a:solidFill>
          <a:ln w="12700" cap="rnd">
            <a:solidFill>
              <a:srgbClr val="00B05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416010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7" grpId="0" animBg="1"/>
      <p:bldP spid="18" grpId="0" animBg="1"/>
      <p:bldP spid="19" grpId="0" animBg="1"/>
      <p:bldP spid="20" grpId="0" animBg="1"/>
      <p:bldP spid="23" grpId="0" animBg="1"/>
      <p:bldP spid="24" grpId="0" animBg="1"/>
      <p:bldP spid="25"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1937" y="1000785"/>
            <a:ext cx="8302435" cy="5049131"/>
          </a:xfrm>
          <a:prstGeom prst="rect">
            <a:avLst/>
          </a:prstGeom>
        </p:spPr>
      </p:pic>
      <p:sp>
        <p:nvSpPr>
          <p:cNvPr id="4" name="Rectangle 3"/>
          <p:cNvSpPr/>
          <p:nvPr/>
        </p:nvSpPr>
        <p:spPr>
          <a:xfrm>
            <a:off x="441937" y="108233"/>
            <a:ext cx="8556592" cy="646331"/>
          </a:xfrm>
          <a:prstGeom prst="rect">
            <a:avLst/>
          </a:prstGeom>
        </p:spPr>
        <p:txBody>
          <a:bodyPr wrap="square">
            <a:spAutoFit/>
          </a:bodyPr>
          <a:lstStyle/>
          <a:p>
            <a:pPr fontAlgn="base"/>
            <a:r>
              <a:rPr lang="en-US" b="1" dirty="0" smtClean="0">
                <a:solidFill>
                  <a:schemeClr val="bg1"/>
                </a:solidFill>
              </a:rPr>
              <a:t>Earnings by Graduate Degree Type, URG and Industry: </a:t>
            </a:r>
            <a:r>
              <a:rPr lang="en-US" dirty="0" smtClean="0">
                <a:solidFill>
                  <a:schemeClr val="bg1"/>
                </a:solidFill>
              </a:rPr>
              <a:t>Difference in earnings persist between URG and Non-URG UC alumni</a:t>
            </a:r>
            <a:endParaRPr lang="en-US" dirty="0">
              <a:solidFill>
                <a:schemeClr val="bg1"/>
              </a:solidFill>
            </a:endParaRPr>
          </a:p>
        </p:txBody>
      </p:sp>
      <p:sp>
        <p:nvSpPr>
          <p:cNvPr id="5" name="TextBox 4"/>
          <p:cNvSpPr txBox="1"/>
          <p:nvPr/>
        </p:nvSpPr>
        <p:spPr>
          <a:xfrm>
            <a:off x="3657600" y="754564"/>
            <a:ext cx="1838011" cy="246221"/>
          </a:xfrm>
          <a:prstGeom prst="rect">
            <a:avLst/>
          </a:prstGeom>
        </p:spPr>
        <p:txBody>
          <a:bodyPr vert="horz" wrap="square" rtlCol="0">
            <a:spAutoFit/>
          </a:bodyPr>
          <a:lstStyle/>
          <a:p>
            <a:pPr algn="ctr" fontAlgn="auto">
              <a:spcAft>
                <a:spcPts val="0"/>
              </a:spcAft>
            </a:pPr>
            <a:r>
              <a:rPr lang="en-US" sz="1000" dirty="0" smtClean="0">
                <a:solidFill>
                  <a:schemeClr val="bg1"/>
                </a:solidFill>
                <a:latin typeface="+mj-lt"/>
              </a:rPr>
              <a:t>Industry of Employment</a:t>
            </a:r>
          </a:p>
        </p:txBody>
      </p:sp>
      <p:sp>
        <p:nvSpPr>
          <p:cNvPr id="6" name="TextBox 5"/>
          <p:cNvSpPr txBox="1"/>
          <p:nvPr/>
        </p:nvSpPr>
        <p:spPr>
          <a:xfrm rot="16200000">
            <a:off x="-660207" y="3305889"/>
            <a:ext cx="1838011" cy="246221"/>
          </a:xfrm>
          <a:prstGeom prst="rect">
            <a:avLst/>
          </a:prstGeom>
        </p:spPr>
        <p:txBody>
          <a:bodyPr vert="horz" wrap="square" rtlCol="0">
            <a:spAutoFit/>
          </a:bodyPr>
          <a:lstStyle/>
          <a:p>
            <a:pPr algn="ctr" fontAlgn="auto">
              <a:spcAft>
                <a:spcPts val="0"/>
              </a:spcAft>
            </a:pPr>
            <a:r>
              <a:rPr lang="en-US" sz="1000" dirty="0" smtClean="0">
                <a:solidFill>
                  <a:schemeClr val="bg1"/>
                </a:solidFill>
                <a:latin typeface="+mj-lt"/>
              </a:rPr>
              <a:t>Graduate Degree Type</a:t>
            </a:r>
          </a:p>
        </p:txBody>
      </p:sp>
      <p:sp>
        <p:nvSpPr>
          <p:cNvPr id="7" name="TextBox 6"/>
          <p:cNvSpPr txBox="1"/>
          <p:nvPr/>
        </p:nvSpPr>
        <p:spPr>
          <a:xfrm>
            <a:off x="3505201" y="6400800"/>
            <a:ext cx="5493328" cy="246221"/>
          </a:xfrm>
          <a:prstGeom prst="rect">
            <a:avLst/>
          </a:prstGeom>
        </p:spPr>
        <p:txBody>
          <a:bodyPr vert="horz" wrap="square" rtlCol="0">
            <a:spAutoFit/>
          </a:bodyPr>
          <a:lstStyle/>
          <a:p>
            <a:pPr fontAlgn="auto">
              <a:spcAft>
                <a:spcPts val="0"/>
              </a:spcAft>
            </a:pPr>
            <a:r>
              <a:rPr lang="en-US" sz="1000" dirty="0" smtClean="0">
                <a:solidFill>
                  <a:schemeClr val="bg1"/>
                </a:solidFill>
                <a:latin typeface="+mj-lt"/>
              </a:rPr>
              <a:t>Post-graduate earnings at 15 years after graduation, graduating classes of 1999 to 2006</a:t>
            </a:r>
          </a:p>
        </p:txBody>
      </p:sp>
      <p:sp>
        <p:nvSpPr>
          <p:cNvPr id="16" name="Slide Number Placeholder 15"/>
          <p:cNvSpPr>
            <a:spLocks noGrp="1"/>
          </p:cNvSpPr>
          <p:nvPr>
            <p:ph type="sldNum" sz="quarter" idx="12"/>
          </p:nvPr>
        </p:nvSpPr>
        <p:spPr/>
        <p:txBody>
          <a:bodyPr/>
          <a:lstStyle/>
          <a:p>
            <a:fld id="{4FAB73BC-B049-4115-A692-8D63A059BFB8}" type="slidenum">
              <a:rPr lang="en-US" smtClean="0"/>
              <a:pPr/>
              <a:t>41</a:t>
            </a:fld>
            <a:endParaRPr lang="en-US" dirty="0"/>
          </a:p>
        </p:txBody>
      </p:sp>
      <p:sp>
        <p:nvSpPr>
          <p:cNvPr id="18" name="Rectangle 17"/>
          <p:cNvSpPr/>
          <p:nvPr/>
        </p:nvSpPr>
        <p:spPr bwMode="gray">
          <a:xfrm>
            <a:off x="2362200" y="1447575"/>
            <a:ext cx="1143001" cy="609600"/>
          </a:xfrm>
          <a:prstGeom prst="rect">
            <a:avLst/>
          </a:prstGeom>
          <a:solidFill>
            <a:srgbClr val="FF7C80">
              <a:alpha val="30000"/>
            </a:srgbClr>
          </a:solidFill>
          <a:ln w="12700" cap="rnd">
            <a:solidFill>
              <a:srgbClr val="C0000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24" name="Rectangle 23"/>
          <p:cNvSpPr/>
          <p:nvPr/>
        </p:nvSpPr>
        <p:spPr bwMode="gray">
          <a:xfrm>
            <a:off x="4887975" y="2205194"/>
            <a:ext cx="1257299" cy="609600"/>
          </a:xfrm>
          <a:prstGeom prst="rect">
            <a:avLst/>
          </a:prstGeom>
          <a:solidFill>
            <a:srgbClr val="92D050">
              <a:alpha val="30000"/>
            </a:srgbClr>
          </a:solidFill>
          <a:ln w="12700" cap="rnd">
            <a:solidFill>
              <a:srgbClr val="00B05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25" name="Rectangle 24"/>
          <p:cNvSpPr/>
          <p:nvPr/>
        </p:nvSpPr>
        <p:spPr bwMode="gray">
          <a:xfrm>
            <a:off x="7481938" y="1447575"/>
            <a:ext cx="1262434" cy="609600"/>
          </a:xfrm>
          <a:prstGeom prst="rect">
            <a:avLst/>
          </a:prstGeom>
          <a:solidFill>
            <a:srgbClr val="92D050">
              <a:alpha val="30000"/>
            </a:srgbClr>
          </a:solidFill>
          <a:ln w="12700" cap="rnd">
            <a:solidFill>
              <a:srgbClr val="00B05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26" name="Rectangle 25"/>
          <p:cNvSpPr/>
          <p:nvPr/>
        </p:nvSpPr>
        <p:spPr bwMode="gray">
          <a:xfrm>
            <a:off x="7454894" y="3738405"/>
            <a:ext cx="1289478" cy="609600"/>
          </a:xfrm>
          <a:prstGeom prst="rect">
            <a:avLst/>
          </a:prstGeom>
          <a:solidFill>
            <a:srgbClr val="92D050">
              <a:alpha val="30000"/>
            </a:srgbClr>
          </a:solidFill>
          <a:ln w="12700" cap="rnd">
            <a:solidFill>
              <a:srgbClr val="00B05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pic>
        <p:nvPicPr>
          <p:cNvPr id="10" name="Picture 9"/>
          <p:cNvPicPr>
            <a:picLocks noChangeAspect="1"/>
          </p:cNvPicPr>
          <p:nvPr/>
        </p:nvPicPr>
        <p:blipFill rotWithShape="1">
          <a:blip r:embed="rId4"/>
          <a:srcRect t="24304"/>
          <a:stretch/>
        </p:blipFill>
        <p:spPr>
          <a:xfrm>
            <a:off x="7010400" y="492496"/>
            <a:ext cx="1333686" cy="396606"/>
          </a:xfrm>
          <a:prstGeom prst="rect">
            <a:avLst/>
          </a:prstGeom>
        </p:spPr>
      </p:pic>
      <p:sp>
        <p:nvSpPr>
          <p:cNvPr id="22" name="Rectangle 21"/>
          <p:cNvSpPr/>
          <p:nvPr/>
        </p:nvSpPr>
        <p:spPr bwMode="gray">
          <a:xfrm>
            <a:off x="4852341" y="1472484"/>
            <a:ext cx="1257299" cy="609600"/>
          </a:xfrm>
          <a:prstGeom prst="rect">
            <a:avLst/>
          </a:prstGeom>
          <a:solidFill>
            <a:srgbClr val="92D050">
              <a:alpha val="30000"/>
            </a:srgbClr>
          </a:solidFill>
          <a:ln w="12700" cap="rnd">
            <a:solidFill>
              <a:srgbClr val="00B05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27" name="Rectangle 26"/>
          <p:cNvSpPr/>
          <p:nvPr/>
        </p:nvSpPr>
        <p:spPr bwMode="gray">
          <a:xfrm>
            <a:off x="3644538" y="2974329"/>
            <a:ext cx="1143001" cy="609600"/>
          </a:xfrm>
          <a:prstGeom prst="rect">
            <a:avLst/>
          </a:prstGeom>
          <a:solidFill>
            <a:srgbClr val="FF7C80">
              <a:alpha val="30000"/>
            </a:srgbClr>
          </a:solidFill>
          <a:ln w="12700" cap="rnd">
            <a:solidFill>
              <a:srgbClr val="C0000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28" name="Rectangle 27"/>
          <p:cNvSpPr/>
          <p:nvPr/>
        </p:nvSpPr>
        <p:spPr bwMode="gray">
          <a:xfrm>
            <a:off x="6251865" y="3738405"/>
            <a:ext cx="1143001" cy="609600"/>
          </a:xfrm>
          <a:prstGeom prst="rect">
            <a:avLst/>
          </a:prstGeom>
          <a:solidFill>
            <a:srgbClr val="FF7C80">
              <a:alpha val="30000"/>
            </a:srgbClr>
          </a:solidFill>
          <a:ln w="12700" cap="rnd">
            <a:solidFill>
              <a:srgbClr val="C0000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29" name="Rectangle 28"/>
          <p:cNvSpPr/>
          <p:nvPr/>
        </p:nvSpPr>
        <p:spPr bwMode="gray">
          <a:xfrm>
            <a:off x="3577232" y="5091182"/>
            <a:ext cx="1143001" cy="609600"/>
          </a:xfrm>
          <a:prstGeom prst="rect">
            <a:avLst/>
          </a:prstGeom>
          <a:solidFill>
            <a:srgbClr val="FF7C80">
              <a:alpha val="30000"/>
            </a:srgbClr>
          </a:solidFill>
          <a:ln w="12700" cap="rnd">
            <a:solidFill>
              <a:srgbClr val="C0000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30" name="Rectangle 29"/>
          <p:cNvSpPr/>
          <p:nvPr/>
        </p:nvSpPr>
        <p:spPr bwMode="gray">
          <a:xfrm>
            <a:off x="1017237" y="1447575"/>
            <a:ext cx="1143001" cy="609600"/>
          </a:xfrm>
          <a:prstGeom prst="rect">
            <a:avLst/>
          </a:prstGeom>
          <a:solidFill>
            <a:srgbClr val="FF7C80">
              <a:alpha val="30000"/>
            </a:srgbClr>
          </a:solidFill>
          <a:ln w="12700" cap="rnd">
            <a:solidFill>
              <a:srgbClr val="C00000"/>
            </a:solidFill>
            <a:round/>
            <a:headEnd/>
            <a:tailEnd/>
          </a:ln>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45628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4" grpId="0" animBg="1"/>
      <p:bldP spid="25" grpId="0" animBg="1"/>
      <p:bldP spid="26" grpId="0" animBg="1"/>
      <p:bldP spid="22" grpId="0"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58776" y="-140203"/>
          <a:ext cx="8382000" cy="4773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Hierarchical Linear Modeling (HLM)</a:t>
            </a:r>
            <a:endParaRPr lang="en-US" dirty="0"/>
          </a:p>
        </p:txBody>
      </p:sp>
      <p:sp>
        <p:nvSpPr>
          <p:cNvPr id="5" name="Rectangle 4"/>
          <p:cNvSpPr/>
          <p:nvPr/>
        </p:nvSpPr>
        <p:spPr bwMode="gray">
          <a:xfrm>
            <a:off x="170433" y="1074844"/>
            <a:ext cx="8763000" cy="1754218"/>
          </a:xfrm>
          <a:prstGeom prst="rect">
            <a:avLst/>
          </a:prstGeom>
          <a:noFill/>
          <a:ln w="12700" cap="rnd">
            <a:solidFill>
              <a:srgbClr val="6490CB"/>
            </a:solidFill>
            <a:round/>
            <a:headEnd/>
            <a:tailEnd/>
          </a:ln>
          <a:extLst>
            <a:ext uri="{909E8E84-426E-40DD-AFC4-6F175D3DCCD1}">
              <a14:hiddenFill xmlns:a14="http://schemas.microsoft.com/office/drawing/2010/main">
                <a:noFill/>
              </a14:hiddenFill>
            </a:ext>
          </a:extLst>
        </p:spPr>
        <p:txBody>
          <a:bodyPr wrap="none" rtlCol="0" anchor="ct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sp>
        <p:nvSpPr>
          <p:cNvPr id="7" name="TextBox 6"/>
          <p:cNvSpPr txBox="1"/>
          <p:nvPr/>
        </p:nvSpPr>
        <p:spPr>
          <a:xfrm>
            <a:off x="358775" y="1178714"/>
            <a:ext cx="6341578" cy="369332"/>
          </a:xfrm>
          <a:prstGeom prst="rect">
            <a:avLst/>
          </a:prstGeom>
        </p:spPr>
        <p:txBody>
          <a:bodyPr vert="horz" wrap="square" rtlCol="0">
            <a:spAutoFit/>
          </a:bodyPr>
          <a:lstStyle/>
          <a:p>
            <a:pPr fontAlgn="auto">
              <a:spcAft>
                <a:spcPts val="0"/>
              </a:spcAft>
            </a:pPr>
            <a:r>
              <a:rPr lang="en-US" dirty="0" smtClean="0">
                <a:solidFill>
                  <a:schemeClr val="bg2"/>
                </a:solidFill>
                <a:latin typeface="+mj-lt"/>
              </a:rPr>
              <a:t>Level 2: Effects of Gender and URG, adjusted for Industry </a:t>
            </a:r>
          </a:p>
        </p:txBody>
      </p:sp>
      <p:sp>
        <p:nvSpPr>
          <p:cNvPr id="13" name="Rectangle 12"/>
          <p:cNvSpPr/>
          <p:nvPr/>
        </p:nvSpPr>
        <p:spPr>
          <a:xfrm>
            <a:off x="806836" y="5575791"/>
            <a:ext cx="8554714" cy="369332"/>
          </a:xfrm>
          <a:prstGeom prst="rect">
            <a:avLst/>
          </a:prstGeom>
        </p:spPr>
        <p:txBody>
          <a:bodyPr wrap="none">
            <a:spAutoFit/>
          </a:bodyPr>
          <a:lstStyle/>
          <a:p>
            <a:pPr fontAlgn="auto">
              <a:spcAft>
                <a:spcPts val="0"/>
              </a:spcAft>
            </a:pPr>
            <a:r>
              <a:rPr lang="en-US" dirty="0">
                <a:solidFill>
                  <a:schemeClr val="bg2"/>
                </a:solidFill>
              </a:rPr>
              <a:t>Effects of </a:t>
            </a:r>
            <a:r>
              <a:rPr lang="en-US" dirty="0" smtClean="0">
                <a:solidFill>
                  <a:schemeClr val="bg2"/>
                </a:solidFill>
              </a:rPr>
              <a:t>Gender, URG status, Major, Graduate Degree Completion and Campus </a:t>
            </a:r>
            <a:endParaRPr lang="en-US" dirty="0">
              <a:solidFill>
                <a:schemeClr val="bg2"/>
              </a:solidFill>
            </a:endParaRPr>
          </a:p>
        </p:txBody>
      </p:sp>
      <p:sp>
        <p:nvSpPr>
          <p:cNvPr id="15" name="Rectangle 14"/>
          <p:cNvSpPr/>
          <p:nvPr/>
        </p:nvSpPr>
        <p:spPr>
          <a:xfrm>
            <a:off x="0" y="5574267"/>
            <a:ext cx="992579" cy="369332"/>
          </a:xfrm>
          <a:prstGeom prst="rect">
            <a:avLst/>
          </a:prstGeom>
        </p:spPr>
        <p:txBody>
          <a:bodyPr wrap="none">
            <a:spAutoFit/>
          </a:bodyPr>
          <a:lstStyle/>
          <a:p>
            <a:r>
              <a:rPr lang="en-US" dirty="0">
                <a:solidFill>
                  <a:schemeClr val="bg2"/>
                </a:solidFill>
              </a:rPr>
              <a:t>Level </a:t>
            </a:r>
            <a:r>
              <a:rPr lang="en-US" dirty="0" smtClean="0">
                <a:solidFill>
                  <a:schemeClr val="bg2"/>
                </a:solidFill>
              </a:rPr>
              <a:t>1:</a:t>
            </a:r>
            <a:endParaRPr lang="en-US" dirty="0"/>
          </a:p>
        </p:txBody>
      </p:sp>
      <p:pic>
        <p:nvPicPr>
          <p:cNvPr id="3" name="Picture 2" descr="File:Blue person pictogram.svg - Wikimedia Common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7557" y="3679754"/>
            <a:ext cx="381000" cy="762000"/>
          </a:xfrm>
          <a:prstGeom prst="rect">
            <a:avLst/>
          </a:prstGeom>
        </p:spPr>
      </p:pic>
      <p:pic>
        <p:nvPicPr>
          <p:cNvPr id="12" name="Picture 11" descr="File:Blue person pictogram.svg - Wikimedia Common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791" y="3674767"/>
            <a:ext cx="381000" cy="762000"/>
          </a:xfrm>
          <a:prstGeom prst="rect">
            <a:avLst/>
          </a:prstGeom>
        </p:spPr>
      </p:pic>
      <p:pic>
        <p:nvPicPr>
          <p:cNvPr id="17" name="Picture 16" descr="File:Blue person pictogram.svg - Wikimedia Common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1432" y="3684338"/>
            <a:ext cx="381000" cy="762000"/>
          </a:xfrm>
          <a:prstGeom prst="rect">
            <a:avLst/>
          </a:prstGeom>
        </p:spPr>
      </p:pic>
      <p:sp>
        <p:nvSpPr>
          <p:cNvPr id="8" name="Rectangle 7"/>
          <p:cNvSpPr/>
          <p:nvPr/>
        </p:nvSpPr>
        <p:spPr>
          <a:xfrm>
            <a:off x="223434" y="4457506"/>
            <a:ext cx="879096" cy="830997"/>
          </a:xfrm>
          <a:prstGeom prst="rect">
            <a:avLst/>
          </a:prstGeom>
        </p:spPr>
        <p:txBody>
          <a:bodyPr wrap="square">
            <a:spAutoFit/>
          </a:bodyPr>
          <a:lstStyle/>
          <a:p>
            <a:r>
              <a:rPr lang="en-US" sz="800" dirty="0">
                <a:solidFill>
                  <a:schemeClr val="bg1"/>
                </a:solidFill>
              </a:rPr>
              <a:t>Female, </a:t>
            </a:r>
            <a:r>
              <a:rPr lang="en-US" sz="800" dirty="0" smtClean="0">
                <a:solidFill>
                  <a:schemeClr val="bg1"/>
                </a:solidFill>
              </a:rPr>
              <a:t>non-URG, </a:t>
            </a:r>
            <a:r>
              <a:rPr lang="en-US" sz="800" dirty="0">
                <a:solidFill>
                  <a:schemeClr val="bg1"/>
                </a:solidFill>
              </a:rPr>
              <a:t>Computer science, no graduate </a:t>
            </a:r>
            <a:r>
              <a:rPr lang="en-US" sz="800" dirty="0" smtClean="0">
                <a:solidFill>
                  <a:schemeClr val="bg1"/>
                </a:solidFill>
              </a:rPr>
              <a:t>degree</a:t>
            </a:r>
            <a:endParaRPr lang="en-US" sz="800" dirty="0">
              <a:solidFill>
                <a:schemeClr val="bg1"/>
              </a:solidFill>
            </a:endParaRPr>
          </a:p>
        </p:txBody>
      </p:sp>
      <p:sp>
        <p:nvSpPr>
          <p:cNvPr id="30" name="Rectangle 29"/>
          <p:cNvSpPr/>
          <p:nvPr/>
        </p:nvSpPr>
        <p:spPr>
          <a:xfrm>
            <a:off x="760098" y="2823031"/>
            <a:ext cx="838200" cy="830997"/>
          </a:xfrm>
          <a:prstGeom prst="rect">
            <a:avLst/>
          </a:prstGeom>
        </p:spPr>
        <p:txBody>
          <a:bodyPr wrap="square">
            <a:spAutoFit/>
          </a:bodyPr>
          <a:lstStyle/>
          <a:p>
            <a:r>
              <a:rPr lang="en-US" sz="800" dirty="0">
                <a:solidFill>
                  <a:schemeClr val="bg1"/>
                </a:solidFill>
              </a:rPr>
              <a:t>Male, </a:t>
            </a:r>
            <a:r>
              <a:rPr lang="en-US" sz="800" dirty="0" smtClean="0">
                <a:solidFill>
                  <a:schemeClr val="bg1"/>
                </a:solidFill>
              </a:rPr>
              <a:t>non-URG. </a:t>
            </a:r>
            <a:r>
              <a:rPr lang="en-US" sz="800" dirty="0">
                <a:solidFill>
                  <a:schemeClr val="bg1"/>
                </a:solidFill>
              </a:rPr>
              <a:t>Computer science, no graduate degree</a:t>
            </a:r>
          </a:p>
        </p:txBody>
      </p:sp>
      <p:sp>
        <p:nvSpPr>
          <p:cNvPr id="31" name="Rectangle 30"/>
          <p:cNvSpPr/>
          <p:nvPr/>
        </p:nvSpPr>
        <p:spPr>
          <a:xfrm>
            <a:off x="1286349" y="4457505"/>
            <a:ext cx="609923" cy="830997"/>
          </a:xfrm>
          <a:prstGeom prst="rect">
            <a:avLst/>
          </a:prstGeom>
        </p:spPr>
        <p:txBody>
          <a:bodyPr wrap="square">
            <a:spAutoFit/>
          </a:bodyPr>
          <a:lstStyle/>
          <a:p>
            <a:r>
              <a:rPr lang="en-US" sz="800" dirty="0">
                <a:solidFill>
                  <a:schemeClr val="bg1"/>
                </a:solidFill>
              </a:rPr>
              <a:t>Male, </a:t>
            </a:r>
            <a:r>
              <a:rPr lang="en-US" sz="800" dirty="0" smtClean="0">
                <a:solidFill>
                  <a:schemeClr val="bg1"/>
                </a:solidFill>
              </a:rPr>
              <a:t>URG, </a:t>
            </a:r>
            <a:r>
              <a:rPr lang="en-US" sz="800" dirty="0">
                <a:solidFill>
                  <a:schemeClr val="bg1"/>
                </a:solidFill>
              </a:rPr>
              <a:t>Biology, has graduate degree</a:t>
            </a:r>
          </a:p>
        </p:txBody>
      </p:sp>
      <p:cxnSp>
        <p:nvCxnSpPr>
          <p:cNvPr id="34" name="Straight Connector 33"/>
          <p:cNvCxnSpPr/>
          <p:nvPr/>
        </p:nvCxnSpPr>
        <p:spPr>
          <a:xfrm flipH="1">
            <a:off x="566291" y="2823031"/>
            <a:ext cx="362168" cy="830997"/>
          </a:xfrm>
          <a:prstGeom prst="line">
            <a:avLst/>
          </a:prstGeom>
          <a:ln w="15875">
            <a:prstDash val="sysDot"/>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033340" y="2792721"/>
            <a:ext cx="11082" cy="857767"/>
          </a:xfrm>
          <a:prstGeom prst="line">
            <a:avLst/>
          </a:prstGeom>
          <a:ln w="15875">
            <a:prstDash val="sysDot"/>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166689" y="2832862"/>
            <a:ext cx="317832" cy="827197"/>
          </a:xfrm>
          <a:prstGeom prst="line">
            <a:avLst/>
          </a:prstGeom>
          <a:ln w="15875">
            <a:prstDash val="sysDot"/>
          </a:ln>
        </p:spPr>
        <p:style>
          <a:lnRef idx="2">
            <a:schemeClr val="accent1"/>
          </a:lnRef>
          <a:fillRef idx="0">
            <a:schemeClr val="accent1"/>
          </a:fillRef>
          <a:effectRef idx="1">
            <a:schemeClr val="accent1"/>
          </a:effectRef>
          <a:fontRef idx="minor">
            <a:schemeClr val="tx1"/>
          </a:fontRef>
        </p:style>
      </p:cxnSp>
      <p:pic>
        <p:nvPicPr>
          <p:cNvPr id="44" name="Picture 43" descr="File:Blue person pictogram.svg - Wikimedia Common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3233" y="3710064"/>
            <a:ext cx="381000" cy="762000"/>
          </a:xfrm>
          <a:prstGeom prst="rect">
            <a:avLst/>
          </a:prstGeom>
        </p:spPr>
      </p:pic>
      <p:pic>
        <p:nvPicPr>
          <p:cNvPr id="45" name="Picture 44" descr="File:Blue person pictogram.svg - Wikimedia Common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1467" y="3705077"/>
            <a:ext cx="381000" cy="762000"/>
          </a:xfrm>
          <a:prstGeom prst="rect">
            <a:avLst/>
          </a:prstGeom>
        </p:spPr>
      </p:pic>
      <p:pic>
        <p:nvPicPr>
          <p:cNvPr id="46" name="Picture 45" descr="File:Blue person pictogram.svg - Wikimedia Common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07108" y="3714648"/>
            <a:ext cx="381000" cy="762000"/>
          </a:xfrm>
          <a:prstGeom prst="rect">
            <a:avLst/>
          </a:prstGeom>
        </p:spPr>
      </p:pic>
      <p:sp>
        <p:nvSpPr>
          <p:cNvPr id="47" name="Rectangle 46"/>
          <p:cNvSpPr/>
          <p:nvPr/>
        </p:nvSpPr>
        <p:spPr>
          <a:xfrm>
            <a:off x="2029110" y="4487816"/>
            <a:ext cx="879096" cy="584775"/>
          </a:xfrm>
          <a:prstGeom prst="rect">
            <a:avLst/>
          </a:prstGeom>
        </p:spPr>
        <p:txBody>
          <a:bodyPr wrap="square">
            <a:spAutoFit/>
          </a:bodyPr>
          <a:lstStyle/>
          <a:p>
            <a:r>
              <a:rPr lang="en-US" sz="800" dirty="0" smtClean="0">
                <a:solidFill>
                  <a:schemeClr val="bg1"/>
                </a:solidFill>
              </a:rPr>
              <a:t>Male, URG, Business, </a:t>
            </a:r>
            <a:r>
              <a:rPr lang="en-US" sz="800" dirty="0">
                <a:solidFill>
                  <a:schemeClr val="bg1"/>
                </a:solidFill>
              </a:rPr>
              <a:t>no graduate </a:t>
            </a:r>
            <a:r>
              <a:rPr lang="en-US" sz="800" dirty="0" smtClean="0">
                <a:solidFill>
                  <a:schemeClr val="bg1"/>
                </a:solidFill>
              </a:rPr>
              <a:t>degree</a:t>
            </a:r>
            <a:endParaRPr lang="en-US" sz="800" dirty="0">
              <a:solidFill>
                <a:schemeClr val="bg1"/>
              </a:solidFill>
            </a:endParaRPr>
          </a:p>
        </p:txBody>
      </p:sp>
      <p:sp>
        <p:nvSpPr>
          <p:cNvPr id="48" name="Rectangle 47"/>
          <p:cNvSpPr/>
          <p:nvPr/>
        </p:nvSpPr>
        <p:spPr>
          <a:xfrm>
            <a:off x="2565774" y="2853341"/>
            <a:ext cx="838200" cy="707886"/>
          </a:xfrm>
          <a:prstGeom prst="rect">
            <a:avLst/>
          </a:prstGeom>
        </p:spPr>
        <p:txBody>
          <a:bodyPr wrap="square">
            <a:spAutoFit/>
          </a:bodyPr>
          <a:lstStyle/>
          <a:p>
            <a:r>
              <a:rPr lang="en-US" sz="800" dirty="0" smtClean="0">
                <a:solidFill>
                  <a:schemeClr val="bg1"/>
                </a:solidFill>
              </a:rPr>
              <a:t>Female</a:t>
            </a:r>
            <a:r>
              <a:rPr lang="en-US" sz="800" dirty="0">
                <a:solidFill>
                  <a:schemeClr val="bg1"/>
                </a:solidFill>
              </a:rPr>
              <a:t>, </a:t>
            </a:r>
            <a:r>
              <a:rPr lang="en-US" sz="800" dirty="0" smtClean="0">
                <a:solidFill>
                  <a:schemeClr val="bg1"/>
                </a:solidFill>
              </a:rPr>
              <a:t>non-URG. Engineering, </a:t>
            </a:r>
            <a:r>
              <a:rPr lang="en-US" sz="800" dirty="0">
                <a:solidFill>
                  <a:schemeClr val="bg1"/>
                </a:solidFill>
              </a:rPr>
              <a:t>no graduate degree</a:t>
            </a:r>
          </a:p>
        </p:txBody>
      </p:sp>
      <p:sp>
        <p:nvSpPr>
          <p:cNvPr id="49" name="Rectangle 48"/>
          <p:cNvSpPr/>
          <p:nvPr/>
        </p:nvSpPr>
        <p:spPr>
          <a:xfrm>
            <a:off x="3092025" y="4487815"/>
            <a:ext cx="609923" cy="1077218"/>
          </a:xfrm>
          <a:prstGeom prst="rect">
            <a:avLst/>
          </a:prstGeom>
        </p:spPr>
        <p:txBody>
          <a:bodyPr wrap="square">
            <a:spAutoFit/>
          </a:bodyPr>
          <a:lstStyle/>
          <a:p>
            <a:r>
              <a:rPr lang="en-US" sz="800" dirty="0" smtClean="0">
                <a:solidFill>
                  <a:schemeClr val="bg1"/>
                </a:solidFill>
              </a:rPr>
              <a:t>Female, non- URG, Social sciences, </a:t>
            </a:r>
            <a:r>
              <a:rPr lang="en-US" sz="800" dirty="0">
                <a:solidFill>
                  <a:schemeClr val="bg1"/>
                </a:solidFill>
              </a:rPr>
              <a:t>has graduate degree</a:t>
            </a:r>
          </a:p>
        </p:txBody>
      </p:sp>
      <p:cxnSp>
        <p:nvCxnSpPr>
          <p:cNvPr id="50" name="Straight Connector 49"/>
          <p:cNvCxnSpPr/>
          <p:nvPr/>
        </p:nvCxnSpPr>
        <p:spPr>
          <a:xfrm flipH="1">
            <a:off x="2371967" y="2853341"/>
            <a:ext cx="362168" cy="830997"/>
          </a:xfrm>
          <a:prstGeom prst="line">
            <a:avLst/>
          </a:prstGeom>
          <a:ln w="15875">
            <a:prstDash val="sysDot"/>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2839016" y="2823031"/>
            <a:ext cx="11082" cy="857767"/>
          </a:xfrm>
          <a:prstGeom prst="line">
            <a:avLst/>
          </a:prstGeom>
          <a:ln w="15875">
            <a:prstDash val="sysDot"/>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972365" y="2863172"/>
            <a:ext cx="317832" cy="827197"/>
          </a:xfrm>
          <a:prstGeom prst="line">
            <a:avLst/>
          </a:prstGeom>
          <a:ln w="15875">
            <a:prstDash val="sysDot"/>
          </a:ln>
        </p:spPr>
        <p:style>
          <a:lnRef idx="2">
            <a:schemeClr val="accent1"/>
          </a:lnRef>
          <a:fillRef idx="0">
            <a:schemeClr val="accent1"/>
          </a:fillRef>
          <a:effectRef idx="1">
            <a:schemeClr val="accent1"/>
          </a:effectRef>
          <a:fontRef idx="minor">
            <a:schemeClr val="tx1"/>
          </a:fontRef>
        </p:style>
      </p:cxnSp>
      <p:pic>
        <p:nvPicPr>
          <p:cNvPr id="53" name="Picture 52" descr="File:Blue person pictogram.svg - Wikimedia Common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99362" y="3679754"/>
            <a:ext cx="381000" cy="762000"/>
          </a:xfrm>
          <a:prstGeom prst="rect">
            <a:avLst/>
          </a:prstGeom>
        </p:spPr>
      </p:pic>
      <p:pic>
        <p:nvPicPr>
          <p:cNvPr id="54" name="Picture 53" descr="File:Blue person pictogram.svg - Wikimedia Common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27596" y="3674767"/>
            <a:ext cx="381000" cy="762000"/>
          </a:xfrm>
          <a:prstGeom prst="rect">
            <a:avLst/>
          </a:prstGeom>
        </p:spPr>
      </p:pic>
      <p:pic>
        <p:nvPicPr>
          <p:cNvPr id="55" name="Picture 54" descr="File:Blue person pictogram.svg - Wikimedia Common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3237" y="3684338"/>
            <a:ext cx="381000" cy="762000"/>
          </a:xfrm>
          <a:prstGeom prst="rect">
            <a:avLst/>
          </a:prstGeom>
        </p:spPr>
      </p:pic>
      <p:sp>
        <p:nvSpPr>
          <p:cNvPr id="56" name="Rectangle 55"/>
          <p:cNvSpPr/>
          <p:nvPr/>
        </p:nvSpPr>
        <p:spPr>
          <a:xfrm>
            <a:off x="3775239" y="4457506"/>
            <a:ext cx="879096" cy="707886"/>
          </a:xfrm>
          <a:prstGeom prst="rect">
            <a:avLst/>
          </a:prstGeom>
        </p:spPr>
        <p:txBody>
          <a:bodyPr wrap="square">
            <a:spAutoFit/>
          </a:bodyPr>
          <a:lstStyle/>
          <a:p>
            <a:r>
              <a:rPr lang="en-US" sz="800" dirty="0" smtClean="0">
                <a:solidFill>
                  <a:schemeClr val="bg1"/>
                </a:solidFill>
              </a:rPr>
              <a:t>Male, URG, Physical Sciences, has </a:t>
            </a:r>
            <a:r>
              <a:rPr lang="en-US" sz="800" dirty="0">
                <a:solidFill>
                  <a:schemeClr val="bg1"/>
                </a:solidFill>
              </a:rPr>
              <a:t>graduate </a:t>
            </a:r>
            <a:r>
              <a:rPr lang="en-US" sz="800" dirty="0" smtClean="0">
                <a:solidFill>
                  <a:schemeClr val="bg1"/>
                </a:solidFill>
              </a:rPr>
              <a:t>degree</a:t>
            </a:r>
            <a:endParaRPr lang="en-US" sz="800" dirty="0">
              <a:solidFill>
                <a:schemeClr val="bg1"/>
              </a:solidFill>
            </a:endParaRPr>
          </a:p>
        </p:txBody>
      </p:sp>
      <p:sp>
        <p:nvSpPr>
          <p:cNvPr id="57" name="Rectangle 56"/>
          <p:cNvSpPr/>
          <p:nvPr/>
        </p:nvSpPr>
        <p:spPr>
          <a:xfrm>
            <a:off x="4311903" y="2823031"/>
            <a:ext cx="743711" cy="954107"/>
          </a:xfrm>
          <a:prstGeom prst="rect">
            <a:avLst/>
          </a:prstGeom>
        </p:spPr>
        <p:txBody>
          <a:bodyPr wrap="square">
            <a:spAutoFit/>
          </a:bodyPr>
          <a:lstStyle/>
          <a:p>
            <a:r>
              <a:rPr lang="en-US" sz="800" dirty="0" smtClean="0">
                <a:solidFill>
                  <a:schemeClr val="bg1"/>
                </a:solidFill>
              </a:rPr>
              <a:t>Female</a:t>
            </a:r>
            <a:r>
              <a:rPr lang="en-US" sz="800" dirty="0">
                <a:solidFill>
                  <a:schemeClr val="bg1"/>
                </a:solidFill>
              </a:rPr>
              <a:t>, </a:t>
            </a:r>
            <a:r>
              <a:rPr lang="en-US" sz="800" dirty="0" smtClean="0">
                <a:solidFill>
                  <a:schemeClr val="bg1"/>
                </a:solidFill>
              </a:rPr>
              <a:t>non-URG. Life sciences, has </a:t>
            </a:r>
            <a:r>
              <a:rPr lang="en-US" sz="800" dirty="0">
                <a:solidFill>
                  <a:schemeClr val="bg1"/>
                </a:solidFill>
              </a:rPr>
              <a:t>graduate degree</a:t>
            </a:r>
          </a:p>
        </p:txBody>
      </p:sp>
      <p:sp>
        <p:nvSpPr>
          <p:cNvPr id="58" name="Rectangle 57"/>
          <p:cNvSpPr/>
          <p:nvPr/>
        </p:nvSpPr>
        <p:spPr>
          <a:xfrm>
            <a:off x="4838154" y="4457505"/>
            <a:ext cx="609923" cy="954107"/>
          </a:xfrm>
          <a:prstGeom prst="rect">
            <a:avLst/>
          </a:prstGeom>
        </p:spPr>
        <p:txBody>
          <a:bodyPr wrap="square">
            <a:spAutoFit/>
          </a:bodyPr>
          <a:lstStyle/>
          <a:p>
            <a:r>
              <a:rPr lang="en-US" sz="800" dirty="0" smtClean="0">
                <a:solidFill>
                  <a:schemeClr val="bg1"/>
                </a:solidFill>
              </a:rPr>
              <a:t>Female</a:t>
            </a:r>
            <a:r>
              <a:rPr lang="en-US" sz="800" dirty="0">
                <a:solidFill>
                  <a:schemeClr val="bg1"/>
                </a:solidFill>
              </a:rPr>
              <a:t>, </a:t>
            </a:r>
            <a:r>
              <a:rPr lang="en-US" sz="800" dirty="0" smtClean="0">
                <a:solidFill>
                  <a:schemeClr val="bg1"/>
                </a:solidFill>
              </a:rPr>
              <a:t>URG, Social Sciences, no graduate </a:t>
            </a:r>
            <a:r>
              <a:rPr lang="en-US" sz="800" dirty="0">
                <a:solidFill>
                  <a:schemeClr val="bg1"/>
                </a:solidFill>
              </a:rPr>
              <a:t>degree</a:t>
            </a:r>
          </a:p>
        </p:txBody>
      </p:sp>
      <p:cxnSp>
        <p:nvCxnSpPr>
          <p:cNvPr id="59" name="Straight Connector 58"/>
          <p:cNvCxnSpPr/>
          <p:nvPr/>
        </p:nvCxnSpPr>
        <p:spPr>
          <a:xfrm flipH="1">
            <a:off x="4118096" y="2823031"/>
            <a:ext cx="362168" cy="830997"/>
          </a:xfrm>
          <a:prstGeom prst="line">
            <a:avLst/>
          </a:prstGeom>
          <a:ln w="15875">
            <a:prstDash val="sysDot"/>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585145" y="2792721"/>
            <a:ext cx="11082" cy="857767"/>
          </a:xfrm>
          <a:prstGeom prst="line">
            <a:avLst/>
          </a:prstGeom>
          <a:ln w="15875">
            <a:prstDash val="sysDot"/>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4718494" y="2832862"/>
            <a:ext cx="317832" cy="827197"/>
          </a:xfrm>
          <a:prstGeom prst="line">
            <a:avLst/>
          </a:prstGeom>
          <a:ln w="15875">
            <a:prstDash val="sysDot"/>
          </a:ln>
        </p:spPr>
        <p:style>
          <a:lnRef idx="2">
            <a:schemeClr val="accent1"/>
          </a:lnRef>
          <a:fillRef idx="0">
            <a:schemeClr val="accent1"/>
          </a:fillRef>
          <a:effectRef idx="1">
            <a:schemeClr val="accent1"/>
          </a:effectRef>
          <a:fontRef idx="minor">
            <a:schemeClr val="tx1"/>
          </a:fontRef>
        </p:style>
      </p:cxnSp>
      <p:pic>
        <p:nvPicPr>
          <p:cNvPr id="62" name="Picture 61" descr="File:Blue person pictogram.svg - Wikimedia Common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63389" y="3685785"/>
            <a:ext cx="381000" cy="762000"/>
          </a:xfrm>
          <a:prstGeom prst="rect">
            <a:avLst/>
          </a:prstGeom>
        </p:spPr>
      </p:pic>
      <p:pic>
        <p:nvPicPr>
          <p:cNvPr id="63" name="Picture 62" descr="File:Blue person pictogram.svg - Wikimedia Common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1623" y="3680798"/>
            <a:ext cx="381000" cy="762000"/>
          </a:xfrm>
          <a:prstGeom prst="rect">
            <a:avLst/>
          </a:prstGeom>
        </p:spPr>
      </p:pic>
      <p:pic>
        <p:nvPicPr>
          <p:cNvPr id="64" name="Picture 63" descr="File:Blue person pictogram.svg - Wikimedia Common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17264" y="3690369"/>
            <a:ext cx="381000" cy="762000"/>
          </a:xfrm>
          <a:prstGeom prst="rect">
            <a:avLst/>
          </a:prstGeom>
        </p:spPr>
      </p:pic>
      <p:sp>
        <p:nvSpPr>
          <p:cNvPr id="65" name="Rectangle 64"/>
          <p:cNvSpPr/>
          <p:nvPr/>
        </p:nvSpPr>
        <p:spPr>
          <a:xfrm>
            <a:off x="5439266" y="4463537"/>
            <a:ext cx="879096" cy="830997"/>
          </a:xfrm>
          <a:prstGeom prst="rect">
            <a:avLst/>
          </a:prstGeom>
        </p:spPr>
        <p:txBody>
          <a:bodyPr wrap="square">
            <a:spAutoFit/>
          </a:bodyPr>
          <a:lstStyle/>
          <a:p>
            <a:r>
              <a:rPr lang="en-US" sz="800" dirty="0">
                <a:solidFill>
                  <a:schemeClr val="bg1"/>
                </a:solidFill>
              </a:rPr>
              <a:t>Female, </a:t>
            </a:r>
            <a:r>
              <a:rPr lang="en-US" sz="800" dirty="0" smtClean="0">
                <a:solidFill>
                  <a:schemeClr val="bg1"/>
                </a:solidFill>
              </a:rPr>
              <a:t>non-URG, </a:t>
            </a:r>
            <a:r>
              <a:rPr lang="en-US" sz="800" dirty="0">
                <a:solidFill>
                  <a:schemeClr val="bg1"/>
                </a:solidFill>
              </a:rPr>
              <a:t>Computer science, no graduate </a:t>
            </a:r>
            <a:r>
              <a:rPr lang="en-US" sz="800" dirty="0" smtClean="0">
                <a:solidFill>
                  <a:schemeClr val="bg1"/>
                </a:solidFill>
              </a:rPr>
              <a:t>degree</a:t>
            </a:r>
            <a:endParaRPr lang="en-US" sz="800" dirty="0">
              <a:solidFill>
                <a:schemeClr val="bg1"/>
              </a:solidFill>
            </a:endParaRPr>
          </a:p>
        </p:txBody>
      </p:sp>
      <p:sp>
        <p:nvSpPr>
          <p:cNvPr id="66" name="Rectangle 65"/>
          <p:cNvSpPr/>
          <p:nvPr/>
        </p:nvSpPr>
        <p:spPr>
          <a:xfrm>
            <a:off x="5975930" y="2829062"/>
            <a:ext cx="838200" cy="830997"/>
          </a:xfrm>
          <a:prstGeom prst="rect">
            <a:avLst/>
          </a:prstGeom>
        </p:spPr>
        <p:txBody>
          <a:bodyPr wrap="square">
            <a:spAutoFit/>
          </a:bodyPr>
          <a:lstStyle/>
          <a:p>
            <a:r>
              <a:rPr lang="en-US" sz="800" dirty="0">
                <a:solidFill>
                  <a:schemeClr val="bg1"/>
                </a:solidFill>
              </a:rPr>
              <a:t>Male, </a:t>
            </a:r>
            <a:r>
              <a:rPr lang="en-US" sz="800" dirty="0" smtClean="0">
                <a:solidFill>
                  <a:schemeClr val="bg1"/>
                </a:solidFill>
              </a:rPr>
              <a:t>non-URG. </a:t>
            </a:r>
            <a:r>
              <a:rPr lang="en-US" sz="800" dirty="0">
                <a:solidFill>
                  <a:schemeClr val="bg1"/>
                </a:solidFill>
              </a:rPr>
              <a:t>Computer science, </a:t>
            </a:r>
            <a:r>
              <a:rPr lang="en-US" sz="800" dirty="0" smtClean="0">
                <a:solidFill>
                  <a:schemeClr val="bg1"/>
                </a:solidFill>
              </a:rPr>
              <a:t>has graduate degree</a:t>
            </a:r>
            <a:endParaRPr lang="en-US" sz="800" dirty="0">
              <a:solidFill>
                <a:schemeClr val="bg1"/>
              </a:solidFill>
            </a:endParaRPr>
          </a:p>
        </p:txBody>
      </p:sp>
      <p:sp>
        <p:nvSpPr>
          <p:cNvPr id="67" name="Rectangle 66"/>
          <p:cNvSpPr/>
          <p:nvPr/>
        </p:nvSpPr>
        <p:spPr>
          <a:xfrm>
            <a:off x="6502181" y="4463536"/>
            <a:ext cx="609923" cy="954107"/>
          </a:xfrm>
          <a:prstGeom prst="rect">
            <a:avLst/>
          </a:prstGeom>
        </p:spPr>
        <p:txBody>
          <a:bodyPr wrap="square">
            <a:spAutoFit/>
          </a:bodyPr>
          <a:lstStyle/>
          <a:p>
            <a:r>
              <a:rPr lang="en-US" sz="800" dirty="0" smtClean="0">
                <a:solidFill>
                  <a:schemeClr val="bg1"/>
                </a:solidFill>
              </a:rPr>
              <a:t>Female, URG, Social Science, </a:t>
            </a:r>
            <a:r>
              <a:rPr lang="en-US" sz="800" dirty="0">
                <a:solidFill>
                  <a:schemeClr val="bg1"/>
                </a:solidFill>
              </a:rPr>
              <a:t>has graduate degree</a:t>
            </a:r>
          </a:p>
        </p:txBody>
      </p:sp>
      <p:cxnSp>
        <p:nvCxnSpPr>
          <p:cNvPr id="68" name="Straight Connector 67"/>
          <p:cNvCxnSpPr/>
          <p:nvPr/>
        </p:nvCxnSpPr>
        <p:spPr>
          <a:xfrm flipH="1">
            <a:off x="5782123" y="2829062"/>
            <a:ext cx="362168" cy="830997"/>
          </a:xfrm>
          <a:prstGeom prst="line">
            <a:avLst/>
          </a:prstGeom>
          <a:ln w="15875">
            <a:prstDash val="sysDot"/>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6249172" y="2798752"/>
            <a:ext cx="11082" cy="857767"/>
          </a:xfrm>
          <a:prstGeom prst="line">
            <a:avLst/>
          </a:prstGeom>
          <a:ln w="15875">
            <a:prstDash val="sysDot"/>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6382521" y="2838893"/>
            <a:ext cx="317832" cy="827197"/>
          </a:xfrm>
          <a:prstGeom prst="line">
            <a:avLst/>
          </a:prstGeom>
          <a:ln w="15875">
            <a:prstDash val="sysDot"/>
          </a:ln>
        </p:spPr>
        <p:style>
          <a:lnRef idx="2">
            <a:schemeClr val="accent1"/>
          </a:lnRef>
          <a:fillRef idx="0">
            <a:schemeClr val="accent1"/>
          </a:fillRef>
          <a:effectRef idx="1">
            <a:schemeClr val="accent1"/>
          </a:effectRef>
          <a:fontRef idx="minor">
            <a:schemeClr val="tx1"/>
          </a:fontRef>
        </p:style>
      </p:cxnSp>
      <p:pic>
        <p:nvPicPr>
          <p:cNvPr id="71" name="Picture 70" descr="File:Blue person pictogram.svg - Wikimedia Common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39888" y="3682245"/>
            <a:ext cx="381000" cy="762000"/>
          </a:xfrm>
          <a:prstGeom prst="rect">
            <a:avLst/>
          </a:prstGeom>
        </p:spPr>
      </p:pic>
      <p:pic>
        <p:nvPicPr>
          <p:cNvPr id="72" name="Picture 71" descr="File:Blue person pictogram.svg - Wikimedia Common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8122" y="3677258"/>
            <a:ext cx="381000" cy="762000"/>
          </a:xfrm>
          <a:prstGeom prst="rect">
            <a:avLst/>
          </a:prstGeom>
        </p:spPr>
      </p:pic>
      <p:pic>
        <p:nvPicPr>
          <p:cNvPr id="73" name="Picture 72" descr="File:Blue person pictogram.svg - Wikimedia Common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763" y="3686829"/>
            <a:ext cx="381000" cy="762000"/>
          </a:xfrm>
          <a:prstGeom prst="rect">
            <a:avLst/>
          </a:prstGeom>
        </p:spPr>
      </p:pic>
      <p:sp>
        <p:nvSpPr>
          <p:cNvPr id="74" name="Rectangle 73"/>
          <p:cNvSpPr/>
          <p:nvPr/>
        </p:nvSpPr>
        <p:spPr>
          <a:xfrm>
            <a:off x="7215765" y="4459997"/>
            <a:ext cx="879096" cy="707886"/>
          </a:xfrm>
          <a:prstGeom prst="rect">
            <a:avLst/>
          </a:prstGeom>
        </p:spPr>
        <p:txBody>
          <a:bodyPr wrap="square">
            <a:spAutoFit/>
          </a:bodyPr>
          <a:lstStyle/>
          <a:p>
            <a:r>
              <a:rPr lang="en-US" sz="800" dirty="0">
                <a:solidFill>
                  <a:schemeClr val="bg1"/>
                </a:solidFill>
              </a:rPr>
              <a:t>Female, </a:t>
            </a:r>
            <a:r>
              <a:rPr lang="en-US" sz="800" dirty="0" smtClean="0">
                <a:solidFill>
                  <a:schemeClr val="bg1"/>
                </a:solidFill>
              </a:rPr>
              <a:t>non-URG, Social Sciences, </a:t>
            </a:r>
            <a:r>
              <a:rPr lang="en-US" sz="800" dirty="0">
                <a:solidFill>
                  <a:schemeClr val="bg1"/>
                </a:solidFill>
              </a:rPr>
              <a:t>no graduate </a:t>
            </a:r>
            <a:r>
              <a:rPr lang="en-US" sz="800" dirty="0" smtClean="0">
                <a:solidFill>
                  <a:schemeClr val="bg1"/>
                </a:solidFill>
              </a:rPr>
              <a:t>degree</a:t>
            </a:r>
            <a:endParaRPr lang="en-US" sz="800" dirty="0">
              <a:solidFill>
                <a:schemeClr val="bg1"/>
              </a:solidFill>
            </a:endParaRPr>
          </a:p>
        </p:txBody>
      </p:sp>
      <p:sp>
        <p:nvSpPr>
          <p:cNvPr id="75" name="Rectangle 74"/>
          <p:cNvSpPr/>
          <p:nvPr/>
        </p:nvSpPr>
        <p:spPr>
          <a:xfrm>
            <a:off x="7752429" y="2825522"/>
            <a:ext cx="838200" cy="707886"/>
          </a:xfrm>
          <a:prstGeom prst="rect">
            <a:avLst/>
          </a:prstGeom>
        </p:spPr>
        <p:txBody>
          <a:bodyPr wrap="square">
            <a:spAutoFit/>
          </a:bodyPr>
          <a:lstStyle/>
          <a:p>
            <a:r>
              <a:rPr lang="en-US" sz="800" dirty="0" smtClean="0">
                <a:solidFill>
                  <a:schemeClr val="bg1"/>
                </a:solidFill>
              </a:rPr>
              <a:t>Female</a:t>
            </a:r>
            <a:r>
              <a:rPr lang="en-US" sz="800" dirty="0">
                <a:solidFill>
                  <a:schemeClr val="bg1"/>
                </a:solidFill>
              </a:rPr>
              <a:t>, </a:t>
            </a:r>
            <a:r>
              <a:rPr lang="en-US" sz="800" dirty="0" smtClean="0">
                <a:solidFill>
                  <a:schemeClr val="bg1"/>
                </a:solidFill>
              </a:rPr>
              <a:t>non-URG. Arts &amp; Hum, </a:t>
            </a:r>
            <a:r>
              <a:rPr lang="en-US" sz="800" dirty="0">
                <a:solidFill>
                  <a:schemeClr val="bg1"/>
                </a:solidFill>
              </a:rPr>
              <a:t>no graduate degree</a:t>
            </a:r>
          </a:p>
        </p:txBody>
      </p:sp>
      <p:sp>
        <p:nvSpPr>
          <p:cNvPr id="76" name="Rectangle 75"/>
          <p:cNvSpPr/>
          <p:nvPr/>
        </p:nvSpPr>
        <p:spPr>
          <a:xfrm>
            <a:off x="8278680" y="4459996"/>
            <a:ext cx="609923" cy="954107"/>
          </a:xfrm>
          <a:prstGeom prst="rect">
            <a:avLst/>
          </a:prstGeom>
        </p:spPr>
        <p:txBody>
          <a:bodyPr wrap="square">
            <a:spAutoFit/>
          </a:bodyPr>
          <a:lstStyle/>
          <a:p>
            <a:r>
              <a:rPr lang="en-US" sz="800" dirty="0" smtClean="0">
                <a:solidFill>
                  <a:schemeClr val="bg1"/>
                </a:solidFill>
              </a:rPr>
              <a:t>Female, URG, Social Science, </a:t>
            </a:r>
            <a:r>
              <a:rPr lang="en-US" sz="800" dirty="0">
                <a:solidFill>
                  <a:schemeClr val="bg1"/>
                </a:solidFill>
              </a:rPr>
              <a:t>has graduate degree</a:t>
            </a:r>
          </a:p>
        </p:txBody>
      </p:sp>
      <p:cxnSp>
        <p:nvCxnSpPr>
          <p:cNvPr id="77" name="Straight Connector 76"/>
          <p:cNvCxnSpPr/>
          <p:nvPr/>
        </p:nvCxnSpPr>
        <p:spPr>
          <a:xfrm flipH="1">
            <a:off x="7558622" y="2825522"/>
            <a:ext cx="362168" cy="830997"/>
          </a:xfrm>
          <a:prstGeom prst="line">
            <a:avLst/>
          </a:prstGeom>
          <a:ln w="15875">
            <a:prstDash val="sys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8025671" y="2795212"/>
            <a:ext cx="11082" cy="857767"/>
          </a:xfrm>
          <a:prstGeom prst="line">
            <a:avLst/>
          </a:prstGeom>
          <a:ln w="15875">
            <a:prstDash val="sys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8159020" y="2835353"/>
            <a:ext cx="317832" cy="827197"/>
          </a:xfrm>
          <a:prstGeom prst="line">
            <a:avLst/>
          </a:prstGeom>
          <a:ln w="15875">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694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3" grpId="0"/>
      <p:bldP spid="15" grpId="0"/>
      <p:bldP spid="8" grpId="0"/>
      <p:bldP spid="30" grpId="0"/>
      <p:bldP spid="31" grpId="0"/>
      <p:bldP spid="47" grpId="0"/>
      <p:bldP spid="48" grpId="0"/>
      <p:bldP spid="49" grpId="0"/>
      <p:bldP spid="56" grpId="0"/>
      <p:bldP spid="57" grpId="0"/>
      <p:bldP spid="58" grpId="0"/>
      <p:bldP spid="65" grpId="0"/>
      <p:bldP spid="66" grpId="0"/>
      <p:bldP spid="67" grpId="0"/>
      <p:bldP spid="74" grpId="0"/>
      <p:bldP spid="75" grpId="0"/>
      <p:bldP spid="7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129" y="5190533"/>
            <a:ext cx="6017078" cy="300082"/>
          </a:xfrm>
          <a:prstGeom prst="rect">
            <a:avLst/>
          </a:prstGeom>
          <a:noFill/>
        </p:spPr>
        <p:txBody>
          <a:bodyPr wrap="square" rtlCol="0">
            <a:spAutoFit/>
          </a:bodyPr>
          <a:lstStyle/>
          <a:p>
            <a:pPr algn="ctr"/>
            <a:r>
              <a:rPr lang="en-US" sz="1350" dirty="0"/>
              <a:t> Analysis Results </a:t>
            </a:r>
          </a:p>
        </p:txBody>
      </p:sp>
      <p:sp>
        <p:nvSpPr>
          <p:cNvPr id="3" name="TextBox 2"/>
          <p:cNvSpPr txBox="1"/>
          <p:nvPr/>
        </p:nvSpPr>
        <p:spPr>
          <a:xfrm>
            <a:off x="185630" y="152400"/>
            <a:ext cx="7187293" cy="738664"/>
          </a:xfrm>
          <a:prstGeom prst="rect">
            <a:avLst/>
          </a:prstGeom>
        </p:spPr>
        <p:txBody>
          <a:bodyPr vert="horz" wrap="square" rtlCol="0">
            <a:spAutoFit/>
          </a:bodyPr>
          <a:lstStyle/>
          <a:p>
            <a:r>
              <a:rPr lang="en-US" sz="2400" dirty="0" smtClean="0">
                <a:solidFill>
                  <a:schemeClr val="bg1"/>
                </a:solidFill>
              </a:rPr>
              <a:t>Model 1: Gender effects</a:t>
            </a:r>
            <a:endParaRPr lang="en-US" sz="2400" dirty="0">
              <a:solidFill>
                <a:schemeClr val="bg1"/>
              </a:solidFill>
            </a:endParaRPr>
          </a:p>
          <a:p>
            <a:r>
              <a:rPr lang="en-US" dirty="0" smtClean="0">
                <a:solidFill>
                  <a:schemeClr val="bg1"/>
                </a:solidFill>
              </a:rPr>
              <a:t>Hierarchical Linear Model (HLM) </a:t>
            </a:r>
            <a:endParaRPr lang="en-US" dirty="0">
              <a:solidFill>
                <a:schemeClr val="bg1"/>
              </a:solidFill>
            </a:endParaRPr>
          </a:p>
        </p:txBody>
      </p:sp>
      <p:sp>
        <p:nvSpPr>
          <p:cNvPr id="4" name="TextBox 3"/>
          <p:cNvSpPr txBox="1"/>
          <p:nvPr/>
        </p:nvSpPr>
        <p:spPr>
          <a:xfrm>
            <a:off x="486514" y="3808048"/>
            <a:ext cx="7924800" cy="861774"/>
          </a:xfrm>
          <a:prstGeom prst="rect">
            <a:avLst/>
          </a:prstGeom>
        </p:spPr>
        <p:txBody>
          <a:bodyPr vert="horz" wrap="square" rtlCol="0">
            <a:spAutoFit/>
          </a:bodyPr>
          <a:lstStyle/>
          <a:p>
            <a:pPr fontAlgn="auto">
              <a:spcAft>
                <a:spcPts val="0"/>
              </a:spcAft>
            </a:pPr>
            <a:r>
              <a:rPr lang="en-US" b="1" dirty="0" smtClean="0">
                <a:solidFill>
                  <a:schemeClr val="bg1"/>
                </a:solidFill>
                <a:latin typeface="+mj-lt"/>
              </a:rPr>
              <a:t>Level 1</a:t>
            </a:r>
            <a:r>
              <a:rPr lang="en-US" b="1" dirty="0" smtClean="0">
                <a:solidFill>
                  <a:schemeClr val="bg1"/>
                </a:solidFill>
                <a:latin typeface="Cambria Math" panose="02040503050406030204" pitchFamily="18" charset="0"/>
                <a:ea typeface="Cambria Math" panose="02040503050406030204" pitchFamily="18" charset="0"/>
              </a:rPr>
              <a:t>:</a:t>
            </a:r>
            <a:r>
              <a:rPr lang="en-US" dirty="0" smtClean="0">
                <a:solidFill>
                  <a:schemeClr val="bg1"/>
                </a:solidFill>
                <a:latin typeface="Cambria Math" panose="02040503050406030204" pitchFamily="18" charset="0"/>
                <a:ea typeface="Cambria Math" panose="02040503050406030204" pitchFamily="18" charset="0"/>
              </a:rPr>
              <a:t> </a:t>
            </a:r>
          </a:p>
          <a:p>
            <a:pPr fontAlgn="auto">
              <a:spcAft>
                <a:spcPts val="0"/>
              </a:spcAft>
            </a:pPr>
            <a:endParaRPr lang="en-US" dirty="0">
              <a:solidFill>
                <a:schemeClr val="bg1"/>
              </a:solidFill>
              <a:latin typeface="Cambria Math" panose="02040503050406030204" pitchFamily="18" charset="0"/>
              <a:ea typeface="Cambria Math" panose="02040503050406030204" pitchFamily="18" charset="0"/>
            </a:endParaRPr>
          </a:p>
          <a:p>
            <a:pPr fontAlgn="auto">
              <a:spcAft>
                <a:spcPts val="0"/>
              </a:spcAft>
            </a:pPr>
            <a:r>
              <a:rPr lang="en-US" sz="1400" i="1" dirty="0" smtClean="0">
                <a:solidFill>
                  <a:schemeClr val="bg1"/>
                </a:solidFill>
                <a:latin typeface="Cambria Math" panose="02040503050406030204" pitchFamily="18" charset="0"/>
                <a:ea typeface="Cambria Math" panose="02040503050406030204" pitchFamily="18" charset="0"/>
              </a:rPr>
              <a:t>ln(earnings)</a:t>
            </a:r>
            <a:r>
              <a:rPr lang="en-US" sz="1400" i="1" baseline="-25000" dirty="0" err="1" smtClean="0">
                <a:solidFill>
                  <a:schemeClr val="bg1"/>
                </a:solidFill>
                <a:latin typeface="Cambria Math" panose="02040503050406030204" pitchFamily="18" charset="0"/>
                <a:ea typeface="Cambria Math" panose="02040503050406030204" pitchFamily="18" charset="0"/>
              </a:rPr>
              <a:t>ij</a:t>
            </a:r>
            <a:r>
              <a:rPr lang="en-US" sz="1400" i="1" dirty="0" smtClean="0">
                <a:solidFill>
                  <a:schemeClr val="bg1"/>
                </a:solidFill>
                <a:latin typeface="Cambria Math" panose="02040503050406030204" pitchFamily="18" charset="0"/>
                <a:ea typeface="Cambria Math" panose="02040503050406030204" pitchFamily="18" charset="0"/>
              </a:rPr>
              <a:t>= </a:t>
            </a:r>
            <a:r>
              <a:rPr lang="el-GR" sz="1400" i="1" dirty="0" smtClean="0">
                <a:solidFill>
                  <a:schemeClr val="bg1"/>
                </a:solidFill>
                <a:latin typeface="Cambria Math" panose="02040503050406030204" pitchFamily="18" charset="0"/>
                <a:ea typeface="Cambria Math" panose="02040503050406030204" pitchFamily="18" charset="0"/>
              </a:rPr>
              <a:t>β</a:t>
            </a:r>
            <a:r>
              <a:rPr lang="en-US" sz="1400" i="1" baseline="-25000" dirty="0" smtClean="0">
                <a:solidFill>
                  <a:schemeClr val="bg1"/>
                </a:solidFill>
                <a:latin typeface="Cambria Math" panose="02040503050406030204" pitchFamily="18" charset="0"/>
                <a:ea typeface="Cambria Math" panose="02040503050406030204" pitchFamily="18" charset="0"/>
              </a:rPr>
              <a:t>0j</a:t>
            </a:r>
            <a:r>
              <a:rPr lang="en-US" sz="1400" i="1" dirty="0" smtClean="0">
                <a:solidFill>
                  <a:schemeClr val="bg1"/>
                </a:solidFill>
                <a:latin typeface="Cambria Math" panose="02040503050406030204" pitchFamily="18" charset="0"/>
                <a:ea typeface="Cambria Math" panose="02040503050406030204" pitchFamily="18" charset="0"/>
              </a:rPr>
              <a:t> +</a:t>
            </a:r>
            <a:r>
              <a:rPr lang="el-GR" sz="1400" i="1" dirty="0">
                <a:solidFill>
                  <a:schemeClr val="bg1"/>
                </a:solidFill>
                <a:latin typeface="Cambria Math" panose="02040503050406030204" pitchFamily="18" charset="0"/>
                <a:ea typeface="Cambria Math" panose="02040503050406030204" pitchFamily="18" charset="0"/>
              </a:rPr>
              <a:t> β </a:t>
            </a:r>
            <a:r>
              <a:rPr lang="en-US" sz="1400" i="1" baseline="-25000" dirty="0" smtClean="0">
                <a:solidFill>
                  <a:schemeClr val="bg1"/>
                </a:solidFill>
                <a:latin typeface="Cambria Math" panose="02040503050406030204" pitchFamily="18" charset="0"/>
                <a:ea typeface="Cambria Math" panose="02040503050406030204" pitchFamily="18" charset="0"/>
              </a:rPr>
              <a:t>1j</a:t>
            </a:r>
            <a:r>
              <a:rPr lang="en-US" sz="1400" i="1" dirty="0" smtClean="0">
                <a:solidFill>
                  <a:schemeClr val="bg1"/>
                </a:solidFill>
                <a:latin typeface="Cambria Math" panose="02040503050406030204" pitchFamily="18" charset="0"/>
                <a:ea typeface="Cambria Math" panose="02040503050406030204" pitchFamily="18" charset="0"/>
              </a:rPr>
              <a:t>(Gender)</a:t>
            </a:r>
            <a:r>
              <a:rPr lang="en-US" sz="1400" i="1" baseline="-25000" dirty="0" err="1" smtClean="0">
                <a:solidFill>
                  <a:schemeClr val="bg1"/>
                </a:solidFill>
                <a:latin typeface="Cambria Math" panose="02040503050406030204" pitchFamily="18" charset="0"/>
                <a:ea typeface="Cambria Math" panose="02040503050406030204" pitchFamily="18" charset="0"/>
              </a:rPr>
              <a:t>ij</a:t>
            </a:r>
            <a:r>
              <a:rPr lang="en-US" sz="1400" i="1" dirty="0" smtClean="0">
                <a:solidFill>
                  <a:schemeClr val="bg1"/>
                </a:solidFill>
                <a:latin typeface="Cambria Math" panose="02040503050406030204" pitchFamily="18" charset="0"/>
                <a:ea typeface="Cambria Math" panose="02040503050406030204" pitchFamily="18" charset="0"/>
              </a:rPr>
              <a:t> </a:t>
            </a:r>
            <a:r>
              <a:rPr lang="en-US" sz="1400" i="1" dirty="0">
                <a:solidFill>
                  <a:schemeClr val="bg1"/>
                </a:solidFill>
                <a:latin typeface="Cambria Math" panose="02040503050406030204" pitchFamily="18" charset="0"/>
                <a:ea typeface="Cambria Math" panose="02040503050406030204" pitchFamily="18" charset="0"/>
              </a:rPr>
              <a:t>+ </a:t>
            </a:r>
            <a:r>
              <a:rPr lang="el-GR" sz="1400" i="1" dirty="0">
                <a:solidFill>
                  <a:schemeClr val="bg1"/>
                </a:solidFill>
                <a:latin typeface="Cambria Math" panose="02040503050406030204" pitchFamily="18" charset="0"/>
                <a:ea typeface="Cambria Math" panose="02040503050406030204" pitchFamily="18" charset="0"/>
              </a:rPr>
              <a:t>β </a:t>
            </a:r>
            <a:r>
              <a:rPr lang="en-US" sz="1400" i="1" baseline="-25000" dirty="0" smtClean="0">
                <a:solidFill>
                  <a:schemeClr val="bg1"/>
                </a:solidFill>
                <a:latin typeface="Cambria Math" panose="02040503050406030204" pitchFamily="18" charset="0"/>
                <a:ea typeface="Cambria Math" panose="02040503050406030204" pitchFamily="18" charset="0"/>
              </a:rPr>
              <a:t>2j</a:t>
            </a:r>
            <a:r>
              <a:rPr lang="en-US" sz="1400" i="1" dirty="0" smtClean="0">
                <a:solidFill>
                  <a:schemeClr val="bg1"/>
                </a:solidFill>
                <a:latin typeface="Cambria Math" panose="02040503050406030204" pitchFamily="18" charset="0"/>
                <a:ea typeface="Cambria Math" panose="02040503050406030204" pitchFamily="18" charset="0"/>
              </a:rPr>
              <a:t>(Major)</a:t>
            </a:r>
            <a:r>
              <a:rPr lang="en-US" sz="1400" i="1" baseline="-25000" dirty="0" err="1" smtClean="0">
                <a:solidFill>
                  <a:schemeClr val="bg1"/>
                </a:solidFill>
                <a:latin typeface="Cambria Math" panose="02040503050406030204" pitchFamily="18" charset="0"/>
                <a:ea typeface="Cambria Math" panose="02040503050406030204" pitchFamily="18" charset="0"/>
              </a:rPr>
              <a:t>ij</a:t>
            </a:r>
            <a:r>
              <a:rPr lang="en-US" sz="1400" i="1" dirty="0" smtClean="0">
                <a:solidFill>
                  <a:schemeClr val="bg1"/>
                </a:solidFill>
                <a:latin typeface="Cambria Math" panose="02040503050406030204" pitchFamily="18" charset="0"/>
                <a:ea typeface="Cambria Math" panose="02040503050406030204" pitchFamily="18" charset="0"/>
              </a:rPr>
              <a:t> + </a:t>
            </a:r>
            <a:r>
              <a:rPr lang="el-GR" sz="1400" i="1" dirty="0">
                <a:solidFill>
                  <a:schemeClr val="bg1"/>
                </a:solidFill>
                <a:latin typeface="Cambria Math" panose="02040503050406030204" pitchFamily="18" charset="0"/>
                <a:ea typeface="Cambria Math" panose="02040503050406030204" pitchFamily="18" charset="0"/>
              </a:rPr>
              <a:t>β </a:t>
            </a:r>
            <a:r>
              <a:rPr lang="en-US" sz="1400" i="1" baseline="-25000" dirty="0" smtClean="0">
                <a:solidFill>
                  <a:schemeClr val="bg1"/>
                </a:solidFill>
                <a:latin typeface="Cambria Math" panose="02040503050406030204" pitchFamily="18" charset="0"/>
                <a:ea typeface="Cambria Math" panose="02040503050406030204" pitchFamily="18" charset="0"/>
              </a:rPr>
              <a:t>3j</a:t>
            </a:r>
            <a:r>
              <a:rPr lang="en-US" sz="1400" i="1" dirty="0" smtClean="0">
                <a:solidFill>
                  <a:schemeClr val="bg1"/>
                </a:solidFill>
                <a:latin typeface="Cambria Math" panose="02040503050406030204" pitchFamily="18" charset="0"/>
                <a:ea typeface="Cambria Math" panose="02040503050406030204" pitchFamily="18" charset="0"/>
              </a:rPr>
              <a:t>(Campus)</a:t>
            </a:r>
            <a:r>
              <a:rPr lang="en-US" sz="1400" i="1" baseline="-25000" dirty="0" err="1" smtClean="0">
                <a:solidFill>
                  <a:schemeClr val="bg1"/>
                </a:solidFill>
                <a:latin typeface="Cambria Math" panose="02040503050406030204" pitchFamily="18" charset="0"/>
                <a:ea typeface="Cambria Math" panose="02040503050406030204" pitchFamily="18" charset="0"/>
              </a:rPr>
              <a:t>ij</a:t>
            </a:r>
            <a:r>
              <a:rPr lang="en-US" sz="1400" i="1" dirty="0" smtClean="0">
                <a:solidFill>
                  <a:schemeClr val="bg1"/>
                </a:solidFill>
                <a:latin typeface="Cambria Math" panose="02040503050406030204" pitchFamily="18" charset="0"/>
                <a:ea typeface="Cambria Math" panose="02040503050406030204" pitchFamily="18" charset="0"/>
              </a:rPr>
              <a:t>+ </a:t>
            </a:r>
            <a:r>
              <a:rPr lang="el-GR" sz="1400" i="1" dirty="0" smtClean="0">
                <a:solidFill>
                  <a:schemeClr val="bg1"/>
                </a:solidFill>
                <a:latin typeface="Cambria Math" panose="02040503050406030204" pitchFamily="18" charset="0"/>
                <a:ea typeface="Cambria Math" panose="02040503050406030204" pitchFamily="18" charset="0"/>
              </a:rPr>
              <a:t>β</a:t>
            </a:r>
            <a:r>
              <a:rPr lang="en-US" sz="1400" i="1" baseline="-25000" dirty="0" smtClean="0">
                <a:solidFill>
                  <a:schemeClr val="bg1"/>
                </a:solidFill>
                <a:latin typeface="Cambria Math" panose="02040503050406030204" pitchFamily="18" charset="0"/>
                <a:ea typeface="Cambria Math" panose="02040503050406030204" pitchFamily="18" charset="0"/>
              </a:rPr>
              <a:t>4</a:t>
            </a:r>
            <a:r>
              <a:rPr lang="en-US" sz="1400" i="1" baseline="-25000" dirty="0">
                <a:solidFill>
                  <a:schemeClr val="bg1"/>
                </a:solidFill>
                <a:latin typeface="Cambria Math" panose="02040503050406030204" pitchFamily="18" charset="0"/>
                <a:ea typeface="Cambria Math" panose="02040503050406030204" pitchFamily="18" charset="0"/>
              </a:rPr>
              <a:t>j</a:t>
            </a:r>
            <a:r>
              <a:rPr lang="en-US" sz="1400" i="1" dirty="0" smtClean="0">
                <a:solidFill>
                  <a:schemeClr val="bg1"/>
                </a:solidFill>
                <a:latin typeface="Cambria Math" panose="02040503050406030204" pitchFamily="18" charset="0"/>
                <a:ea typeface="Cambria Math" panose="02040503050406030204" pitchFamily="18" charset="0"/>
              </a:rPr>
              <a:t>(Has </a:t>
            </a:r>
            <a:r>
              <a:rPr lang="en-US" sz="1400" i="1" dirty="0" err="1" smtClean="0">
                <a:solidFill>
                  <a:schemeClr val="bg1"/>
                </a:solidFill>
                <a:latin typeface="Cambria Math" panose="02040503050406030204" pitchFamily="18" charset="0"/>
                <a:ea typeface="Cambria Math" panose="02040503050406030204" pitchFamily="18" charset="0"/>
              </a:rPr>
              <a:t>GraduateDegree</a:t>
            </a:r>
            <a:r>
              <a:rPr lang="en-US" sz="1400" i="1" dirty="0" smtClean="0">
                <a:solidFill>
                  <a:schemeClr val="bg1"/>
                </a:solidFill>
                <a:latin typeface="Cambria Math" panose="02040503050406030204" pitchFamily="18" charset="0"/>
                <a:ea typeface="Cambria Math" panose="02040503050406030204" pitchFamily="18" charset="0"/>
              </a:rPr>
              <a:t>)</a:t>
            </a:r>
            <a:r>
              <a:rPr lang="en-US" sz="1400" i="1" baseline="-25000" dirty="0" err="1" smtClean="0">
                <a:solidFill>
                  <a:schemeClr val="bg1"/>
                </a:solidFill>
                <a:latin typeface="Cambria Math" panose="02040503050406030204" pitchFamily="18" charset="0"/>
                <a:ea typeface="Cambria Math" panose="02040503050406030204" pitchFamily="18" charset="0"/>
              </a:rPr>
              <a:t>ij</a:t>
            </a:r>
            <a:r>
              <a:rPr lang="en-US" sz="1400" i="1" baseline="-25000" dirty="0" smtClean="0">
                <a:solidFill>
                  <a:schemeClr val="bg1"/>
                </a:solidFill>
                <a:latin typeface="Cambria Math" panose="02040503050406030204" pitchFamily="18" charset="0"/>
                <a:ea typeface="Cambria Math" panose="02040503050406030204" pitchFamily="18" charset="0"/>
              </a:rPr>
              <a:t>  +  </a:t>
            </a:r>
            <a:r>
              <a:rPr lang="el-GR" sz="1400" i="1" dirty="0">
                <a:solidFill>
                  <a:schemeClr val="bg1"/>
                </a:solidFill>
                <a:latin typeface="Cambria Math" panose="02040503050406030204" pitchFamily="18" charset="0"/>
                <a:ea typeface="Cambria Math" panose="02040503050406030204" pitchFamily="18" charset="0"/>
              </a:rPr>
              <a:t>ε</a:t>
            </a:r>
            <a:r>
              <a:rPr lang="en-US" sz="1400" i="1" baseline="-25000" dirty="0" err="1" smtClean="0">
                <a:solidFill>
                  <a:schemeClr val="bg1"/>
                </a:solidFill>
                <a:latin typeface="Cambria Math" panose="02040503050406030204" pitchFamily="18" charset="0"/>
                <a:ea typeface="Cambria Math" panose="02040503050406030204" pitchFamily="18" charset="0"/>
              </a:rPr>
              <a:t>ij</a:t>
            </a:r>
            <a:r>
              <a:rPr lang="en-US" sz="1400" i="1" dirty="0" smtClean="0">
                <a:solidFill>
                  <a:schemeClr val="bg1"/>
                </a:solidFill>
                <a:latin typeface="Cambria Math" panose="02040503050406030204" pitchFamily="18" charset="0"/>
                <a:ea typeface="Cambria Math" panose="02040503050406030204" pitchFamily="18" charset="0"/>
              </a:rPr>
              <a:t> </a:t>
            </a:r>
          </a:p>
        </p:txBody>
      </p:sp>
      <p:sp>
        <p:nvSpPr>
          <p:cNvPr id="8" name="TextBox 7"/>
          <p:cNvSpPr txBox="1"/>
          <p:nvPr/>
        </p:nvSpPr>
        <p:spPr>
          <a:xfrm>
            <a:off x="-123086" y="5151439"/>
            <a:ext cx="2003808" cy="507831"/>
          </a:xfrm>
          <a:prstGeom prst="rect">
            <a:avLst/>
          </a:prstGeom>
          <a:noFill/>
          <a:ln>
            <a:noFill/>
          </a:ln>
        </p:spPr>
        <p:txBody>
          <a:bodyPr wrap="square" rtlCol="0">
            <a:spAutoFit/>
          </a:bodyPr>
          <a:lstStyle/>
          <a:p>
            <a:pPr algn="ctr"/>
            <a:r>
              <a:rPr lang="en-US" sz="1350" dirty="0" smtClean="0">
                <a:solidFill>
                  <a:schemeClr val="bg1"/>
                </a:solidFill>
              </a:rPr>
              <a:t>Log of earnings for alumni </a:t>
            </a:r>
            <a:r>
              <a:rPr lang="en-US" sz="1350" i="1" dirty="0" smtClean="0">
                <a:solidFill>
                  <a:schemeClr val="bg1"/>
                </a:solidFill>
              </a:rPr>
              <a:t>i </a:t>
            </a:r>
            <a:r>
              <a:rPr lang="en-US" sz="1350" dirty="0" smtClean="0">
                <a:solidFill>
                  <a:schemeClr val="bg1"/>
                </a:solidFill>
              </a:rPr>
              <a:t>in</a:t>
            </a:r>
            <a:r>
              <a:rPr lang="en-US" sz="1350" i="1" dirty="0" smtClean="0">
                <a:solidFill>
                  <a:schemeClr val="bg1"/>
                </a:solidFill>
              </a:rPr>
              <a:t> </a:t>
            </a:r>
            <a:r>
              <a:rPr lang="en-US" sz="1350" dirty="0" smtClean="0">
                <a:solidFill>
                  <a:schemeClr val="bg1"/>
                </a:solidFill>
              </a:rPr>
              <a:t>industry</a:t>
            </a:r>
            <a:r>
              <a:rPr lang="en-US" sz="1350" i="1" dirty="0" smtClean="0">
                <a:solidFill>
                  <a:schemeClr val="bg1"/>
                </a:solidFill>
              </a:rPr>
              <a:t> j</a:t>
            </a:r>
            <a:endParaRPr lang="en-US" sz="1350" i="1" dirty="0">
              <a:solidFill>
                <a:schemeClr val="bg1"/>
              </a:solidFill>
            </a:endParaRPr>
          </a:p>
        </p:txBody>
      </p:sp>
      <p:sp>
        <p:nvSpPr>
          <p:cNvPr id="9" name="Right Arrow 8"/>
          <p:cNvSpPr/>
          <p:nvPr/>
        </p:nvSpPr>
        <p:spPr>
          <a:xfrm rot="17961272">
            <a:off x="503069" y="4854733"/>
            <a:ext cx="482321" cy="128117"/>
          </a:xfrm>
          <a:prstGeom prst="rightArrow">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1672286" y="5145847"/>
            <a:ext cx="2003808" cy="715581"/>
          </a:xfrm>
          <a:prstGeom prst="rect">
            <a:avLst/>
          </a:prstGeom>
          <a:noFill/>
          <a:ln>
            <a:noFill/>
          </a:ln>
        </p:spPr>
        <p:txBody>
          <a:bodyPr wrap="square" rtlCol="0">
            <a:spAutoFit/>
          </a:bodyPr>
          <a:lstStyle/>
          <a:p>
            <a:pPr algn="ctr"/>
            <a:r>
              <a:rPr lang="en-US" sz="1350" dirty="0" smtClean="0">
                <a:solidFill>
                  <a:schemeClr val="bg1"/>
                </a:solidFill>
              </a:rPr>
              <a:t>Coefficient associated with being female for industry</a:t>
            </a:r>
            <a:r>
              <a:rPr lang="en-US" sz="1350" i="1" dirty="0" smtClean="0">
                <a:solidFill>
                  <a:schemeClr val="bg1"/>
                </a:solidFill>
              </a:rPr>
              <a:t> j</a:t>
            </a:r>
            <a:endParaRPr lang="en-US" sz="1350" i="1" dirty="0">
              <a:solidFill>
                <a:schemeClr val="bg1"/>
              </a:solidFill>
            </a:endParaRPr>
          </a:p>
        </p:txBody>
      </p:sp>
      <p:sp>
        <p:nvSpPr>
          <p:cNvPr id="11" name="Right Arrow 10"/>
          <p:cNvSpPr/>
          <p:nvPr/>
        </p:nvSpPr>
        <p:spPr>
          <a:xfrm rot="14598476">
            <a:off x="2138116" y="4849998"/>
            <a:ext cx="482321" cy="128117"/>
          </a:xfrm>
          <a:prstGeom prst="rightArrow">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1795372" y="3455356"/>
            <a:ext cx="4558541" cy="507831"/>
          </a:xfrm>
          <a:prstGeom prst="rect">
            <a:avLst/>
          </a:prstGeom>
          <a:noFill/>
          <a:ln>
            <a:noFill/>
          </a:ln>
        </p:spPr>
        <p:txBody>
          <a:bodyPr wrap="square" rtlCol="0">
            <a:spAutoFit/>
          </a:bodyPr>
          <a:lstStyle/>
          <a:p>
            <a:pPr algn="ctr"/>
            <a:r>
              <a:rPr lang="en-US" sz="1350" dirty="0" smtClean="0">
                <a:solidFill>
                  <a:schemeClr val="bg1"/>
                </a:solidFill>
              </a:rPr>
              <a:t>Earnings for alumni </a:t>
            </a:r>
            <a:r>
              <a:rPr lang="en-US" sz="1350" i="1" dirty="0" smtClean="0">
                <a:solidFill>
                  <a:schemeClr val="bg1"/>
                </a:solidFill>
              </a:rPr>
              <a:t>i </a:t>
            </a:r>
            <a:r>
              <a:rPr lang="en-US" sz="1350" dirty="0" smtClean="0">
                <a:solidFill>
                  <a:schemeClr val="bg1"/>
                </a:solidFill>
              </a:rPr>
              <a:t>in industry</a:t>
            </a:r>
            <a:r>
              <a:rPr lang="en-US" sz="1350" i="1" dirty="0" smtClean="0">
                <a:solidFill>
                  <a:schemeClr val="bg1"/>
                </a:solidFill>
              </a:rPr>
              <a:t> j </a:t>
            </a:r>
            <a:r>
              <a:rPr lang="en-US" sz="1350" dirty="0" smtClean="0">
                <a:solidFill>
                  <a:schemeClr val="bg1"/>
                </a:solidFill>
              </a:rPr>
              <a:t>who is </a:t>
            </a:r>
            <a:r>
              <a:rPr lang="en-US" sz="1350" i="1" dirty="0" smtClean="0">
                <a:solidFill>
                  <a:schemeClr val="bg1"/>
                </a:solidFill>
              </a:rPr>
              <a:t>male, social science major</a:t>
            </a:r>
            <a:r>
              <a:rPr lang="en-US" sz="1350" dirty="0" smtClean="0">
                <a:solidFill>
                  <a:schemeClr val="bg1"/>
                </a:solidFill>
              </a:rPr>
              <a:t> from </a:t>
            </a:r>
            <a:r>
              <a:rPr lang="en-US" sz="1350" i="1" dirty="0" smtClean="0">
                <a:solidFill>
                  <a:schemeClr val="bg1"/>
                </a:solidFill>
              </a:rPr>
              <a:t>Campus H without a graduate degree</a:t>
            </a:r>
            <a:endParaRPr lang="en-US" sz="1350" i="1" dirty="0">
              <a:solidFill>
                <a:schemeClr val="bg1"/>
              </a:solidFill>
            </a:endParaRPr>
          </a:p>
        </p:txBody>
      </p:sp>
      <p:sp>
        <p:nvSpPr>
          <p:cNvPr id="13" name="Right Arrow 12"/>
          <p:cNvSpPr/>
          <p:nvPr/>
        </p:nvSpPr>
        <p:spPr>
          <a:xfrm rot="7139650">
            <a:off x="1799630" y="4085050"/>
            <a:ext cx="482321" cy="128117"/>
          </a:xfrm>
          <a:prstGeom prst="rightArrow">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p:cNvSpPr txBox="1"/>
          <p:nvPr/>
        </p:nvSpPr>
        <p:spPr>
          <a:xfrm>
            <a:off x="3645094" y="5185438"/>
            <a:ext cx="3318419" cy="507831"/>
          </a:xfrm>
          <a:prstGeom prst="rect">
            <a:avLst/>
          </a:prstGeom>
          <a:noFill/>
          <a:ln>
            <a:noFill/>
          </a:ln>
        </p:spPr>
        <p:txBody>
          <a:bodyPr wrap="square" rtlCol="0">
            <a:spAutoFit/>
          </a:bodyPr>
          <a:lstStyle/>
          <a:p>
            <a:pPr algn="ctr"/>
            <a:r>
              <a:rPr lang="en-US" sz="1350" dirty="0" smtClean="0">
                <a:solidFill>
                  <a:schemeClr val="bg1"/>
                </a:solidFill>
              </a:rPr>
              <a:t>Fixed effects of major campus and graduate degree</a:t>
            </a:r>
            <a:endParaRPr lang="en-US" sz="1350" i="1" dirty="0">
              <a:solidFill>
                <a:schemeClr val="bg1"/>
              </a:solidFill>
            </a:endParaRPr>
          </a:p>
        </p:txBody>
      </p:sp>
      <p:sp>
        <p:nvSpPr>
          <p:cNvPr id="15" name="Right Arrow 14"/>
          <p:cNvSpPr/>
          <p:nvPr/>
        </p:nvSpPr>
        <p:spPr>
          <a:xfrm rot="14598476">
            <a:off x="4578307" y="4857370"/>
            <a:ext cx="482321" cy="128117"/>
          </a:xfrm>
          <a:prstGeom prst="rightArrow">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ight Arrow 15"/>
          <p:cNvSpPr/>
          <p:nvPr/>
        </p:nvSpPr>
        <p:spPr>
          <a:xfrm rot="14598476">
            <a:off x="3671840" y="4889093"/>
            <a:ext cx="482321" cy="128117"/>
          </a:xfrm>
          <a:prstGeom prst="rightArrow">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ight Arrow 16"/>
          <p:cNvSpPr/>
          <p:nvPr/>
        </p:nvSpPr>
        <p:spPr>
          <a:xfrm rot="17840215">
            <a:off x="6032871" y="4836464"/>
            <a:ext cx="482321" cy="128117"/>
          </a:xfrm>
          <a:prstGeom prst="rightArrow">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p:cNvSpPr txBox="1"/>
          <p:nvPr/>
        </p:nvSpPr>
        <p:spPr>
          <a:xfrm>
            <a:off x="6710831" y="3422883"/>
            <a:ext cx="2426154" cy="507831"/>
          </a:xfrm>
          <a:prstGeom prst="rect">
            <a:avLst/>
          </a:prstGeom>
          <a:noFill/>
          <a:ln>
            <a:noFill/>
          </a:ln>
        </p:spPr>
        <p:txBody>
          <a:bodyPr wrap="square" rtlCol="0">
            <a:spAutoFit/>
          </a:bodyPr>
          <a:lstStyle/>
          <a:p>
            <a:pPr algn="ctr"/>
            <a:r>
              <a:rPr lang="en-US" sz="1350" dirty="0" smtClean="0">
                <a:solidFill>
                  <a:schemeClr val="bg1"/>
                </a:solidFill>
              </a:rPr>
              <a:t>Random error associated with alumni </a:t>
            </a:r>
            <a:r>
              <a:rPr lang="en-US" sz="1350" i="1" dirty="0" smtClean="0">
                <a:solidFill>
                  <a:schemeClr val="bg1"/>
                </a:solidFill>
              </a:rPr>
              <a:t>i</a:t>
            </a:r>
            <a:r>
              <a:rPr lang="en-US" sz="1350" dirty="0" smtClean="0">
                <a:solidFill>
                  <a:schemeClr val="bg1"/>
                </a:solidFill>
              </a:rPr>
              <a:t> in industry</a:t>
            </a:r>
            <a:r>
              <a:rPr lang="en-US" sz="1350" i="1" dirty="0" smtClean="0">
                <a:solidFill>
                  <a:schemeClr val="bg1"/>
                </a:solidFill>
              </a:rPr>
              <a:t> j</a:t>
            </a:r>
            <a:endParaRPr lang="en-US" sz="1350" i="1" dirty="0">
              <a:solidFill>
                <a:schemeClr val="bg1"/>
              </a:solidFill>
            </a:endParaRPr>
          </a:p>
        </p:txBody>
      </p:sp>
      <p:sp>
        <p:nvSpPr>
          <p:cNvPr id="19" name="Right Arrow 18"/>
          <p:cNvSpPr/>
          <p:nvPr/>
        </p:nvSpPr>
        <p:spPr>
          <a:xfrm rot="7139650">
            <a:off x="7855673" y="4112843"/>
            <a:ext cx="482321" cy="128117"/>
          </a:xfrm>
          <a:prstGeom prst="rightArrow">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extBox 30"/>
          <p:cNvSpPr txBox="1"/>
          <p:nvPr/>
        </p:nvSpPr>
        <p:spPr>
          <a:xfrm>
            <a:off x="441252" y="1127777"/>
            <a:ext cx="7924800" cy="2215991"/>
          </a:xfrm>
          <a:prstGeom prst="rect">
            <a:avLst/>
          </a:prstGeom>
        </p:spPr>
        <p:txBody>
          <a:bodyPr vert="horz" wrap="square" rtlCol="0">
            <a:spAutoFit/>
          </a:bodyPr>
          <a:lstStyle/>
          <a:p>
            <a:pPr fontAlgn="auto">
              <a:spcAft>
                <a:spcPts val="0"/>
              </a:spcAft>
            </a:pPr>
            <a:r>
              <a:rPr lang="en-US" b="1" dirty="0" smtClean="0">
                <a:solidFill>
                  <a:schemeClr val="bg1"/>
                </a:solidFill>
                <a:latin typeface="+mj-lt"/>
              </a:rPr>
              <a:t>Level 2: </a:t>
            </a:r>
          </a:p>
          <a:p>
            <a:pPr fontAlgn="auto">
              <a:spcAft>
                <a:spcPts val="0"/>
              </a:spcAft>
            </a:pPr>
            <a:endParaRPr lang="en-US" dirty="0">
              <a:solidFill>
                <a:schemeClr val="bg1"/>
              </a:solidFill>
              <a:latin typeface="+mj-lt"/>
            </a:endParaRPr>
          </a:p>
          <a:p>
            <a:r>
              <a:rPr lang="el-GR" i="1" dirty="0" smtClean="0">
                <a:solidFill>
                  <a:schemeClr val="bg1"/>
                </a:solidFill>
                <a:latin typeface="Cambria Math" panose="02040503050406030204" pitchFamily="18" charset="0"/>
                <a:ea typeface="Cambria Math" panose="02040503050406030204" pitchFamily="18" charset="0"/>
              </a:rPr>
              <a:t>Β</a:t>
            </a:r>
            <a:r>
              <a:rPr lang="en-US" i="1" baseline="-25000" dirty="0" smtClean="0">
                <a:solidFill>
                  <a:schemeClr val="bg1"/>
                </a:solidFill>
                <a:latin typeface="Cambria Math" panose="02040503050406030204" pitchFamily="18" charset="0"/>
                <a:ea typeface="Cambria Math" panose="02040503050406030204" pitchFamily="18" charset="0"/>
              </a:rPr>
              <a:t>0j</a:t>
            </a:r>
            <a:r>
              <a:rPr lang="en-US" i="1" dirty="0" smtClean="0">
                <a:solidFill>
                  <a:schemeClr val="bg1"/>
                </a:solidFill>
                <a:latin typeface="Cambria Math" panose="02040503050406030204" pitchFamily="18" charset="0"/>
                <a:ea typeface="Cambria Math" panose="02040503050406030204" pitchFamily="18" charset="0"/>
              </a:rPr>
              <a:t> = </a:t>
            </a:r>
            <a:r>
              <a:rPr lang="el-GR" i="1" dirty="0" smtClean="0">
                <a:solidFill>
                  <a:schemeClr val="bg1"/>
                </a:solidFill>
                <a:latin typeface="Cambria Math" panose="02040503050406030204" pitchFamily="18" charset="0"/>
                <a:ea typeface="Cambria Math" panose="02040503050406030204" pitchFamily="18" charset="0"/>
              </a:rPr>
              <a:t>γ</a:t>
            </a:r>
            <a:r>
              <a:rPr lang="en-US" i="1" baseline="-25000" dirty="0" smtClean="0">
                <a:solidFill>
                  <a:schemeClr val="bg1"/>
                </a:solidFill>
                <a:latin typeface="Cambria Math" panose="02040503050406030204" pitchFamily="18" charset="0"/>
                <a:ea typeface="Cambria Math" panose="02040503050406030204" pitchFamily="18" charset="0"/>
              </a:rPr>
              <a:t>00 + </a:t>
            </a:r>
            <a:r>
              <a:rPr lang="el-GR" i="1" dirty="0" smtClean="0">
                <a:solidFill>
                  <a:schemeClr val="bg1"/>
                </a:solidFill>
                <a:latin typeface="Cambria Math" panose="02040503050406030204" pitchFamily="18" charset="0"/>
                <a:ea typeface="Cambria Math" panose="02040503050406030204" pitchFamily="18" charset="0"/>
              </a:rPr>
              <a:t>γ</a:t>
            </a:r>
            <a:r>
              <a:rPr lang="en-US" i="1" baseline="-25000" dirty="0" smtClean="0">
                <a:solidFill>
                  <a:schemeClr val="bg1"/>
                </a:solidFill>
                <a:latin typeface="Cambria Math" panose="02040503050406030204" pitchFamily="18" charset="0"/>
                <a:ea typeface="Cambria Math" panose="02040503050406030204" pitchFamily="18" charset="0"/>
              </a:rPr>
              <a:t>01</a:t>
            </a:r>
            <a:r>
              <a:rPr lang="en-US" i="1" dirty="0" smtClean="0">
                <a:solidFill>
                  <a:schemeClr val="bg1"/>
                </a:solidFill>
                <a:latin typeface="Cambria Math" panose="02040503050406030204" pitchFamily="18" charset="0"/>
                <a:ea typeface="Cambria Math" panose="02040503050406030204" pitchFamily="18" charset="0"/>
              </a:rPr>
              <a:t>(Gender)</a:t>
            </a:r>
            <a:r>
              <a:rPr lang="en-US" i="1" baseline="-25000" dirty="0" smtClean="0">
                <a:solidFill>
                  <a:schemeClr val="bg1"/>
                </a:solidFill>
                <a:latin typeface="Cambria Math" panose="02040503050406030204" pitchFamily="18" charset="0"/>
                <a:ea typeface="Cambria Math" panose="02040503050406030204" pitchFamily="18" charset="0"/>
              </a:rPr>
              <a:t>j</a:t>
            </a:r>
            <a:r>
              <a:rPr lang="en-US" i="1" dirty="0" smtClean="0">
                <a:solidFill>
                  <a:schemeClr val="bg1"/>
                </a:solidFill>
                <a:latin typeface="Cambria Math" panose="02040503050406030204" pitchFamily="18" charset="0"/>
                <a:ea typeface="Cambria Math" panose="02040503050406030204" pitchFamily="18" charset="0"/>
              </a:rPr>
              <a:t> + U</a:t>
            </a:r>
            <a:r>
              <a:rPr lang="en-US" i="1" baseline="-25000" dirty="0" smtClean="0">
                <a:solidFill>
                  <a:schemeClr val="bg1"/>
                </a:solidFill>
                <a:latin typeface="Cambria Math" panose="02040503050406030204" pitchFamily="18" charset="0"/>
                <a:ea typeface="Cambria Math" panose="02040503050406030204" pitchFamily="18" charset="0"/>
              </a:rPr>
              <a:t>0j            			</a:t>
            </a:r>
            <a:r>
              <a:rPr lang="el-GR" i="1" dirty="0" smtClean="0">
                <a:solidFill>
                  <a:schemeClr val="bg1"/>
                </a:solidFill>
                <a:latin typeface="Cambria Math" panose="02040503050406030204" pitchFamily="18" charset="0"/>
                <a:ea typeface="Cambria Math" panose="02040503050406030204" pitchFamily="18" charset="0"/>
              </a:rPr>
              <a:t>β </a:t>
            </a:r>
            <a:r>
              <a:rPr lang="en-US" i="1" baseline="-25000" dirty="0">
                <a:solidFill>
                  <a:schemeClr val="bg1"/>
                </a:solidFill>
                <a:latin typeface="Cambria Math" panose="02040503050406030204" pitchFamily="18" charset="0"/>
                <a:ea typeface="Cambria Math" panose="02040503050406030204" pitchFamily="18" charset="0"/>
              </a:rPr>
              <a:t>1j </a:t>
            </a:r>
            <a:r>
              <a:rPr lang="en-US" i="1" dirty="0">
                <a:solidFill>
                  <a:schemeClr val="bg1"/>
                </a:solidFill>
                <a:latin typeface="Cambria Math" panose="02040503050406030204" pitchFamily="18" charset="0"/>
                <a:ea typeface="Cambria Math" panose="02040503050406030204" pitchFamily="18" charset="0"/>
              </a:rPr>
              <a:t>= </a:t>
            </a:r>
            <a:r>
              <a:rPr lang="el-GR" i="1" dirty="0" smtClean="0">
                <a:solidFill>
                  <a:schemeClr val="bg1"/>
                </a:solidFill>
                <a:latin typeface="Cambria Math" panose="02040503050406030204" pitchFamily="18" charset="0"/>
                <a:ea typeface="Cambria Math" panose="02040503050406030204" pitchFamily="18" charset="0"/>
              </a:rPr>
              <a:t>γ</a:t>
            </a:r>
            <a:r>
              <a:rPr lang="en-US" i="1" baseline="-25000" dirty="0" smtClean="0">
                <a:solidFill>
                  <a:schemeClr val="bg1"/>
                </a:solidFill>
                <a:latin typeface="Cambria Math" panose="02040503050406030204" pitchFamily="18" charset="0"/>
                <a:ea typeface="Cambria Math" panose="02040503050406030204" pitchFamily="18" charset="0"/>
              </a:rPr>
              <a:t>10 </a:t>
            </a:r>
            <a:r>
              <a:rPr lang="en-US" i="1" dirty="0">
                <a:solidFill>
                  <a:schemeClr val="bg1"/>
                </a:solidFill>
                <a:latin typeface="Cambria Math" panose="02040503050406030204" pitchFamily="18" charset="0"/>
                <a:ea typeface="Cambria Math" panose="02040503050406030204" pitchFamily="18" charset="0"/>
              </a:rPr>
              <a:t>+</a:t>
            </a:r>
            <a:r>
              <a:rPr lang="en-US" i="1" baseline="-25000" dirty="0" smtClean="0">
                <a:solidFill>
                  <a:schemeClr val="bg1"/>
                </a:solidFill>
                <a:latin typeface="Cambria Math" panose="02040503050406030204" pitchFamily="18" charset="0"/>
                <a:ea typeface="Cambria Math" panose="02040503050406030204" pitchFamily="18" charset="0"/>
              </a:rPr>
              <a:t> </a:t>
            </a:r>
            <a:r>
              <a:rPr lang="el-GR" i="1" dirty="0" smtClean="0">
                <a:solidFill>
                  <a:schemeClr val="bg1"/>
                </a:solidFill>
                <a:latin typeface="Cambria Math" panose="02040503050406030204" pitchFamily="18" charset="0"/>
                <a:ea typeface="Cambria Math" panose="02040503050406030204" pitchFamily="18" charset="0"/>
              </a:rPr>
              <a:t>γ</a:t>
            </a:r>
            <a:r>
              <a:rPr lang="en-US" i="1" baseline="-25000" dirty="0">
                <a:solidFill>
                  <a:schemeClr val="bg1"/>
                </a:solidFill>
                <a:latin typeface="Cambria Math" panose="02040503050406030204" pitchFamily="18" charset="0"/>
                <a:ea typeface="Cambria Math" panose="02040503050406030204" pitchFamily="18" charset="0"/>
              </a:rPr>
              <a:t>11</a:t>
            </a:r>
            <a:r>
              <a:rPr lang="en-US" i="1" dirty="0" smtClean="0">
                <a:solidFill>
                  <a:schemeClr val="bg1"/>
                </a:solidFill>
                <a:latin typeface="Cambria Math" panose="02040503050406030204" pitchFamily="18" charset="0"/>
                <a:ea typeface="Cambria Math" panose="02040503050406030204" pitchFamily="18" charset="0"/>
              </a:rPr>
              <a:t> (Gender)</a:t>
            </a:r>
            <a:r>
              <a:rPr lang="en-US" i="1" baseline="-25000" dirty="0">
                <a:solidFill>
                  <a:schemeClr val="bg1"/>
                </a:solidFill>
                <a:latin typeface="Cambria Math" panose="02040503050406030204" pitchFamily="18" charset="0"/>
                <a:ea typeface="Cambria Math" panose="02040503050406030204" pitchFamily="18" charset="0"/>
              </a:rPr>
              <a:t> j</a:t>
            </a:r>
            <a:r>
              <a:rPr lang="en-US" i="1" dirty="0">
                <a:solidFill>
                  <a:schemeClr val="bg1"/>
                </a:solidFill>
                <a:latin typeface="Cambria Math" panose="02040503050406030204" pitchFamily="18" charset="0"/>
                <a:ea typeface="Cambria Math" panose="02040503050406030204" pitchFamily="18" charset="0"/>
              </a:rPr>
              <a:t> </a:t>
            </a:r>
            <a:r>
              <a:rPr lang="en-US" i="1" dirty="0" smtClean="0">
                <a:solidFill>
                  <a:schemeClr val="bg1"/>
                </a:solidFill>
                <a:latin typeface="Cambria Math" panose="02040503050406030204" pitchFamily="18" charset="0"/>
                <a:ea typeface="Cambria Math" panose="02040503050406030204" pitchFamily="18" charset="0"/>
              </a:rPr>
              <a:t> + U</a:t>
            </a:r>
            <a:r>
              <a:rPr lang="en-US" i="1" baseline="-25000" dirty="0" smtClean="0">
                <a:solidFill>
                  <a:schemeClr val="bg1"/>
                </a:solidFill>
                <a:latin typeface="Cambria Math" panose="02040503050406030204" pitchFamily="18" charset="0"/>
                <a:ea typeface="Cambria Math" panose="02040503050406030204" pitchFamily="18" charset="0"/>
              </a:rPr>
              <a:t>1j </a:t>
            </a:r>
            <a:endParaRPr lang="en-US" baseline="-25000" dirty="0">
              <a:solidFill>
                <a:schemeClr val="bg1"/>
              </a:solidFill>
            </a:endParaRPr>
          </a:p>
          <a:p>
            <a:endParaRPr lang="en-US" i="1" baseline="-25000" dirty="0" smtClean="0">
              <a:solidFill>
                <a:schemeClr val="bg1"/>
              </a:solidFill>
              <a:latin typeface="Cambria Math" panose="02040503050406030204" pitchFamily="18" charset="0"/>
              <a:ea typeface="Cambria Math" panose="02040503050406030204" pitchFamily="18" charset="0"/>
            </a:endParaRPr>
          </a:p>
          <a:p>
            <a:endParaRPr lang="en-US" i="1" dirty="0">
              <a:solidFill>
                <a:schemeClr val="bg1"/>
              </a:solidFill>
              <a:latin typeface="Cambria Math" panose="02040503050406030204" pitchFamily="18" charset="0"/>
              <a:ea typeface="Cambria Math" panose="02040503050406030204" pitchFamily="18" charset="0"/>
            </a:endParaRPr>
          </a:p>
          <a:p>
            <a:endParaRPr lang="en-US" i="1" dirty="0">
              <a:solidFill>
                <a:schemeClr val="bg1"/>
              </a:solidFill>
              <a:latin typeface="Cambria Math" panose="02040503050406030204" pitchFamily="18" charset="0"/>
              <a:ea typeface="Cambria Math" panose="02040503050406030204" pitchFamily="18" charset="0"/>
            </a:endParaRPr>
          </a:p>
          <a:p>
            <a:endParaRPr lang="en-US" i="1" dirty="0" smtClean="0">
              <a:solidFill>
                <a:schemeClr val="bg1"/>
              </a:solidFill>
              <a:latin typeface="Cambria Math" panose="02040503050406030204" pitchFamily="18" charset="0"/>
              <a:ea typeface="Cambria Math" panose="02040503050406030204" pitchFamily="18" charset="0"/>
            </a:endParaRPr>
          </a:p>
          <a:p>
            <a:r>
              <a:rPr lang="en-US" i="1" dirty="0" smtClean="0">
                <a:solidFill>
                  <a:schemeClr val="bg1"/>
                </a:solidFill>
                <a:latin typeface="Cambria Math" panose="02040503050406030204" pitchFamily="18" charset="0"/>
                <a:ea typeface="Cambria Math" panose="02040503050406030204" pitchFamily="18" charset="0"/>
              </a:rPr>
              <a:t>														</a:t>
            </a:r>
            <a:endParaRPr lang="en-US" dirty="0" smtClean="0">
              <a:solidFill>
                <a:schemeClr val="bg1"/>
              </a:solidFill>
              <a:latin typeface="+mj-lt"/>
            </a:endParaRPr>
          </a:p>
        </p:txBody>
      </p:sp>
      <p:sp>
        <p:nvSpPr>
          <p:cNvPr id="36" name="TextBox 35"/>
          <p:cNvSpPr txBox="1"/>
          <p:nvPr/>
        </p:nvSpPr>
        <p:spPr>
          <a:xfrm>
            <a:off x="24380" y="2652924"/>
            <a:ext cx="1523844" cy="507831"/>
          </a:xfrm>
          <a:prstGeom prst="rect">
            <a:avLst/>
          </a:prstGeom>
          <a:noFill/>
          <a:ln>
            <a:noFill/>
          </a:ln>
        </p:spPr>
        <p:txBody>
          <a:bodyPr wrap="square" rtlCol="0">
            <a:spAutoFit/>
          </a:bodyPr>
          <a:lstStyle/>
          <a:p>
            <a:pPr algn="ctr"/>
            <a:r>
              <a:rPr lang="en-US" sz="1350" dirty="0" smtClean="0">
                <a:solidFill>
                  <a:schemeClr val="bg1"/>
                </a:solidFill>
              </a:rPr>
              <a:t>Intercept for the </a:t>
            </a:r>
            <a:r>
              <a:rPr lang="en-US" sz="1350" i="1" dirty="0" err="1" smtClean="0">
                <a:solidFill>
                  <a:schemeClr val="bg1"/>
                </a:solidFill>
              </a:rPr>
              <a:t>j</a:t>
            </a:r>
            <a:r>
              <a:rPr lang="en-US" sz="1350" dirty="0" err="1" smtClean="0">
                <a:solidFill>
                  <a:schemeClr val="bg1"/>
                </a:solidFill>
              </a:rPr>
              <a:t>th</a:t>
            </a:r>
            <a:r>
              <a:rPr lang="en-US" sz="1350" dirty="0" smtClean="0">
                <a:solidFill>
                  <a:schemeClr val="bg1"/>
                </a:solidFill>
              </a:rPr>
              <a:t> industry</a:t>
            </a:r>
            <a:endParaRPr lang="en-US" sz="1350" i="1" dirty="0">
              <a:solidFill>
                <a:schemeClr val="bg1"/>
              </a:solidFill>
            </a:endParaRPr>
          </a:p>
        </p:txBody>
      </p:sp>
      <p:sp>
        <p:nvSpPr>
          <p:cNvPr id="37" name="Right Arrow 36"/>
          <p:cNvSpPr/>
          <p:nvPr/>
        </p:nvSpPr>
        <p:spPr>
          <a:xfrm rot="17961272">
            <a:off x="4473620" y="2224020"/>
            <a:ext cx="482321" cy="112397"/>
          </a:xfrm>
          <a:prstGeom prst="rightArrow">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TextBox 37"/>
          <p:cNvSpPr txBox="1"/>
          <p:nvPr/>
        </p:nvSpPr>
        <p:spPr>
          <a:xfrm>
            <a:off x="1239972" y="1088684"/>
            <a:ext cx="2411185" cy="507831"/>
          </a:xfrm>
          <a:prstGeom prst="rect">
            <a:avLst/>
          </a:prstGeom>
          <a:noFill/>
          <a:ln>
            <a:noFill/>
          </a:ln>
        </p:spPr>
        <p:txBody>
          <a:bodyPr wrap="square" rtlCol="0">
            <a:spAutoFit/>
          </a:bodyPr>
          <a:lstStyle/>
          <a:p>
            <a:pPr algn="ctr"/>
            <a:r>
              <a:rPr lang="en-US" sz="1350" dirty="0" smtClean="0">
                <a:solidFill>
                  <a:schemeClr val="bg1"/>
                </a:solidFill>
              </a:rPr>
              <a:t>Overall mean intercept </a:t>
            </a:r>
            <a:r>
              <a:rPr lang="en-US" sz="1350" i="1" dirty="0" smtClean="0">
                <a:solidFill>
                  <a:schemeClr val="bg1"/>
                </a:solidFill>
              </a:rPr>
              <a:t>adjusted for gender</a:t>
            </a:r>
            <a:endParaRPr lang="en-US" sz="1350" i="1" dirty="0">
              <a:solidFill>
                <a:schemeClr val="bg1"/>
              </a:solidFill>
            </a:endParaRPr>
          </a:p>
        </p:txBody>
      </p:sp>
      <p:sp>
        <p:nvSpPr>
          <p:cNvPr id="39" name="TextBox 38"/>
          <p:cNvSpPr txBox="1"/>
          <p:nvPr/>
        </p:nvSpPr>
        <p:spPr>
          <a:xfrm>
            <a:off x="1468597" y="2592942"/>
            <a:ext cx="2411185" cy="715581"/>
          </a:xfrm>
          <a:prstGeom prst="rect">
            <a:avLst/>
          </a:prstGeom>
          <a:noFill/>
          <a:ln>
            <a:noFill/>
          </a:ln>
        </p:spPr>
        <p:txBody>
          <a:bodyPr wrap="square" rtlCol="0">
            <a:spAutoFit/>
          </a:bodyPr>
          <a:lstStyle/>
          <a:p>
            <a:pPr algn="ctr"/>
            <a:r>
              <a:rPr lang="en-US" sz="1350" dirty="0" smtClean="0">
                <a:solidFill>
                  <a:schemeClr val="bg1"/>
                </a:solidFill>
              </a:rPr>
              <a:t>Coefficient associated with being female relative to industry </a:t>
            </a:r>
            <a:r>
              <a:rPr lang="en-US" sz="1350" i="1" dirty="0" smtClean="0">
                <a:solidFill>
                  <a:schemeClr val="bg1"/>
                </a:solidFill>
              </a:rPr>
              <a:t>j </a:t>
            </a:r>
            <a:r>
              <a:rPr lang="en-US" sz="1350" dirty="0" smtClean="0">
                <a:solidFill>
                  <a:schemeClr val="bg1"/>
                </a:solidFill>
              </a:rPr>
              <a:t>intercept</a:t>
            </a:r>
            <a:endParaRPr lang="en-US" sz="1350" dirty="0">
              <a:solidFill>
                <a:schemeClr val="bg1"/>
              </a:solidFill>
            </a:endParaRPr>
          </a:p>
        </p:txBody>
      </p:sp>
      <p:sp>
        <p:nvSpPr>
          <p:cNvPr id="40" name="Right Arrow 39"/>
          <p:cNvSpPr/>
          <p:nvPr/>
        </p:nvSpPr>
        <p:spPr>
          <a:xfrm rot="14598476">
            <a:off x="1520207" y="2259636"/>
            <a:ext cx="482321" cy="128117"/>
          </a:xfrm>
          <a:prstGeom prst="rightArrow">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ight Arrow 40"/>
          <p:cNvSpPr/>
          <p:nvPr/>
        </p:nvSpPr>
        <p:spPr>
          <a:xfrm rot="7522106">
            <a:off x="1186524" y="1545014"/>
            <a:ext cx="482321" cy="128117"/>
          </a:xfrm>
          <a:prstGeom prst="rightArrow">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extBox 41"/>
          <p:cNvSpPr txBox="1"/>
          <p:nvPr/>
        </p:nvSpPr>
        <p:spPr>
          <a:xfrm>
            <a:off x="3952858" y="2652924"/>
            <a:ext cx="1523844" cy="507831"/>
          </a:xfrm>
          <a:prstGeom prst="rect">
            <a:avLst/>
          </a:prstGeom>
          <a:noFill/>
          <a:ln>
            <a:noFill/>
          </a:ln>
        </p:spPr>
        <p:txBody>
          <a:bodyPr wrap="square" rtlCol="0">
            <a:spAutoFit/>
          </a:bodyPr>
          <a:lstStyle/>
          <a:p>
            <a:pPr algn="ctr"/>
            <a:r>
              <a:rPr lang="en-US" sz="1350" dirty="0" smtClean="0">
                <a:solidFill>
                  <a:schemeClr val="bg1"/>
                </a:solidFill>
              </a:rPr>
              <a:t>Slope for the </a:t>
            </a:r>
            <a:r>
              <a:rPr lang="en-US" sz="1350" i="1" dirty="0" err="1" smtClean="0">
                <a:solidFill>
                  <a:schemeClr val="bg1"/>
                </a:solidFill>
              </a:rPr>
              <a:t>j</a:t>
            </a:r>
            <a:r>
              <a:rPr lang="en-US" sz="1350" dirty="0" err="1" smtClean="0">
                <a:solidFill>
                  <a:schemeClr val="bg1"/>
                </a:solidFill>
              </a:rPr>
              <a:t>th</a:t>
            </a:r>
            <a:r>
              <a:rPr lang="en-US" sz="1350" dirty="0" smtClean="0">
                <a:solidFill>
                  <a:schemeClr val="bg1"/>
                </a:solidFill>
              </a:rPr>
              <a:t> industry</a:t>
            </a:r>
            <a:endParaRPr lang="en-US" sz="1350" i="1" dirty="0">
              <a:solidFill>
                <a:schemeClr val="bg1"/>
              </a:solidFill>
            </a:endParaRPr>
          </a:p>
        </p:txBody>
      </p:sp>
      <p:sp>
        <p:nvSpPr>
          <p:cNvPr id="43" name="Right Arrow 42"/>
          <p:cNvSpPr/>
          <p:nvPr/>
        </p:nvSpPr>
        <p:spPr>
          <a:xfrm rot="17961272">
            <a:off x="329016" y="2174062"/>
            <a:ext cx="482321" cy="112397"/>
          </a:xfrm>
          <a:prstGeom prst="rightArrow">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TextBox 43"/>
          <p:cNvSpPr txBox="1"/>
          <p:nvPr/>
        </p:nvSpPr>
        <p:spPr>
          <a:xfrm>
            <a:off x="5549778" y="2568054"/>
            <a:ext cx="2411185" cy="715581"/>
          </a:xfrm>
          <a:prstGeom prst="rect">
            <a:avLst/>
          </a:prstGeom>
          <a:noFill/>
          <a:ln>
            <a:noFill/>
          </a:ln>
        </p:spPr>
        <p:txBody>
          <a:bodyPr wrap="square" rtlCol="0">
            <a:spAutoFit/>
          </a:bodyPr>
          <a:lstStyle/>
          <a:p>
            <a:pPr algn="ctr"/>
            <a:r>
              <a:rPr lang="en-US" sz="1350" dirty="0" smtClean="0">
                <a:solidFill>
                  <a:schemeClr val="bg1"/>
                </a:solidFill>
              </a:rPr>
              <a:t>Coefficient associated with being female relative to industry </a:t>
            </a:r>
            <a:r>
              <a:rPr lang="en-US" sz="1350" i="1" dirty="0" smtClean="0">
                <a:solidFill>
                  <a:schemeClr val="bg1"/>
                </a:solidFill>
              </a:rPr>
              <a:t>j </a:t>
            </a:r>
            <a:r>
              <a:rPr lang="en-US" sz="1350" dirty="0" smtClean="0">
                <a:solidFill>
                  <a:schemeClr val="bg1"/>
                </a:solidFill>
              </a:rPr>
              <a:t>slope</a:t>
            </a:r>
            <a:endParaRPr lang="en-US" sz="1350" dirty="0">
              <a:solidFill>
                <a:schemeClr val="bg1"/>
              </a:solidFill>
            </a:endParaRPr>
          </a:p>
        </p:txBody>
      </p:sp>
      <p:sp>
        <p:nvSpPr>
          <p:cNvPr id="45" name="Right Arrow 44"/>
          <p:cNvSpPr/>
          <p:nvPr/>
        </p:nvSpPr>
        <p:spPr>
          <a:xfrm rot="14598476">
            <a:off x="5699659" y="2227235"/>
            <a:ext cx="482321" cy="128117"/>
          </a:xfrm>
          <a:prstGeom prst="rightArrow">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TextBox 45"/>
          <p:cNvSpPr txBox="1"/>
          <p:nvPr/>
        </p:nvSpPr>
        <p:spPr>
          <a:xfrm>
            <a:off x="5235584" y="1029604"/>
            <a:ext cx="2411185" cy="507831"/>
          </a:xfrm>
          <a:prstGeom prst="rect">
            <a:avLst/>
          </a:prstGeom>
          <a:noFill/>
          <a:ln>
            <a:noFill/>
          </a:ln>
        </p:spPr>
        <p:txBody>
          <a:bodyPr wrap="square" rtlCol="0">
            <a:spAutoFit/>
          </a:bodyPr>
          <a:lstStyle/>
          <a:p>
            <a:pPr algn="ctr"/>
            <a:r>
              <a:rPr lang="en-US" sz="1350" dirty="0" smtClean="0">
                <a:solidFill>
                  <a:schemeClr val="bg1"/>
                </a:solidFill>
              </a:rPr>
              <a:t>Overall mean intercept </a:t>
            </a:r>
            <a:r>
              <a:rPr lang="en-US" sz="1350" i="1" dirty="0" smtClean="0">
                <a:solidFill>
                  <a:schemeClr val="bg1"/>
                </a:solidFill>
              </a:rPr>
              <a:t>adjusted for gender</a:t>
            </a:r>
            <a:endParaRPr lang="en-US" sz="1350" i="1" dirty="0">
              <a:solidFill>
                <a:schemeClr val="bg1"/>
              </a:solidFill>
            </a:endParaRPr>
          </a:p>
        </p:txBody>
      </p:sp>
      <p:sp>
        <p:nvSpPr>
          <p:cNvPr id="47" name="Right Arrow 46"/>
          <p:cNvSpPr/>
          <p:nvPr/>
        </p:nvSpPr>
        <p:spPr>
          <a:xfrm rot="7522106">
            <a:off x="5221167" y="1445903"/>
            <a:ext cx="482321" cy="128117"/>
          </a:xfrm>
          <a:prstGeom prst="rightArrow">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p:cNvCxnSpPr/>
          <p:nvPr/>
        </p:nvCxnSpPr>
        <p:spPr>
          <a:xfrm>
            <a:off x="185630" y="3308523"/>
            <a:ext cx="872977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4FAB73BC-B049-4115-A692-8D63A059BFB8}" type="slidenum">
              <a:rPr lang="en-US" smtClean="0"/>
              <a:pPr/>
              <a:t>43</a:t>
            </a:fld>
            <a:endParaRPr lang="en-US" dirty="0"/>
          </a:p>
        </p:txBody>
      </p:sp>
    </p:spTree>
    <p:extLst>
      <p:ext uri="{BB962C8B-B14F-4D97-AF65-F5344CB8AC3E}">
        <p14:creationId xmlns:p14="http://schemas.microsoft.com/office/powerpoint/2010/main" val="35735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P spid="12" grpId="0"/>
      <p:bldP spid="13" grpId="0" animBg="1"/>
      <p:bldP spid="14" grpId="0"/>
      <p:bldP spid="15" grpId="0" animBg="1"/>
      <p:bldP spid="16" grpId="0" animBg="1"/>
      <p:bldP spid="17" grpId="0" animBg="1"/>
      <p:bldP spid="18" grpId="0"/>
      <p:bldP spid="19" grpId="0" animBg="1"/>
      <p:bldP spid="31" grpId="0"/>
      <p:bldP spid="36" grpId="0"/>
      <p:bldP spid="37" grpId="0" animBg="1"/>
      <p:bldP spid="38" grpId="0"/>
      <p:bldP spid="39" grpId="0"/>
      <p:bldP spid="40" grpId="0" animBg="1"/>
      <p:bldP spid="41" grpId="0" animBg="1"/>
      <p:bldP spid="42" grpId="0"/>
      <p:bldP spid="43" grpId="0" animBg="1"/>
      <p:bldP spid="44" grpId="0"/>
      <p:bldP spid="45" grpId="0" animBg="1"/>
      <p:bldP spid="46" grpId="0"/>
      <p:bldP spid="4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630" y="152400"/>
            <a:ext cx="7187293" cy="738664"/>
          </a:xfrm>
          <a:prstGeom prst="rect">
            <a:avLst/>
          </a:prstGeom>
        </p:spPr>
        <p:txBody>
          <a:bodyPr vert="horz" wrap="square" rtlCol="0">
            <a:spAutoFit/>
          </a:bodyPr>
          <a:lstStyle/>
          <a:p>
            <a:r>
              <a:rPr lang="en-US" sz="2400" dirty="0" smtClean="0">
                <a:solidFill>
                  <a:schemeClr val="bg1"/>
                </a:solidFill>
              </a:rPr>
              <a:t>Model 2: Gender and URG effects</a:t>
            </a:r>
            <a:endParaRPr lang="en-US" sz="2400" dirty="0">
              <a:solidFill>
                <a:schemeClr val="bg1"/>
              </a:solidFill>
            </a:endParaRPr>
          </a:p>
          <a:p>
            <a:r>
              <a:rPr lang="en-US" dirty="0" smtClean="0">
                <a:solidFill>
                  <a:schemeClr val="bg1"/>
                </a:solidFill>
              </a:rPr>
              <a:t>Hierarchical Linear Model (HLM) </a:t>
            </a:r>
            <a:endParaRPr lang="en-US" dirty="0">
              <a:solidFill>
                <a:schemeClr val="bg1"/>
              </a:solidFill>
            </a:endParaRPr>
          </a:p>
        </p:txBody>
      </p:sp>
      <p:sp>
        <p:nvSpPr>
          <p:cNvPr id="4" name="TextBox 3"/>
          <p:cNvSpPr txBox="1"/>
          <p:nvPr/>
        </p:nvSpPr>
        <p:spPr>
          <a:xfrm>
            <a:off x="486514" y="3808048"/>
            <a:ext cx="7924800" cy="1077218"/>
          </a:xfrm>
          <a:prstGeom prst="rect">
            <a:avLst/>
          </a:prstGeom>
        </p:spPr>
        <p:txBody>
          <a:bodyPr vert="horz" wrap="square" rtlCol="0">
            <a:spAutoFit/>
          </a:bodyPr>
          <a:lstStyle/>
          <a:p>
            <a:pPr fontAlgn="auto">
              <a:spcAft>
                <a:spcPts val="0"/>
              </a:spcAft>
            </a:pPr>
            <a:r>
              <a:rPr lang="en-US" dirty="0" smtClean="0">
                <a:solidFill>
                  <a:schemeClr val="bg1"/>
                </a:solidFill>
                <a:latin typeface="+mj-lt"/>
              </a:rPr>
              <a:t>Level 1</a:t>
            </a:r>
            <a:r>
              <a:rPr lang="en-US" dirty="0" smtClean="0">
                <a:solidFill>
                  <a:schemeClr val="bg1"/>
                </a:solidFill>
                <a:latin typeface="Cambria Math" panose="02040503050406030204" pitchFamily="18" charset="0"/>
                <a:ea typeface="Cambria Math" panose="02040503050406030204" pitchFamily="18" charset="0"/>
              </a:rPr>
              <a:t>: </a:t>
            </a:r>
          </a:p>
          <a:p>
            <a:pPr fontAlgn="auto">
              <a:spcAft>
                <a:spcPts val="0"/>
              </a:spcAft>
            </a:pPr>
            <a:endParaRPr lang="en-US" dirty="0">
              <a:solidFill>
                <a:schemeClr val="bg1"/>
              </a:solidFill>
              <a:latin typeface="Cambria Math" panose="02040503050406030204" pitchFamily="18" charset="0"/>
              <a:ea typeface="Cambria Math" panose="02040503050406030204" pitchFamily="18" charset="0"/>
            </a:endParaRPr>
          </a:p>
          <a:p>
            <a:pPr fontAlgn="auto">
              <a:spcAft>
                <a:spcPts val="0"/>
              </a:spcAft>
            </a:pPr>
            <a:r>
              <a:rPr lang="en-US" sz="1400" i="1" dirty="0" smtClean="0">
                <a:solidFill>
                  <a:schemeClr val="bg1"/>
                </a:solidFill>
                <a:latin typeface="Cambria Math" panose="02040503050406030204" pitchFamily="18" charset="0"/>
                <a:ea typeface="Cambria Math" panose="02040503050406030204" pitchFamily="18" charset="0"/>
              </a:rPr>
              <a:t>ln(earnings)</a:t>
            </a:r>
            <a:r>
              <a:rPr lang="en-US" sz="1400" i="1" baseline="-25000" dirty="0" err="1" smtClean="0">
                <a:solidFill>
                  <a:schemeClr val="bg1"/>
                </a:solidFill>
                <a:latin typeface="Cambria Math" panose="02040503050406030204" pitchFamily="18" charset="0"/>
                <a:ea typeface="Cambria Math" panose="02040503050406030204" pitchFamily="18" charset="0"/>
              </a:rPr>
              <a:t>ij</a:t>
            </a:r>
            <a:r>
              <a:rPr lang="en-US" sz="1400" i="1" dirty="0" smtClean="0">
                <a:solidFill>
                  <a:schemeClr val="bg1"/>
                </a:solidFill>
                <a:latin typeface="Cambria Math" panose="02040503050406030204" pitchFamily="18" charset="0"/>
                <a:ea typeface="Cambria Math" panose="02040503050406030204" pitchFamily="18" charset="0"/>
              </a:rPr>
              <a:t>= </a:t>
            </a:r>
            <a:r>
              <a:rPr lang="el-GR" sz="1400" i="1" dirty="0" smtClean="0">
                <a:solidFill>
                  <a:schemeClr val="bg1"/>
                </a:solidFill>
                <a:latin typeface="Cambria Math" panose="02040503050406030204" pitchFamily="18" charset="0"/>
                <a:ea typeface="Cambria Math" panose="02040503050406030204" pitchFamily="18" charset="0"/>
              </a:rPr>
              <a:t>β</a:t>
            </a:r>
            <a:r>
              <a:rPr lang="en-US" sz="1400" i="1" baseline="-25000" dirty="0" smtClean="0">
                <a:solidFill>
                  <a:schemeClr val="bg1"/>
                </a:solidFill>
                <a:latin typeface="Cambria Math" panose="02040503050406030204" pitchFamily="18" charset="0"/>
                <a:ea typeface="Cambria Math" panose="02040503050406030204" pitchFamily="18" charset="0"/>
              </a:rPr>
              <a:t>0j</a:t>
            </a:r>
            <a:r>
              <a:rPr lang="en-US" sz="1400" i="1" dirty="0" smtClean="0">
                <a:solidFill>
                  <a:schemeClr val="bg1"/>
                </a:solidFill>
                <a:latin typeface="Cambria Math" panose="02040503050406030204" pitchFamily="18" charset="0"/>
                <a:ea typeface="Cambria Math" panose="02040503050406030204" pitchFamily="18" charset="0"/>
              </a:rPr>
              <a:t> +</a:t>
            </a:r>
            <a:r>
              <a:rPr lang="el-GR" sz="1400" i="1" dirty="0">
                <a:solidFill>
                  <a:schemeClr val="bg1"/>
                </a:solidFill>
                <a:latin typeface="Cambria Math" panose="02040503050406030204" pitchFamily="18" charset="0"/>
                <a:ea typeface="Cambria Math" panose="02040503050406030204" pitchFamily="18" charset="0"/>
              </a:rPr>
              <a:t> β </a:t>
            </a:r>
            <a:r>
              <a:rPr lang="en-US" sz="1400" i="1" baseline="-25000" dirty="0" smtClean="0">
                <a:solidFill>
                  <a:schemeClr val="bg1"/>
                </a:solidFill>
                <a:latin typeface="Cambria Math" panose="02040503050406030204" pitchFamily="18" charset="0"/>
                <a:ea typeface="Cambria Math" panose="02040503050406030204" pitchFamily="18" charset="0"/>
              </a:rPr>
              <a:t>1j</a:t>
            </a:r>
            <a:r>
              <a:rPr lang="en-US" sz="1400" i="1" dirty="0" smtClean="0">
                <a:solidFill>
                  <a:schemeClr val="bg1"/>
                </a:solidFill>
                <a:latin typeface="Cambria Math" panose="02040503050406030204" pitchFamily="18" charset="0"/>
                <a:ea typeface="Cambria Math" panose="02040503050406030204" pitchFamily="18" charset="0"/>
              </a:rPr>
              <a:t>(Gender)</a:t>
            </a:r>
            <a:r>
              <a:rPr lang="en-US" sz="1400" i="1" baseline="-25000" dirty="0" err="1" smtClean="0">
                <a:solidFill>
                  <a:schemeClr val="bg1"/>
                </a:solidFill>
                <a:latin typeface="Cambria Math" panose="02040503050406030204" pitchFamily="18" charset="0"/>
                <a:ea typeface="Cambria Math" panose="02040503050406030204" pitchFamily="18" charset="0"/>
              </a:rPr>
              <a:t>ij</a:t>
            </a:r>
            <a:r>
              <a:rPr lang="en-US" sz="1400" i="1" dirty="0" smtClean="0">
                <a:solidFill>
                  <a:schemeClr val="bg1"/>
                </a:solidFill>
                <a:latin typeface="Cambria Math" panose="02040503050406030204" pitchFamily="18" charset="0"/>
                <a:ea typeface="Cambria Math" panose="02040503050406030204" pitchFamily="18" charset="0"/>
              </a:rPr>
              <a:t> </a:t>
            </a:r>
            <a:r>
              <a:rPr lang="en-US" sz="1400" i="1" dirty="0">
                <a:solidFill>
                  <a:schemeClr val="bg1"/>
                </a:solidFill>
                <a:latin typeface="Cambria Math" panose="02040503050406030204" pitchFamily="18" charset="0"/>
                <a:ea typeface="Cambria Math" panose="02040503050406030204" pitchFamily="18" charset="0"/>
              </a:rPr>
              <a:t>+ </a:t>
            </a:r>
            <a:r>
              <a:rPr lang="el-GR" sz="1400" i="1" dirty="0">
                <a:solidFill>
                  <a:schemeClr val="bg1"/>
                </a:solidFill>
                <a:latin typeface="Cambria Math" panose="02040503050406030204" pitchFamily="18" charset="0"/>
                <a:ea typeface="Cambria Math" panose="02040503050406030204" pitchFamily="18" charset="0"/>
              </a:rPr>
              <a:t>β </a:t>
            </a:r>
            <a:r>
              <a:rPr lang="en-US" sz="1400" i="1" baseline="-25000" dirty="0" smtClean="0">
                <a:solidFill>
                  <a:schemeClr val="bg1"/>
                </a:solidFill>
                <a:latin typeface="Cambria Math" panose="02040503050406030204" pitchFamily="18" charset="0"/>
                <a:ea typeface="Cambria Math" panose="02040503050406030204" pitchFamily="18" charset="0"/>
              </a:rPr>
              <a:t>2j</a:t>
            </a:r>
            <a:r>
              <a:rPr lang="en-US" sz="1400" i="1" dirty="0" smtClean="0">
                <a:solidFill>
                  <a:schemeClr val="bg1"/>
                </a:solidFill>
                <a:latin typeface="Cambria Math" panose="02040503050406030204" pitchFamily="18" charset="0"/>
                <a:ea typeface="Cambria Math" panose="02040503050406030204" pitchFamily="18" charset="0"/>
              </a:rPr>
              <a:t>(URG)</a:t>
            </a:r>
            <a:r>
              <a:rPr lang="en-US" sz="1400" i="1" baseline="-25000" dirty="0" err="1" smtClean="0">
                <a:solidFill>
                  <a:schemeClr val="bg1"/>
                </a:solidFill>
                <a:latin typeface="Cambria Math" panose="02040503050406030204" pitchFamily="18" charset="0"/>
                <a:ea typeface="Cambria Math" panose="02040503050406030204" pitchFamily="18" charset="0"/>
              </a:rPr>
              <a:t>ij</a:t>
            </a:r>
            <a:r>
              <a:rPr lang="en-US" sz="1400" i="1" dirty="0" smtClean="0">
                <a:solidFill>
                  <a:schemeClr val="bg1"/>
                </a:solidFill>
                <a:latin typeface="Cambria Math" panose="02040503050406030204" pitchFamily="18" charset="0"/>
                <a:ea typeface="Cambria Math" panose="02040503050406030204" pitchFamily="18" charset="0"/>
              </a:rPr>
              <a:t> + </a:t>
            </a:r>
            <a:r>
              <a:rPr lang="el-GR" sz="1400" i="1" dirty="0">
                <a:solidFill>
                  <a:schemeClr val="bg1"/>
                </a:solidFill>
                <a:latin typeface="Cambria Math" panose="02040503050406030204" pitchFamily="18" charset="0"/>
                <a:ea typeface="Cambria Math" panose="02040503050406030204" pitchFamily="18" charset="0"/>
              </a:rPr>
              <a:t>β </a:t>
            </a:r>
            <a:r>
              <a:rPr lang="en-US" sz="1400" i="1" baseline="-25000" dirty="0" smtClean="0">
                <a:solidFill>
                  <a:schemeClr val="bg1"/>
                </a:solidFill>
                <a:latin typeface="Cambria Math" panose="02040503050406030204" pitchFamily="18" charset="0"/>
                <a:ea typeface="Cambria Math" panose="02040503050406030204" pitchFamily="18" charset="0"/>
              </a:rPr>
              <a:t>3j</a:t>
            </a:r>
            <a:r>
              <a:rPr lang="en-US" sz="1400" i="1" dirty="0" smtClean="0">
                <a:solidFill>
                  <a:schemeClr val="bg1"/>
                </a:solidFill>
                <a:latin typeface="Cambria Math" panose="02040503050406030204" pitchFamily="18" charset="0"/>
                <a:ea typeface="Cambria Math" panose="02040503050406030204" pitchFamily="18" charset="0"/>
              </a:rPr>
              <a:t>(Campus)</a:t>
            </a:r>
            <a:r>
              <a:rPr lang="en-US" sz="1400" i="1" baseline="-25000" dirty="0" err="1" smtClean="0">
                <a:solidFill>
                  <a:schemeClr val="bg1"/>
                </a:solidFill>
                <a:latin typeface="Cambria Math" panose="02040503050406030204" pitchFamily="18" charset="0"/>
                <a:ea typeface="Cambria Math" panose="02040503050406030204" pitchFamily="18" charset="0"/>
              </a:rPr>
              <a:t>ij</a:t>
            </a:r>
            <a:r>
              <a:rPr lang="en-US" sz="1400" i="1" dirty="0" smtClean="0">
                <a:solidFill>
                  <a:schemeClr val="bg1"/>
                </a:solidFill>
                <a:latin typeface="Cambria Math" panose="02040503050406030204" pitchFamily="18" charset="0"/>
                <a:ea typeface="Cambria Math" panose="02040503050406030204" pitchFamily="18" charset="0"/>
              </a:rPr>
              <a:t>+ </a:t>
            </a:r>
            <a:r>
              <a:rPr lang="el-GR" sz="1400" i="1" dirty="0" smtClean="0">
                <a:solidFill>
                  <a:schemeClr val="bg1"/>
                </a:solidFill>
                <a:latin typeface="Cambria Math" panose="02040503050406030204" pitchFamily="18" charset="0"/>
                <a:ea typeface="Cambria Math" panose="02040503050406030204" pitchFamily="18" charset="0"/>
              </a:rPr>
              <a:t>β</a:t>
            </a:r>
            <a:r>
              <a:rPr lang="en-US" sz="1400" i="1" baseline="-25000" dirty="0" smtClean="0">
                <a:solidFill>
                  <a:schemeClr val="bg1"/>
                </a:solidFill>
                <a:latin typeface="Cambria Math" panose="02040503050406030204" pitchFamily="18" charset="0"/>
                <a:ea typeface="Cambria Math" panose="02040503050406030204" pitchFamily="18" charset="0"/>
              </a:rPr>
              <a:t>4</a:t>
            </a:r>
            <a:r>
              <a:rPr lang="en-US" sz="1400" i="1" baseline="-25000" dirty="0">
                <a:solidFill>
                  <a:schemeClr val="bg1"/>
                </a:solidFill>
                <a:latin typeface="Cambria Math" panose="02040503050406030204" pitchFamily="18" charset="0"/>
                <a:ea typeface="Cambria Math" panose="02040503050406030204" pitchFamily="18" charset="0"/>
              </a:rPr>
              <a:t>j</a:t>
            </a:r>
            <a:r>
              <a:rPr lang="en-US" sz="1400" i="1" dirty="0" smtClean="0">
                <a:solidFill>
                  <a:schemeClr val="bg1"/>
                </a:solidFill>
                <a:latin typeface="Cambria Math" panose="02040503050406030204" pitchFamily="18" charset="0"/>
                <a:ea typeface="Cambria Math" panose="02040503050406030204" pitchFamily="18" charset="0"/>
              </a:rPr>
              <a:t>(Has </a:t>
            </a:r>
            <a:r>
              <a:rPr lang="en-US" sz="1400" i="1" dirty="0" err="1" smtClean="0">
                <a:solidFill>
                  <a:schemeClr val="bg1"/>
                </a:solidFill>
                <a:latin typeface="Cambria Math" panose="02040503050406030204" pitchFamily="18" charset="0"/>
                <a:ea typeface="Cambria Math" panose="02040503050406030204" pitchFamily="18" charset="0"/>
              </a:rPr>
              <a:t>GraduateDegree</a:t>
            </a:r>
            <a:r>
              <a:rPr lang="en-US" sz="1400" i="1" dirty="0" smtClean="0">
                <a:solidFill>
                  <a:schemeClr val="bg1"/>
                </a:solidFill>
                <a:latin typeface="Cambria Math" panose="02040503050406030204" pitchFamily="18" charset="0"/>
                <a:ea typeface="Cambria Math" panose="02040503050406030204" pitchFamily="18" charset="0"/>
              </a:rPr>
              <a:t>)</a:t>
            </a:r>
            <a:r>
              <a:rPr lang="en-US" sz="1400" i="1" baseline="-25000" dirty="0" err="1" smtClean="0">
                <a:solidFill>
                  <a:schemeClr val="bg1"/>
                </a:solidFill>
                <a:latin typeface="Cambria Math" panose="02040503050406030204" pitchFamily="18" charset="0"/>
                <a:ea typeface="Cambria Math" panose="02040503050406030204" pitchFamily="18" charset="0"/>
              </a:rPr>
              <a:t>ij</a:t>
            </a:r>
            <a:r>
              <a:rPr lang="en-US" sz="1400" i="1" baseline="-25000" dirty="0" smtClean="0">
                <a:solidFill>
                  <a:schemeClr val="bg1"/>
                </a:solidFill>
                <a:latin typeface="Cambria Math" panose="02040503050406030204" pitchFamily="18" charset="0"/>
                <a:ea typeface="Cambria Math" panose="02040503050406030204" pitchFamily="18" charset="0"/>
              </a:rPr>
              <a:t>  + </a:t>
            </a:r>
            <a:r>
              <a:rPr lang="el-GR" sz="1400" i="1" dirty="0">
                <a:solidFill>
                  <a:schemeClr val="bg1"/>
                </a:solidFill>
                <a:latin typeface="Cambria Math" panose="02040503050406030204" pitchFamily="18" charset="0"/>
                <a:ea typeface="Cambria Math" panose="02040503050406030204" pitchFamily="18" charset="0"/>
              </a:rPr>
              <a:t>β</a:t>
            </a:r>
            <a:r>
              <a:rPr lang="en-US" sz="1400" i="1" baseline="-25000" dirty="0">
                <a:solidFill>
                  <a:schemeClr val="bg1"/>
                </a:solidFill>
                <a:latin typeface="Cambria Math" panose="02040503050406030204" pitchFamily="18" charset="0"/>
                <a:ea typeface="Cambria Math" panose="02040503050406030204" pitchFamily="18" charset="0"/>
              </a:rPr>
              <a:t>4j</a:t>
            </a:r>
            <a:r>
              <a:rPr lang="en-US" sz="1400" i="1" dirty="0">
                <a:solidFill>
                  <a:schemeClr val="bg1"/>
                </a:solidFill>
                <a:latin typeface="Cambria Math" panose="02040503050406030204" pitchFamily="18" charset="0"/>
                <a:ea typeface="Cambria Math" panose="02040503050406030204" pitchFamily="18" charset="0"/>
              </a:rPr>
              <a:t>(Has </a:t>
            </a:r>
            <a:r>
              <a:rPr lang="en-US" sz="1400" i="1" dirty="0" err="1">
                <a:solidFill>
                  <a:schemeClr val="bg1"/>
                </a:solidFill>
                <a:latin typeface="Cambria Math" panose="02040503050406030204" pitchFamily="18" charset="0"/>
                <a:ea typeface="Cambria Math" panose="02040503050406030204" pitchFamily="18" charset="0"/>
              </a:rPr>
              <a:t>GraduateDegree</a:t>
            </a:r>
            <a:r>
              <a:rPr lang="en-US" sz="1400" i="1" dirty="0">
                <a:solidFill>
                  <a:schemeClr val="bg1"/>
                </a:solidFill>
                <a:latin typeface="Cambria Math" panose="02040503050406030204" pitchFamily="18" charset="0"/>
                <a:ea typeface="Cambria Math" panose="02040503050406030204" pitchFamily="18" charset="0"/>
              </a:rPr>
              <a:t>)</a:t>
            </a:r>
            <a:r>
              <a:rPr lang="en-US" sz="1400" i="1" baseline="-25000" dirty="0" err="1">
                <a:solidFill>
                  <a:schemeClr val="bg1"/>
                </a:solidFill>
                <a:latin typeface="Cambria Math" panose="02040503050406030204" pitchFamily="18" charset="0"/>
                <a:ea typeface="Cambria Math" panose="02040503050406030204" pitchFamily="18" charset="0"/>
              </a:rPr>
              <a:t>ij</a:t>
            </a:r>
            <a:r>
              <a:rPr lang="en-US" sz="1400" i="1" baseline="-25000" dirty="0">
                <a:solidFill>
                  <a:schemeClr val="bg1"/>
                </a:solidFill>
                <a:latin typeface="Cambria Math" panose="02040503050406030204" pitchFamily="18" charset="0"/>
                <a:ea typeface="Cambria Math" panose="02040503050406030204" pitchFamily="18" charset="0"/>
              </a:rPr>
              <a:t> </a:t>
            </a:r>
            <a:r>
              <a:rPr lang="en-US" sz="1400" i="1" dirty="0">
                <a:solidFill>
                  <a:schemeClr val="bg1"/>
                </a:solidFill>
                <a:latin typeface="Cambria Math" panose="02040503050406030204" pitchFamily="18" charset="0"/>
                <a:ea typeface="Cambria Math" panose="02040503050406030204" pitchFamily="18" charset="0"/>
              </a:rPr>
              <a:t>+ </a:t>
            </a:r>
            <a:r>
              <a:rPr lang="el-GR" sz="1400" i="1" dirty="0" smtClean="0">
                <a:solidFill>
                  <a:schemeClr val="bg1"/>
                </a:solidFill>
                <a:latin typeface="Cambria Math" panose="02040503050406030204" pitchFamily="18" charset="0"/>
                <a:ea typeface="Cambria Math" panose="02040503050406030204" pitchFamily="18" charset="0"/>
              </a:rPr>
              <a:t>β </a:t>
            </a:r>
            <a:r>
              <a:rPr lang="en-US" sz="1400" i="1" baseline="-25000" dirty="0" smtClean="0">
                <a:solidFill>
                  <a:schemeClr val="bg1"/>
                </a:solidFill>
                <a:latin typeface="Cambria Math" panose="02040503050406030204" pitchFamily="18" charset="0"/>
                <a:ea typeface="Cambria Math" panose="02040503050406030204" pitchFamily="18" charset="0"/>
              </a:rPr>
              <a:t>5j</a:t>
            </a:r>
            <a:r>
              <a:rPr lang="en-US" sz="1400" i="1" dirty="0" smtClean="0">
                <a:solidFill>
                  <a:schemeClr val="bg1"/>
                </a:solidFill>
                <a:latin typeface="Cambria Math" panose="02040503050406030204" pitchFamily="18" charset="0"/>
                <a:ea typeface="Cambria Math" panose="02040503050406030204" pitchFamily="18" charset="0"/>
              </a:rPr>
              <a:t>(Major)</a:t>
            </a:r>
            <a:r>
              <a:rPr lang="en-US" sz="1400" i="1" baseline="-25000" dirty="0" err="1" smtClean="0">
                <a:solidFill>
                  <a:schemeClr val="bg1"/>
                </a:solidFill>
                <a:latin typeface="Cambria Math" panose="02040503050406030204" pitchFamily="18" charset="0"/>
                <a:ea typeface="Cambria Math" panose="02040503050406030204" pitchFamily="18" charset="0"/>
              </a:rPr>
              <a:t>ij</a:t>
            </a:r>
            <a:r>
              <a:rPr lang="en-US" sz="1400" i="1" dirty="0" smtClean="0">
                <a:solidFill>
                  <a:schemeClr val="bg1"/>
                </a:solidFill>
                <a:latin typeface="Cambria Math" panose="02040503050406030204" pitchFamily="18" charset="0"/>
                <a:ea typeface="Cambria Math" panose="02040503050406030204" pitchFamily="18" charset="0"/>
              </a:rPr>
              <a:t> </a:t>
            </a:r>
            <a:r>
              <a:rPr lang="en-US" sz="1400" i="1" dirty="0">
                <a:solidFill>
                  <a:schemeClr val="bg1"/>
                </a:solidFill>
                <a:latin typeface="Cambria Math" panose="02040503050406030204" pitchFamily="18" charset="0"/>
                <a:ea typeface="Cambria Math" panose="02040503050406030204" pitchFamily="18" charset="0"/>
              </a:rPr>
              <a:t>+ </a:t>
            </a:r>
            <a:r>
              <a:rPr lang="el-GR" sz="1400" i="1" dirty="0" smtClean="0">
                <a:solidFill>
                  <a:schemeClr val="bg1"/>
                </a:solidFill>
                <a:latin typeface="Cambria Math" panose="02040503050406030204" pitchFamily="18" charset="0"/>
                <a:ea typeface="Cambria Math" panose="02040503050406030204" pitchFamily="18" charset="0"/>
              </a:rPr>
              <a:t>ε</a:t>
            </a:r>
            <a:r>
              <a:rPr lang="en-US" sz="1400" i="1" baseline="-25000" dirty="0" err="1" smtClean="0">
                <a:solidFill>
                  <a:schemeClr val="bg1"/>
                </a:solidFill>
                <a:latin typeface="Cambria Math" panose="02040503050406030204" pitchFamily="18" charset="0"/>
                <a:ea typeface="Cambria Math" panose="02040503050406030204" pitchFamily="18" charset="0"/>
              </a:rPr>
              <a:t>ij</a:t>
            </a:r>
            <a:r>
              <a:rPr lang="en-US" sz="1400" i="1" dirty="0" smtClean="0">
                <a:solidFill>
                  <a:schemeClr val="bg1"/>
                </a:solidFill>
                <a:latin typeface="Cambria Math" panose="02040503050406030204" pitchFamily="18" charset="0"/>
                <a:ea typeface="Cambria Math" panose="02040503050406030204" pitchFamily="18" charset="0"/>
              </a:rPr>
              <a:t> </a:t>
            </a:r>
          </a:p>
        </p:txBody>
      </p:sp>
      <p:sp>
        <p:nvSpPr>
          <p:cNvPr id="31" name="TextBox 30"/>
          <p:cNvSpPr txBox="1"/>
          <p:nvPr/>
        </p:nvSpPr>
        <p:spPr>
          <a:xfrm>
            <a:off x="441252" y="1127777"/>
            <a:ext cx="8550348" cy="3231654"/>
          </a:xfrm>
          <a:prstGeom prst="rect">
            <a:avLst/>
          </a:prstGeom>
        </p:spPr>
        <p:txBody>
          <a:bodyPr vert="horz" wrap="square" rtlCol="0">
            <a:spAutoFit/>
          </a:bodyPr>
          <a:lstStyle/>
          <a:p>
            <a:pPr fontAlgn="auto">
              <a:spcAft>
                <a:spcPts val="0"/>
              </a:spcAft>
            </a:pPr>
            <a:r>
              <a:rPr lang="en-US" dirty="0" smtClean="0">
                <a:solidFill>
                  <a:schemeClr val="bg1"/>
                </a:solidFill>
                <a:latin typeface="+mj-lt"/>
              </a:rPr>
              <a:t>Level 2: </a:t>
            </a:r>
          </a:p>
          <a:p>
            <a:pPr fontAlgn="auto">
              <a:spcAft>
                <a:spcPts val="0"/>
              </a:spcAft>
            </a:pPr>
            <a:endParaRPr lang="en-US" dirty="0">
              <a:solidFill>
                <a:schemeClr val="bg1"/>
              </a:solidFill>
              <a:latin typeface="+mj-lt"/>
            </a:endParaRPr>
          </a:p>
          <a:p>
            <a:r>
              <a:rPr lang="el-GR" i="1" dirty="0" smtClean="0">
                <a:solidFill>
                  <a:schemeClr val="bg1"/>
                </a:solidFill>
                <a:latin typeface="Cambria Math" panose="02040503050406030204" pitchFamily="18" charset="0"/>
                <a:ea typeface="Cambria Math" panose="02040503050406030204" pitchFamily="18" charset="0"/>
              </a:rPr>
              <a:t>Β</a:t>
            </a:r>
            <a:r>
              <a:rPr lang="en-US" i="1" baseline="-25000" dirty="0" smtClean="0">
                <a:solidFill>
                  <a:schemeClr val="bg1"/>
                </a:solidFill>
                <a:latin typeface="Cambria Math" panose="02040503050406030204" pitchFamily="18" charset="0"/>
                <a:ea typeface="Cambria Math" panose="02040503050406030204" pitchFamily="18" charset="0"/>
              </a:rPr>
              <a:t>0j</a:t>
            </a:r>
            <a:r>
              <a:rPr lang="en-US" i="1" dirty="0" smtClean="0">
                <a:solidFill>
                  <a:schemeClr val="bg1"/>
                </a:solidFill>
                <a:latin typeface="Cambria Math" panose="02040503050406030204" pitchFamily="18" charset="0"/>
                <a:ea typeface="Cambria Math" panose="02040503050406030204" pitchFamily="18" charset="0"/>
              </a:rPr>
              <a:t> = </a:t>
            </a:r>
            <a:r>
              <a:rPr lang="el-GR" i="1" dirty="0" smtClean="0">
                <a:solidFill>
                  <a:schemeClr val="bg1"/>
                </a:solidFill>
                <a:latin typeface="Cambria Math" panose="02040503050406030204" pitchFamily="18" charset="0"/>
                <a:ea typeface="Cambria Math" panose="02040503050406030204" pitchFamily="18" charset="0"/>
              </a:rPr>
              <a:t>γ</a:t>
            </a:r>
            <a:r>
              <a:rPr lang="en-US" i="1" baseline="-25000" dirty="0" smtClean="0">
                <a:solidFill>
                  <a:schemeClr val="bg1"/>
                </a:solidFill>
                <a:latin typeface="Cambria Math" panose="02040503050406030204" pitchFamily="18" charset="0"/>
                <a:ea typeface="Cambria Math" panose="02040503050406030204" pitchFamily="18" charset="0"/>
              </a:rPr>
              <a:t>00 + </a:t>
            </a:r>
            <a:r>
              <a:rPr lang="el-GR" i="1" dirty="0" smtClean="0">
                <a:solidFill>
                  <a:schemeClr val="bg1"/>
                </a:solidFill>
                <a:latin typeface="Cambria Math" panose="02040503050406030204" pitchFamily="18" charset="0"/>
                <a:ea typeface="Cambria Math" panose="02040503050406030204" pitchFamily="18" charset="0"/>
              </a:rPr>
              <a:t>γ</a:t>
            </a:r>
            <a:r>
              <a:rPr lang="en-US" i="1" baseline="-25000" dirty="0" smtClean="0">
                <a:solidFill>
                  <a:schemeClr val="bg1"/>
                </a:solidFill>
                <a:latin typeface="Cambria Math" panose="02040503050406030204" pitchFamily="18" charset="0"/>
                <a:ea typeface="Cambria Math" panose="02040503050406030204" pitchFamily="18" charset="0"/>
              </a:rPr>
              <a:t>01</a:t>
            </a:r>
            <a:r>
              <a:rPr lang="en-US" i="1" dirty="0" smtClean="0">
                <a:solidFill>
                  <a:schemeClr val="bg1"/>
                </a:solidFill>
                <a:latin typeface="Cambria Math" panose="02040503050406030204" pitchFamily="18" charset="0"/>
                <a:ea typeface="Cambria Math" panose="02040503050406030204" pitchFamily="18" charset="0"/>
              </a:rPr>
              <a:t>(Gender)</a:t>
            </a:r>
            <a:r>
              <a:rPr lang="en-US" i="1" baseline="-25000" dirty="0" smtClean="0">
                <a:solidFill>
                  <a:schemeClr val="bg1"/>
                </a:solidFill>
                <a:latin typeface="Cambria Math" panose="02040503050406030204" pitchFamily="18" charset="0"/>
                <a:ea typeface="Cambria Math" panose="02040503050406030204" pitchFamily="18" charset="0"/>
              </a:rPr>
              <a:t>j</a:t>
            </a:r>
            <a:r>
              <a:rPr lang="en-US" i="1" dirty="0" smtClean="0">
                <a:solidFill>
                  <a:schemeClr val="bg1"/>
                </a:solidFill>
                <a:latin typeface="Cambria Math" panose="02040503050406030204" pitchFamily="18" charset="0"/>
                <a:ea typeface="Cambria Math" panose="02040503050406030204" pitchFamily="18" charset="0"/>
              </a:rPr>
              <a:t> + </a:t>
            </a:r>
            <a:r>
              <a:rPr lang="el-GR" i="1" dirty="0">
                <a:solidFill>
                  <a:schemeClr val="bg1"/>
                </a:solidFill>
                <a:latin typeface="Cambria Math" panose="02040503050406030204" pitchFamily="18" charset="0"/>
                <a:ea typeface="Cambria Math" panose="02040503050406030204" pitchFamily="18" charset="0"/>
              </a:rPr>
              <a:t>γ</a:t>
            </a:r>
            <a:r>
              <a:rPr lang="en-US" i="1" baseline="-25000" dirty="0" smtClean="0">
                <a:solidFill>
                  <a:schemeClr val="bg1"/>
                </a:solidFill>
                <a:latin typeface="Cambria Math" panose="02040503050406030204" pitchFamily="18" charset="0"/>
                <a:ea typeface="Cambria Math" panose="02040503050406030204" pitchFamily="18" charset="0"/>
              </a:rPr>
              <a:t>02</a:t>
            </a:r>
            <a:r>
              <a:rPr lang="en-US" i="1" dirty="0" smtClean="0">
                <a:solidFill>
                  <a:schemeClr val="bg1"/>
                </a:solidFill>
                <a:latin typeface="Cambria Math" panose="02040503050406030204" pitchFamily="18" charset="0"/>
                <a:ea typeface="Cambria Math" panose="02040503050406030204" pitchFamily="18" charset="0"/>
              </a:rPr>
              <a:t>(URG)</a:t>
            </a:r>
            <a:r>
              <a:rPr lang="en-US" i="1" baseline="-25000" dirty="0" smtClean="0">
                <a:solidFill>
                  <a:schemeClr val="bg1"/>
                </a:solidFill>
                <a:latin typeface="Cambria Math" panose="02040503050406030204" pitchFamily="18" charset="0"/>
                <a:ea typeface="Cambria Math" panose="02040503050406030204" pitchFamily="18" charset="0"/>
              </a:rPr>
              <a:t>j</a:t>
            </a:r>
            <a:r>
              <a:rPr lang="en-US" i="1" dirty="0" smtClean="0">
                <a:solidFill>
                  <a:schemeClr val="bg1"/>
                </a:solidFill>
                <a:latin typeface="Cambria Math" panose="02040503050406030204" pitchFamily="18" charset="0"/>
                <a:ea typeface="Cambria Math" panose="02040503050406030204" pitchFamily="18" charset="0"/>
              </a:rPr>
              <a:t> + U</a:t>
            </a:r>
            <a:r>
              <a:rPr lang="en-US" i="1" baseline="-25000" dirty="0" smtClean="0">
                <a:solidFill>
                  <a:schemeClr val="bg1"/>
                </a:solidFill>
                <a:latin typeface="Cambria Math" panose="02040503050406030204" pitchFamily="18" charset="0"/>
                <a:ea typeface="Cambria Math" panose="02040503050406030204" pitchFamily="18" charset="0"/>
              </a:rPr>
              <a:t>0j            </a:t>
            </a:r>
          </a:p>
          <a:p>
            <a:endParaRPr lang="en-US" i="1" dirty="0" smtClean="0">
              <a:solidFill>
                <a:schemeClr val="bg1"/>
              </a:solidFill>
              <a:latin typeface="Cambria Math" panose="02040503050406030204" pitchFamily="18" charset="0"/>
              <a:ea typeface="Cambria Math" panose="02040503050406030204" pitchFamily="18" charset="0"/>
            </a:endParaRPr>
          </a:p>
          <a:p>
            <a:r>
              <a:rPr lang="el-GR" i="1" dirty="0" smtClean="0">
                <a:solidFill>
                  <a:schemeClr val="bg1"/>
                </a:solidFill>
                <a:latin typeface="Cambria Math" panose="02040503050406030204" pitchFamily="18" charset="0"/>
                <a:ea typeface="Cambria Math" panose="02040503050406030204" pitchFamily="18" charset="0"/>
              </a:rPr>
              <a:t>β </a:t>
            </a:r>
            <a:r>
              <a:rPr lang="en-US" i="1" baseline="-25000" dirty="0">
                <a:solidFill>
                  <a:schemeClr val="bg1"/>
                </a:solidFill>
                <a:latin typeface="Cambria Math" panose="02040503050406030204" pitchFamily="18" charset="0"/>
                <a:ea typeface="Cambria Math" panose="02040503050406030204" pitchFamily="18" charset="0"/>
              </a:rPr>
              <a:t>1j </a:t>
            </a:r>
            <a:r>
              <a:rPr lang="en-US" i="1" dirty="0">
                <a:solidFill>
                  <a:schemeClr val="bg1"/>
                </a:solidFill>
                <a:latin typeface="Cambria Math" panose="02040503050406030204" pitchFamily="18" charset="0"/>
                <a:ea typeface="Cambria Math" panose="02040503050406030204" pitchFamily="18" charset="0"/>
              </a:rPr>
              <a:t>= </a:t>
            </a:r>
            <a:r>
              <a:rPr lang="el-GR" i="1" dirty="0" smtClean="0">
                <a:solidFill>
                  <a:schemeClr val="bg1"/>
                </a:solidFill>
                <a:latin typeface="Cambria Math" panose="02040503050406030204" pitchFamily="18" charset="0"/>
                <a:ea typeface="Cambria Math" panose="02040503050406030204" pitchFamily="18" charset="0"/>
              </a:rPr>
              <a:t>γ</a:t>
            </a:r>
            <a:r>
              <a:rPr lang="en-US" i="1" baseline="-25000" dirty="0" smtClean="0">
                <a:solidFill>
                  <a:schemeClr val="bg1"/>
                </a:solidFill>
                <a:latin typeface="Cambria Math" panose="02040503050406030204" pitchFamily="18" charset="0"/>
                <a:ea typeface="Cambria Math" panose="02040503050406030204" pitchFamily="18" charset="0"/>
              </a:rPr>
              <a:t>10 </a:t>
            </a:r>
            <a:r>
              <a:rPr lang="en-US" i="1" dirty="0">
                <a:solidFill>
                  <a:schemeClr val="bg1"/>
                </a:solidFill>
                <a:latin typeface="Cambria Math" panose="02040503050406030204" pitchFamily="18" charset="0"/>
                <a:ea typeface="Cambria Math" panose="02040503050406030204" pitchFamily="18" charset="0"/>
              </a:rPr>
              <a:t>+</a:t>
            </a:r>
            <a:r>
              <a:rPr lang="en-US" i="1" baseline="-25000" dirty="0" smtClean="0">
                <a:solidFill>
                  <a:schemeClr val="bg1"/>
                </a:solidFill>
                <a:latin typeface="Cambria Math" panose="02040503050406030204" pitchFamily="18" charset="0"/>
                <a:ea typeface="Cambria Math" panose="02040503050406030204" pitchFamily="18" charset="0"/>
              </a:rPr>
              <a:t> </a:t>
            </a:r>
            <a:r>
              <a:rPr lang="el-GR" i="1" dirty="0" smtClean="0">
                <a:solidFill>
                  <a:schemeClr val="bg1"/>
                </a:solidFill>
                <a:latin typeface="Cambria Math" panose="02040503050406030204" pitchFamily="18" charset="0"/>
                <a:ea typeface="Cambria Math" panose="02040503050406030204" pitchFamily="18" charset="0"/>
              </a:rPr>
              <a:t>γ</a:t>
            </a:r>
            <a:r>
              <a:rPr lang="en-US" i="1" baseline="-25000" dirty="0">
                <a:solidFill>
                  <a:schemeClr val="bg1"/>
                </a:solidFill>
                <a:latin typeface="Cambria Math" panose="02040503050406030204" pitchFamily="18" charset="0"/>
                <a:ea typeface="Cambria Math" panose="02040503050406030204" pitchFamily="18" charset="0"/>
              </a:rPr>
              <a:t>11</a:t>
            </a:r>
            <a:r>
              <a:rPr lang="en-US" i="1" dirty="0" smtClean="0">
                <a:solidFill>
                  <a:schemeClr val="bg1"/>
                </a:solidFill>
                <a:latin typeface="Cambria Math" panose="02040503050406030204" pitchFamily="18" charset="0"/>
                <a:ea typeface="Cambria Math" panose="02040503050406030204" pitchFamily="18" charset="0"/>
              </a:rPr>
              <a:t> (Gender)</a:t>
            </a:r>
            <a:r>
              <a:rPr lang="en-US" i="1" baseline="-25000" dirty="0">
                <a:solidFill>
                  <a:schemeClr val="bg1"/>
                </a:solidFill>
                <a:latin typeface="Cambria Math" panose="02040503050406030204" pitchFamily="18" charset="0"/>
                <a:ea typeface="Cambria Math" panose="02040503050406030204" pitchFamily="18" charset="0"/>
              </a:rPr>
              <a:t> j</a:t>
            </a:r>
            <a:r>
              <a:rPr lang="en-US" i="1" dirty="0">
                <a:solidFill>
                  <a:schemeClr val="bg1"/>
                </a:solidFill>
                <a:latin typeface="Cambria Math" panose="02040503050406030204" pitchFamily="18" charset="0"/>
                <a:ea typeface="Cambria Math" panose="02040503050406030204" pitchFamily="18" charset="0"/>
              </a:rPr>
              <a:t> </a:t>
            </a:r>
            <a:r>
              <a:rPr lang="en-US" i="1" dirty="0" smtClean="0">
                <a:solidFill>
                  <a:schemeClr val="bg1"/>
                </a:solidFill>
                <a:latin typeface="Cambria Math" panose="02040503050406030204" pitchFamily="18" charset="0"/>
                <a:ea typeface="Cambria Math" panose="02040503050406030204" pitchFamily="18" charset="0"/>
              </a:rPr>
              <a:t>+ U</a:t>
            </a:r>
            <a:r>
              <a:rPr lang="en-US" i="1" baseline="-25000" dirty="0" smtClean="0">
                <a:solidFill>
                  <a:schemeClr val="bg1"/>
                </a:solidFill>
                <a:latin typeface="Cambria Math" panose="02040503050406030204" pitchFamily="18" charset="0"/>
                <a:ea typeface="Cambria Math" panose="02040503050406030204" pitchFamily="18" charset="0"/>
              </a:rPr>
              <a:t>1j </a:t>
            </a:r>
          </a:p>
          <a:p>
            <a:endParaRPr lang="en-US" i="1" dirty="0" smtClean="0">
              <a:solidFill>
                <a:schemeClr val="bg1"/>
              </a:solidFill>
              <a:latin typeface="Cambria Math" panose="02040503050406030204" pitchFamily="18" charset="0"/>
              <a:ea typeface="Cambria Math" panose="02040503050406030204" pitchFamily="18" charset="0"/>
            </a:endParaRPr>
          </a:p>
          <a:p>
            <a:r>
              <a:rPr lang="el-GR" i="1" dirty="0" smtClean="0">
                <a:solidFill>
                  <a:schemeClr val="bg1"/>
                </a:solidFill>
                <a:latin typeface="Cambria Math" panose="02040503050406030204" pitchFamily="18" charset="0"/>
                <a:ea typeface="Cambria Math" panose="02040503050406030204" pitchFamily="18" charset="0"/>
              </a:rPr>
              <a:t>β </a:t>
            </a:r>
            <a:r>
              <a:rPr lang="en-US" i="1" baseline="-25000" dirty="0" smtClean="0">
                <a:solidFill>
                  <a:schemeClr val="bg1"/>
                </a:solidFill>
                <a:latin typeface="Cambria Math" panose="02040503050406030204" pitchFamily="18" charset="0"/>
                <a:ea typeface="Cambria Math" panose="02040503050406030204" pitchFamily="18" charset="0"/>
              </a:rPr>
              <a:t>2j </a:t>
            </a:r>
            <a:r>
              <a:rPr lang="en-US" i="1" dirty="0">
                <a:solidFill>
                  <a:schemeClr val="bg1"/>
                </a:solidFill>
                <a:latin typeface="Cambria Math" panose="02040503050406030204" pitchFamily="18" charset="0"/>
                <a:ea typeface="Cambria Math" panose="02040503050406030204" pitchFamily="18" charset="0"/>
              </a:rPr>
              <a:t>= </a:t>
            </a:r>
            <a:r>
              <a:rPr lang="el-GR" i="1" dirty="0" smtClean="0">
                <a:solidFill>
                  <a:schemeClr val="bg1"/>
                </a:solidFill>
                <a:latin typeface="Cambria Math" panose="02040503050406030204" pitchFamily="18" charset="0"/>
                <a:ea typeface="Cambria Math" panose="02040503050406030204" pitchFamily="18" charset="0"/>
              </a:rPr>
              <a:t>γ</a:t>
            </a:r>
            <a:r>
              <a:rPr lang="en-US" i="1" baseline="-25000" dirty="0" smtClean="0">
                <a:solidFill>
                  <a:schemeClr val="bg1"/>
                </a:solidFill>
                <a:latin typeface="Cambria Math" panose="02040503050406030204" pitchFamily="18" charset="0"/>
                <a:ea typeface="Cambria Math" panose="02040503050406030204" pitchFamily="18" charset="0"/>
              </a:rPr>
              <a:t>20 </a:t>
            </a:r>
            <a:r>
              <a:rPr lang="en-US" i="1" dirty="0" smtClean="0">
                <a:solidFill>
                  <a:schemeClr val="bg1"/>
                </a:solidFill>
                <a:latin typeface="Cambria Math" panose="02040503050406030204" pitchFamily="18" charset="0"/>
                <a:ea typeface="Cambria Math" panose="02040503050406030204" pitchFamily="18" charset="0"/>
              </a:rPr>
              <a:t>+ </a:t>
            </a:r>
            <a:r>
              <a:rPr lang="el-GR" i="1" dirty="0">
                <a:solidFill>
                  <a:schemeClr val="bg1"/>
                </a:solidFill>
                <a:latin typeface="Cambria Math" panose="02040503050406030204" pitchFamily="18" charset="0"/>
                <a:ea typeface="Cambria Math" panose="02040503050406030204" pitchFamily="18" charset="0"/>
              </a:rPr>
              <a:t>γ</a:t>
            </a:r>
            <a:r>
              <a:rPr lang="en-US" i="1" baseline="-25000" dirty="0" smtClean="0">
                <a:solidFill>
                  <a:schemeClr val="bg1"/>
                </a:solidFill>
                <a:latin typeface="Cambria Math" panose="02040503050406030204" pitchFamily="18" charset="0"/>
                <a:ea typeface="Cambria Math" panose="02040503050406030204" pitchFamily="18" charset="0"/>
              </a:rPr>
              <a:t>12</a:t>
            </a:r>
            <a:r>
              <a:rPr lang="en-US" i="1" dirty="0" smtClean="0">
                <a:solidFill>
                  <a:schemeClr val="bg1"/>
                </a:solidFill>
                <a:latin typeface="Cambria Math" panose="02040503050406030204" pitchFamily="18" charset="0"/>
                <a:ea typeface="Cambria Math" panose="02040503050406030204" pitchFamily="18" charset="0"/>
              </a:rPr>
              <a:t>(URG)</a:t>
            </a:r>
            <a:r>
              <a:rPr lang="en-US" i="1" baseline="-25000" dirty="0" smtClean="0">
                <a:solidFill>
                  <a:schemeClr val="bg1"/>
                </a:solidFill>
                <a:latin typeface="Cambria Math" panose="02040503050406030204" pitchFamily="18" charset="0"/>
                <a:ea typeface="Cambria Math" panose="02040503050406030204" pitchFamily="18" charset="0"/>
              </a:rPr>
              <a:t>j</a:t>
            </a:r>
            <a:r>
              <a:rPr lang="en-US" i="1" dirty="0" smtClean="0">
                <a:solidFill>
                  <a:schemeClr val="bg1"/>
                </a:solidFill>
                <a:latin typeface="Cambria Math" panose="02040503050406030204" pitchFamily="18" charset="0"/>
                <a:ea typeface="Cambria Math" panose="02040503050406030204" pitchFamily="18" charset="0"/>
              </a:rPr>
              <a:t> </a:t>
            </a:r>
            <a:r>
              <a:rPr lang="en-US" i="1" dirty="0">
                <a:solidFill>
                  <a:schemeClr val="bg1"/>
                </a:solidFill>
                <a:latin typeface="Cambria Math" panose="02040503050406030204" pitchFamily="18" charset="0"/>
                <a:ea typeface="Cambria Math" panose="02040503050406030204" pitchFamily="18" charset="0"/>
              </a:rPr>
              <a:t>+ </a:t>
            </a:r>
            <a:r>
              <a:rPr lang="en-US" i="1" dirty="0" smtClean="0">
                <a:solidFill>
                  <a:schemeClr val="bg1"/>
                </a:solidFill>
                <a:latin typeface="Cambria Math" panose="02040503050406030204" pitchFamily="18" charset="0"/>
                <a:ea typeface="Cambria Math" panose="02040503050406030204" pitchFamily="18" charset="0"/>
              </a:rPr>
              <a:t>U</a:t>
            </a:r>
            <a:r>
              <a:rPr lang="en-US" i="1" baseline="-25000" dirty="0" smtClean="0">
                <a:solidFill>
                  <a:schemeClr val="bg1"/>
                </a:solidFill>
                <a:latin typeface="Cambria Math" panose="02040503050406030204" pitchFamily="18" charset="0"/>
                <a:ea typeface="Cambria Math" panose="02040503050406030204" pitchFamily="18" charset="0"/>
              </a:rPr>
              <a:t>2j </a:t>
            </a:r>
            <a:endParaRPr lang="en-US" baseline="-25000" dirty="0">
              <a:solidFill>
                <a:schemeClr val="bg1"/>
              </a:solidFill>
            </a:endParaRPr>
          </a:p>
          <a:p>
            <a:endParaRPr lang="en-US" baseline="-25000" dirty="0">
              <a:solidFill>
                <a:schemeClr val="bg1"/>
              </a:solidFill>
            </a:endParaRPr>
          </a:p>
          <a:p>
            <a:endParaRPr lang="en-US" i="1" baseline="-25000" dirty="0" smtClean="0">
              <a:solidFill>
                <a:schemeClr val="bg1"/>
              </a:solidFill>
              <a:latin typeface="Cambria Math" panose="02040503050406030204" pitchFamily="18" charset="0"/>
              <a:ea typeface="Cambria Math" panose="02040503050406030204" pitchFamily="18" charset="0"/>
            </a:endParaRPr>
          </a:p>
          <a:p>
            <a:endParaRPr lang="en-US" i="1" dirty="0">
              <a:solidFill>
                <a:schemeClr val="bg1"/>
              </a:solidFill>
              <a:latin typeface="Cambria Math" panose="02040503050406030204" pitchFamily="18" charset="0"/>
              <a:ea typeface="Cambria Math" panose="02040503050406030204" pitchFamily="18" charset="0"/>
            </a:endParaRPr>
          </a:p>
          <a:p>
            <a:endParaRPr lang="en-US" i="1" dirty="0" smtClean="0">
              <a:solidFill>
                <a:schemeClr val="bg1"/>
              </a:solidFill>
              <a:latin typeface="Cambria Math" panose="02040503050406030204" pitchFamily="18" charset="0"/>
              <a:ea typeface="Cambria Math" panose="02040503050406030204" pitchFamily="18" charset="0"/>
            </a:endParaRPr>
          </a:p>
          <a:p>
            <a:r>
              <a:rPr lang="en-US" i="1" dirty="0" smtClean="0">
                <a:solidFill>
                  <a:schemeClr val="bg1"/>
                </a:solidFill>
                <a:latin typeface="Cambria Math" panose="02040503050406030204" pitchFamily="18" charset="0"/>
                <a:ea typeface="Cambria Math" panose="02040503050406030204" pitchFamily="18" charset="0"/>
              </a:rPr>
              <a:t>														</a:t>
            </a:r>
            <a:endParaRPr lang="en-US" dirty="0" smtClean="0">
              <a:solidFill>
                <a:schemeClr val="bg1"/>
              </a:solidFill>
              <a:latin typeface="+mj-lt"/>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pPr/>
              <a:t>44</a:t>
            </a:fld>
            <a:endParaRPr lang="en-US" dirty="0"/>
          </a:p>
        </p:txBody>
      </p:sp>
    </p:spTree>
    <p:extLst>
      <p:ext uri="{BB962C8B-B14F-4D97-AF65-F5344CB8AC3E}">
        <p14:creationId xmlns:p14="http://schemas.microsoft.com/office/powerpoint/2010/main" val="95202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1215" y="2906485"/>
            <a:ext cx="6017078" cy="300082"/>
          </a:xfrm>
          <a:prstGeom prst="rect">
            <a:avLst/>
          </a:prstGeom>
          <a:noFill/>
        </p:spPr>
        <p:txBody>
          <a:bodyPr wrap="square" rtlCol="0">
            <a:spAutoFit/>
          </a:bodyPr>
          <a:lstStyle/>
          <a:p>
            <a:pPr algn="ctr"/>
            <a:r>
              <a:rPr lang="en-US" sz="1350" dirty="0"/>
              <a:t> Analysis Results </a:t>
            </a:r>
          </a:p>
        </p:txBody>
      </p:sp>
      <p:sp>
        <p:nvSpPr>
          <p:cNvPr id="3" name="TextBox 2"/>
          <p:cNvSpPr txBox="1"/>
          <p:nvPr/>
        </p:nvSpPr>
        <p:spPr>
          <a:xfrm>
            <a:off x="381000" y="152400"/>
            <a:ext cx="8610601" cy="738664"/>
          </a:xfrm>
          <a:prstGeom prst="rect">
            <a:avLst/>
          </a:prstGeom>
        </p:spPr>
        <p:txBody>
          <a:bodyPr vert="horz" wrap="square" rtlCol="0">
            <a:spAutoFit/>
          </a:bodyPr>
          <a:lstStyle/>
          <a:p>
            <a:r>
              <a:rPr lang="en-US" sz="2400" dirty="0" smtClean="0">
                <a:solidFill>
                  <a:schemeClr val="bg1"/>
                </a:solidFill>
              </a:rPr>
              <a:t>Results: Earnings at 10 years and 15 years after graduation</a:t>
            </a:r>
            <a:endParaRPr lang="en-US" sz="2400" dirty="0">
              <a:solidFill>
                <a:schemeClr val="bg1"/>
              </a:solidFill>
            </a:endParaRPr>
          </a:p>
          <a:p>
            <a:r>
              <a:rPr lang="en-US" dirty="0" smtClean="0">
                <a:solidFill>
                  <a:schemeClr val="bg1"/>
                </a:solidFill>
              </a:rPr>
              <a:t>Hierarchical Linear Model (HLM) </a:t>
            </a:r>
            <a:endParaRPr lang="en-US" dirty="0">
              <a:solidFill>
                <a:schemeClr val="bg1"/>
              </a:solidFill>
            </a:endParaRPr>
          </a:p>
        </p:txBody>
      </p:sp>
      <p:sp>
        <p:nvSpPr>
          <p:cNvPr id="10" name="TextBox 9"/>
          <p:cNvSpPr txBox="1"/>
          <p:nvPr/>
        </p:nvSpPr>
        <p:spPr>
          <a:xfrm>
            <a:off x="0" y="5401957"/>
            <a:ext cx="8153400" cy="861774"/>
          </a:xfrm>
          <a:prstGeom prst="rect">
            <a:avLst/>
          </a:prstGeom>
          <a:noFill/>
          <a:ln>
            <a:noFill/>
          </a:ln>
        </p:spPr>
        <p:txBody>
          <a:bodyPr wrap="square" rtlCol="0">
            <a:spAutoFit/>
          </a:bodyPr>
          <a:lstStyle/>
          <a:p>
            <a:r>
              <a:rPr lang="en-US" sz="1000" dirty="0" smtClean="0">
                <a:solidFill>
                  <a:schemeClr val="bg1"/>
                </a:solidFill>
              </a:rPr>
              <a:t>Campus used as a control in the model</a:t>
            </a:r>
          </a:p>
          <a:p>
            <a:r>
              <a:rPr lang="en-US" sz="1000" dirty="0" smtClean="0">
                <a:solidFill>
                  <a:schemeClr val="bg1"/>
                </a:solidFill>
              </a:rPr>
              <a:t>Model </a:t>
            </a:r>
            <a:r>
              <a:rPr lang="en-US" sz="1000" dirty="0">
                <a:solidFill>
                  <a:schemeClr val="bg1"/>
                </a:solidFill>
              </a:rPr>
              <a:t>1 Intercept is for a </a:t>
            </a:r>
            <a:r>
              <a:rPr lang="en-US" sz="1000" i="1" dirty="0" smtClean="0">
                <a:solidFill>
                  <a:schemeClr val="bg1"/>
                </a:solidFill>
              </a:rPr>
              <a:t>male</a:t>
            </a:r>
            <a:r>
              <a:rPr lang="en-US" sz="1000" i="1" dirty="0">
                <a:solidFill>
                  <a:schemeClr val="bg1"/>
                </a:solidFill>
              </a:rPr>
              <a:t>, </a:t>
            </a:r>
            <a:r>
              <a:rPr lang="en-US" sz="1000" i="1" dirty="0" smtClean="0">
                <a:solidFill>
                  <a:schemeClr val="bg1"/>
                </a:solidFill>
              </a:rPr>
              <a:t>social </a:t>
            </a:r>
            <a:r>
              <a:rPr lang="en-US" sz="1000" i="1" dirty="0">
                <a:solidFill>
                  <a:schemeClr val="bg1"/>
                </a:solidFill>
              </a:rPr>
              <a:t>science major</a:t>
            </a:r>
            <a:r>
              <a:rPr lang="en-US" sz="1000" dirty="0">
                <a:solidFill>
                  <a:schemeClr val="bg1"/>
                </a:solidFill>
              </a:rPr>
              <a:t> from </a:t>
            </a:r>
            <a:r>
              <a:rPr lang="en-US" sz="1000" i="1" dirty="0">
                <a:solidFill>
                  <a:schemeClr val="bg1"/>
                </a:solidFill>
              </a:rPr>
              <a:t>Campus H </a:t>
            </a:r>
            <a:r>
              <a:rPr lang="en-US" sz="1000" i="1" dirty="0" smtClean="0">
                <a:solidFill>
                  <a:schemeClr val="bg1"/>
                </a:solidFill>
              </a:rPr>
              <a:t>without a </a:t>
            </a:r>
            <a:r>
              <a:rPr lang="en-US" sz="1000" i="1" dirty="0">
                <a:solidFill>
                  <a:schemeClr val="bg1"/>
                </a:solidFill>
              </a:rPr>
              <a:t>graduate </a:t>
            </a:r>
            <a:r>
              <a:rPr lang="en-US" sz="1000" i="1" dirty="0" smtClean="0">
                <a:solidFill>
                  <a:schemeClr val="bg1"/>
                </a:solidFill>
              </a:rPr>
              <a:t>degree</a:t>
            </a:r>
          </a:p>
          <a:p>
            <a:r>
              <a:rPr lang="en-US" sz="1000" dirty="0">
                <a:solidFill>
                  <a:schemeClr val="bg1"/>
                </a:solidFill>
              </a:rPr>
              <a:t>Model </a:t>
            </a:r>
            <a:r>
              <a:rPr lang="en-US" sz="1000" dirty="0" smtClean="0">
                <a:solidFill>
                  <a:schemeClr val="bg1"/>
                </a:solidFill>
              </a:rPr>
              <a:t>2 </a:t>
            </a:r>
            <a:r>
              <a:rPr lang="en-US" sz="1000" dirty="0">
                <a:solidFill>
                  <a:schemeClr val="bg1"/>
                </a:solidFill>
              </a:rPr>
              <a:t>Intercept is for a </a:t>
            </a:r>
            <a:r>
              <a:rPr lang="en-US" sz="1000" i="1" dirty="0" smtClean="0">
                <a:solidFill>
                  <a:schemeClr val="bg1"/>
                </a:solidFill>
              </a:rPr>
              <a:t>male</a:t>
            </a:r>
            <a:r>
              <a:rPr lang="en-US" sz="1000" i="1" dirty="0">
                <a:solidFill>
                  <a:schemeClr val="bg1"/>
                </a:solidFill>
              </a:rPr>
              <a:t>, </a:t>
            </a:r>
            <a:r>
              <a:rPr lang="en-US" sz="1000" i="1" dirty="0" smtClean="0">
                <a:solidFill>
                  <a:schemeClr val="bg1"/>
                </a:solidFill>
              </a:rPr>
              <a:t>non-URG, </a:t>
            </a:r>
            <a:r>
              <a:rPr lang="en-US" sz="1000" i="1" dirty="0">
                <a:solidFill>
                  <a:schemeClr val="bg1"/>
                </a:solidFill>
              </a:rPr>
              <a:t>social science major</a:t>
            </a:r>
            <a:r>
              <a:rPr lang="en-US" sz="1000" dirty="0">
                <a:solidFill>
                  <a:schemeClr val="bg1"/>
                </a:solidFill>
              </a:rPr>
              <a:t> from </a:t>
            </a:r>
            <a:r>
              <a:rPr lang="en-US" sz="1000" i="1" dirty="0">
                <a:solidFill>
                  <a:schemeClr val="bg1"/>
                </a:solidFill>
              </a:rPr>
              <a:t>Campus H </a:t>
            </a:r>
            <a:r>
              <a:rPr lang="en-US" sz="1000" i="1" dirty="0" smtClean="0">
                <a:solidFill>
                  <a:schemeClr val="bg1"/>
                </a:solidFill>
              </a:rPr>
              <a:t>without a </a:t>
            </a:r>
            <a:r>
              <a:rPr lang="en-US" sz="1000" i="1" dirty="0">
                <a:solidFill>
                  <a:schemeClr val="bg1"/>
                </a:solidFill>
              </a:rPr>
              <a:t>graduate degree</a:t>
            </a:r>
          </a:p>
          <a:p>
            <a:endParaRPr lang="en-US" sz="1000" i="1" dirty="0">
              <a:solidFill>
                <a:schemeClr val="bg1"/>
              </a:solidFill>
            </a:endParaRPr>
          </a:p>
          <a:p>
            <a:endParaRPr lang="en-US" sz="1000" i="1" dirty="0">
              <a:solidFill>
                <a:schemeClr val="bg1"/>
              </a:solidFill>
            </a:endParaRPr>
          </a:p>
        </p:txBody>
      </p:sp>
      <p:sp>
        <p:nvSpPr>
          <p:cNvPr id="11" name="TextBox 10"/>
          <p:cNvSpPr txBox="1"/>
          <p:nvPr/>
        </p:nvSpPr>
        <p:spPr>
          <a:xfrm>
            <a:off x="6541617" y="529716"/>
            <a:ext cx="2053351" cy="400110"/>
          </a:xfrm>
          <a:prstGeom prst="rect">
            <a:avLst/>
          </a:prstGeom>
        </p:spPr>
        <p:txBody>
          <a:bodyPr vert="horz" wrap="square" rtlCol="0">
            <a:spAutoFit/>
          </a:bodyPr>
          <a:lstStyle/>
          <a:p>
            <a:pPr fontAlgn="auto">
              <a:spcAft>
                <a:spcPts val="0"/>
              </a:spcAft>
            </a:pPr>
            <a:r>
              <a:rPr lang="en-US" sz="1000" b="1" dirty="0" smtClean="0">
                <a:solidFill>
                  <a:schemeClr val="bg1"/>
                </a:solidFill>
                <a:latin typeface="+mj-lt"/>
              </a:rPr>
              <a:t>Bold</a:t>
            </a:r>
            <a:r>
              <a:rPr lang="en-US" sz="1000" dirty="0" smtClean="0">
                <a:solidFill>
                  <a:schemeClr val="bg1"/>
                </a:solidFill>
                <a:latin typeface="+mj-lt"/>
              </a:rPr>
              <a:t> indicates estimates are significant at </a:t>
            </a:r>
            <a:r>
              <a:rPr lang="el-GR" sz="1000" dirty="0" smtClean="0">
                <a:solidFill>
                  <a:schemeClr val="bg1"/>
                </a:solidFill>
                <a:latin typeface="+mj-lt"/>
              </a:rPr>
              <a:t>α</a:t>
            </a:r>
            <a:r>
              <a:rPr lang="en-US" sz="1000" dirty="0" smtClean="0">
                <a:solidFill>
                  <a:schemeClr val="bg1"/>
                </a:solidFill>
                <a:latin typeface="+mj-lt"/>
              </a:rPr>
              <a:t>=.05</a:t>
            </a:r>
          </a:p>
        </p:txBody>
      </p:sp>
      <p:graphicFrame>
        <p:nvGraphicFramePr>
          <p:cNvPr id="4" name="Table 3"/>
          <p:cNvGraphicFramePr>
            <a:graphicFrameLocks noGrp="1"/>
          </p:cNvGraphicFramePr>
          <p:nvPr>
            <p:extLst/>
          </p:nvPr>
        </p:nvGraphicFramePr>
        <p:xfrm>
          <a:off x="381000" y="891064"/>
          <a:ext cx="8149772" cy="3343275"/>
        </p:xfrm>
        <a:graphic>
          <a:graphicData uri="http://schemas.openxmlformats.org/drawingml/2006/table">
            <a:tbl>
              <a:tblPr/>
              <a:tblGrid>
                <a:gridCol w="1651648">
                  <a:extLst>
                    <a:ext uri="{9D8B030D-6E8A-4147-A177-3AD203B41FA5}">
                      <a16:colId xmlns:a16="http://schemas.microsoft.com/office/drawing/2014/main" val="3126640386"/>
                    </a:ext>
                  </a:extLst>
                </a:gridCol>
                <a:gridCol w="648500">
                  <a:extLst>
                    <a:ext uri="{9D8B030D-6E8A-4147-A177-3AD203B41FA5}">
                      <a16:colId xmlns:a16="http://schemas.microsoft.com/office/drawing/2014/main" val="2162238724"/>
                    </a:ext>
                  </a:extLst>
                </a:gridCol>
                <a:gridCol w="982883">
                  <a:extLst>
                    <a:ext uri="{9D8B030D-6E8A-4147-A177-3AD203B41FA5}">
                      <a16:colId xmlns:a16="http://schemas.microsoft.com/office/drawing/2014/main" val="2554835441"/>
                    </a:ext>
                  </a:extLst>
                </a:gridCol>
                <a:gridCol w="648500">
                  <a:extLst>
                    <a:ext uri="{9D8B030D-6E8A-4147-A177-3AD203B41FA5}">
                      <a16:colId xmlns:a16="http://schemas.microsoft.com/office/drawing/2014/main" val="4227496243"/>
                    </a:ext>
                  </a:extLst>
                </a:gridCol>
                <a:gridCol w="820758">
                  <a:extLst>
                    <a:ext uri="{9D8B030D-6E8A-4147-A177-3AD203B41FA5}">
                      <a16:colId xmlns:a16="http://schemas.microsoft.com/office/drawing/2014/main" val="1479856857"/>
                    </a:ext>
                  </a:extLst>
                </a:gridCol>
                <a:gridCol w="759961">
                  <a:extLst>
                    <a:ext uri="{9D8B030D-6E8A-4147-A177-3AD203B41FA5}">
                      <a16:colId xmlns:a16="http://schemas.microsoft.com/office/drawing/2014/main" val="1119226700"/>
                    </a:ext>
                  </a:extLst>
                </a:gridCol>
                <a:gridCol w="942351">
                  <a:extLst>
                    <a:ext uri="{9D8B030D-6E8A-4147-A177-3AD203B41FA5}">
                      <a16:colId xmlns:a16="http://schemas.microsoft.com/office/drawing/2014/main" val="1676779148"/>
                    </a:ext>
                  </a:extLst>
                </a:gridCol>
                <a:gridCol w="648500">
                  <a:extLst>
                    <a:ext uri="{9D8B030D-6E8A-4147-A177-3AD203B41FA5}">
                      <a16:colId xmlns:a16="http://schemas.microsoft.com/office/drawing/2014/main" val="3840719181"/>
                    </a:ext>
                  </a:extLst>
                </a:gridCol>
                <a:gridCol w="1046671">
                  <a:extLst>
                    <a:ext uri="{9D8B030D-6E8A-4147-A177-3AD203B41FA5}">
                      <a16:colId xmlns:a16="http://schemas.microsoft.com/office/drawing/2014/main" val="3772759065"/>
                    </a:ext>
                  </a:extLst>
                </a:gridCol>
              </a:tblGrid>
              <a:tr h="485775">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b"/>
                      <a:r>
                        <a:rPr lang="en-US" sz="1100" b="0" i="0" u="none" strike="noStrike">
                          <a:solidFill>
                            <a:srgbClr val="000000"/>
                          </a:solidFill>
                          <a:effectLst/>
                          <a:latin typeface="Calibri" panose="020F0502020204030204" pitchFamily="34" charset="0"/>
                        </a:rPr>
                        <a:t>Ten Years After Graduation </a:t>
                      </a:r>
                      <a:br>
                        <a:rPr lang="en-US" sz="1100" b="0" i="0" u="none" strike="noStrike">
                          <a:solidFill>
                            <a:srgbClr val="000000"/>
                          </a:solidFill>
                          <a:effectLst/>
                          <a:latin typeface="Calibri" panose="020F0502020204030204" pitchFamily="34" charset="0"/>
                        </a:rPr>
                      </a:br>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100" b="0" i="0" u="none" strike="noStrike">
                          <a:solidFill>
                            <a:srgbClr val="000000"/>
                          </a:solidFill>
                          <a:effectLst/>
                          <a:latin typeface="Calibri" panose="020F0502020204030204" pitchFamily="34" charset="0"/>
                        </a:rPr>
                        <a:t>Fifteen Years After Graduation</a:t>
                      </a:r>
                      <a:br>
                        <a:rPr lang="en-US" sz="1100" b="0" i="0" u="none" strike="noStrike">
                          <a:solidFill>
                            <a:srgbClr val="000000"/>
                          </a:solidFill>
                          <a:effectLst/>
                          <a:latin typeface="Calibri" panose="020F0502020204030204" pitchFamily="34" charset="0"/>
                        </a:rPr>
                      </a:br>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3897940"/>
                  </a:ext>
                </a:extLst>
              </a:tr>
              <a:tr h="1905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100" b="0" i="0" u="none" strike="noStrike">
                          <a:solidFill>
                            <a:srgbClr val="000000"/>
                          </a:solidFill>
                          <a:effectLst/>
                          <a:latin typeface="Calibri" panose="020F0502020204030204" pitchFamily="34" charset="0"/>
                        </a:rPr>
                        <a:t>Model 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1100" b="0" i="0" u="none" strike="noStrike">
                          <a:solidFill>
                            <a:srgbClr val="000000"/>
                          </a:solidFill>
                          <a:effectLst/>
                          <a:latin typeface="Calibri" panose="020F0502020204030204" pitchFamily="34" charset="0"/>
                        </a:rPr>
                        <a:t>Model 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1100" b="0" i="0" u="none" strike="noStrike">
                          <a:solidFill>
                            <a:srgbClr val="000000"/>
                          </a:solidFill>
                          <a:effectLst/>
                          <a:latin typeface="Calibri" panose="020F0502020204030204" pitchFamily="34" charset="0"/>
                        </a:rPr>
                        <a:t>Model 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1100" b="0" i="0" u="none" strike="noStrike">
                          <a:solidFill>
                            <a:srgbClr val="000000"/>
                          </a:solidFill>
                          <a:effectLst/>
                          <a:latin typeface="Calibri" panose="020F0502020204030204" pitchFamily="34" charset="0"/>
                        </a:rPr>
                        <a:t>Model 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781031350"/>
                  </a:ext>
                </a:extLst>
              </a:tr>
              <a:tr h="1905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Estimate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Interpretation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Estimate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Interpretation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Estimate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Interpretation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Estimate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Interpretation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04550"/>
                  </a:ext>
                </a:extLst>
              </a:tr>
              <a:tr h="190500">
                <a:tc>
                  <a:txBody>
                    <a:bodyPr/>
                    <a:lstStyle/>
                    <a:p>
                      <a:pPr algn="l" fontAlgn="b"/>
                      <a:r>
                        <a:rPr lang="en-US" sz="1100" b="0" i="0" u="none" strike="noStrike">
                          <a:solidFill>
                            <a:srgbClr val="000000"/>
                          </a:solidFill>
                          <a:effectLst/>
                          <a:latin typeface="Calibri" panose="020F0502020204030204" pitchFamily="34" charset="0"/>
                        </a:rPr>
                        <a:t>Intercept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panose="020F0502020204030204" pitchFamily="34" charset="0"/>
                        </a:rPr>
                        <a:t>11.089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             65,447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panose="020F0502020204030204" pitchFamily="34" charset="0"/>
                        </a:rPr>
                        <a:t>11.10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        66,416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panose="020F0502020204030204" pitchFamily="34" charset="0"/>
                        </a:rPr>
                        <a:t>11.29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            80,234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1" i="0" u="none" strike="noStrike">
                          <a:solidFill>
                            <a:srgbClr val="000000"/>
                          </a:solidFill>
                          <a:effectLst/>
                          <a:latin typeface="Calibri" panose="020F0502020204030204" pitchFamily="34" charset="0"/>
                        </a:rPr>
                        <a:t>11.30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            81,064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40321"/>
                  </a:ext>
                </a:extLst>
              </a:tr>
              <a:tr h="190500">
                <a:tc>
                  <a:txBody>
                    <a:bodyPr/>
                    <a:lstStyle/>
                    <a:p>
                      <a:pPr algn="l" fontAlgn="b"/>
                      <a:r>
                        <a:rPr lang="en-US" sz="1100" b="0" i="0" u="none" strike="noStrike" dirty="0">
                          <a:solidFill>
                            <a:srgbClr val="000000"/>
                          </a:solidFill>
                          <a:effectLst/>
                          <a:latin typeface="Calibri" panose="020F0502020204030204" pitchFamily="34" charset="0"/>
                        </a:rPr>
                        <a:t>FEMALE</a:t>
                      </a:r>
                    </a:p>
                  </a:txBody>
                  <a:tcPr marL="9525" marR="9525" marT="9525"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-0.09</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-0.08</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-0.14</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-0.14</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extLst>
                  <a:ext uri="{0D108BD9-81ED-4DB2-BD59-A6C34878D82A}">
                    <a16:rowId xmlns:a16="http://schemas.microsoft.com/office/drawing/2014/main" val="4229464488"/>
                  </a:ext>
                </a:extLst>
              </a:tr>
              <a:tr h="190500">
                <a:tc>
                  <a:txBody>
                    <a:bodyPr/>
                    <a:lstStyle/>
                    <a:p>
                      <a:pPr algn="l" fontAlgn="b"/>
                      <a:r>
                        <a:rPr lang="en-US" sz="1100" b="0" i="0" u="none" strike="noStrike" dirty="0" smtClean="0">
                          <a:solidFill>
                            <a:srgbClr val="000000"/>
                          </a:solidFill>
                          <a:effectLst/>
                          <a:latin typeface="Calibri" panose="020F0502020204030204" pitchFamily="34" charset="0"/>
                        </a:rPr>
                        <a:t>URG</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-0.06</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-0.05</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extLst>
                  <a:ext uri="{0D108BD9-81ED-4DB2-BD59-A6C34878D82A}">
                    <a16:rowId xmlns:a16="http://schemas.microsoft.com/office/drawing/2014/main" val="2284268271"/>
                  </a:ext>
                </a:extLst>
              </a:tr>
              <a:tr h="190500">
                <a:tc>
                  <a:txBody>
                    <a:bodyPr/>
                    <a:lstStyle/>
                    <a:p>
                      <a:pPr algn="l" fontAlgn="b"/>
                      <a:r>
                        <a:rPr lang="en-US" sz="1100" b="0" i="0" u="none" strike="noStrike">
                          <a:solidFill>
                            <a:srgbClr val="000000"/>
                          </a:solidFill>
                          <a:effectLst/>
                          <a:latin typeface="Calibri" panose="020F0502020204030204" pitchFamily="34" charset="0"/>
                        </a:rPr>
                        <a:t>Arts Hum Other</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-0.05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-0.05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-0.10</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-0.06</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extLst>
                  <a:ext uri="{0D108BD9-81ED-4DB2-BD59-A6C34878D82A}">
                    <a16:rowId xmlns:a16="http://schemas.microsoft.com/office/drawing/2014/main" val="3024649259"/>
                  </a:ext>
                </a:extLst>
              </a:tr>
              <a:tr h="190500">
                <a:tc>
                  <a:txBody>
                    <a:bodyPr/>
                    <a:lstStyle/>
                    <a:p>
                      <a:pPr algn="l" fontAlgn="b"/>
                      <a:r>
                        <a:rPr lang="en-US" sz="1100" b="0" i="0" u="none" strike="noStrike">
                          <a:solidFill>
                            <a:srgbClr val="000000"/>
                          </a:solidFill>
                          <a:effectLst/>
                          <a:latin typeface="Calibri" panose="020F0502020204030204" pitchFamily="34" charset="0"/>
                        </a:rPr>
                        <a:t>Business Econ</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0.17</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0.16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0.23</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0.17</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18%</a:t>
                      </a:r>
                    </a:p>
                  </a:txBody>
                  <a:tcPr marL="9525" marR="9525" marT="9525" marB="0" anchor="b">
                    <a:lnL>
                      <a:noFill/>
                    </a:lnL>
                    <a:lnR>
                      <a:noFill/>
                    </a:lnR>
                    <a:lnT>
                      <a:noFill/>
                    </a:lnT>
                    <a:lnB>
                      <a:noFill/>
                    </a:lnB>
                  </a:tcPr>
                </a:tc>
                <a:extLst>
                  <a:ext uri="{0D108BD9-81ED-4DB2-BD59-A6C34878D82A}">
                    <a16:rowId xmlns:a16="http://schemas.microsoft.com/office/drawing/2014/main" val="2825822102"/>
                  </a:ext>
                </a:extLst>
              </a:tr>
              <a:tr h="190500">
                <a:tc>
                  <a:txBody>
                    <a:bodyPr/>
                    <a:lstStyle/>
                    <a:p>
                      <a:pPr algn="l" fontAlgn="b"/>
                      <a:r>
                        <a:rPr lang="en-US" sz="1100" b="0" i="0" u="none" strike="noStrike">
                          <a:solidFill>
                            <a:srgbClr val="000000"/>
                          </a:solidFill>
                          <a:effectLst/>
                          <a:latin typeface="Calibri" panose="020F0502020204030204" pitchFamily="34" charset="0"/>
                        </a:rPr>
                        <a:t>Comp Sci &amp; Eng</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0.24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28%</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0.23</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26%</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0.31</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0.21</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23%</a:t>
                      </a:r>
                    </a:p>
                  </a:txBody>
                  <a:tcPr marL="9525" marR="9525" marT="9525" marB="0" anchor="b">
                    <a:lnL>
                      <a:noFill/>
                    </a:lnL>
                    <a:lnR>
                      <a:noFill/>
                    </a:lnR>
                    <a:lnT>
                      <a:noFill/>
                    </a:lnT>
                    <a:lnB>
                      <a:noFill/>
                    </a:lnB>
                  </a:tcPr>
                </a:tc>
                <a:extLst>
                  <a:ext uri="{0D108BD9-81ED-4DB2-BD59-A6C34878D82A}">
                    <a16:rowId xmlns:a16="http://schemas.microsoft.com/office/drawing/2014/main" val="1721839138"/>
                  </a:ext>
                </a:extLst>
              </a:tr>
              <a:tr h="190500">
                <a:tc>
                  <a:txBody>
                    <a:bodyPr/>
                    <a:lstStyle/>
                    <a:p>
                      <a:pPr algn="l" fontAlgn="b"/>
                      <a:r>
                        <a:rPr lang="en-US" sz="1100" b="0" i="0" u="none" strike="noStrike">
                          <a:solidFill>
                            <a:srgbClr val="000000"/>
                          </a:solidFill>
                          <a:effectLst/>
                          <a:latin typeface="Calibri" panose="020F0502020204030204" pitchFamily="34" charset="0"/>
                        </a:rPr>
                        <a:t>Life Health Sci</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0.12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0.12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0.17</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0.16</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17%</a:t>
                      </a:r>
                    </a:p>
                  </a:txBody>
                  <a:tcPr marL="9525" marR="9525" marT="9525" marB="0" anchor="b">
                    <a:lnL>
                      <a:noFill/>
                    </a:lnL>
                    <a:lnR>
                      <a:noFill/>
                    </a:lnR>
                    <a:lnT>
                      <a:noFill/>
                    </a:lnT>
                    <a:lnB>
                      <a:noFill/>
                    </a:lnB>
                  </a:tcPr>
                </a:tc>
                <a:extLst>
                  <a:ext uri="{0D108BD9-81ED-4DB2-BD59-A6C34878D82A}">
                    <a16:rowId xmlns:a16="http://schemas.microsoft.com/office/drawing/2014/main" val="467947098"/>
                  </a:ext>
                </a:extLst>
              </a:tr>
              <a:tr h="190500">
                <a:tc>
                  <a:txBody>
                    <a:bodyPr/>
                    <a:lstStyle/>
                    <a:p>
                      <a:pPr algn="l" fontAlgn="b"/>
                      <a:r>
                        <a:rPr lang="en-US" sz="1100" b="0" i="0" u="none" strike="noStrike">
                          <a:solidFill>
                            <a:srgbClr val="000000"/>
                          </a:solidFill>
                          <a:effectLst/>
                          <a:latin typeface="Calibri" panose="020F0502020204030204" pitchFamily="34" charset="0"/>
                        </a:rPr>
                        <a:t>Physical Scienc</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0.06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0.06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0.09</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0.05</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extLst>
                  <a:ext uri="{0D108BD9-81ED-4DB2-BD59-A6C34878D82A}">
                    <a16:rowId xmlns:a16="http://schemas.microsoft.com/office/drawing/2014/main" val="4075757701"/>
                  </a:ext>
                </a:extLst>
              </a:tr>
              <a:tr h="190500">
                <a:tc>
                  <a:txBody>
                    <a:bodyPr/>
                    <a:lstStyle/>
                    <a:p>
                      <a:pPr algn="l" fontAlgn="b"/>
                      <a:r>
                        <a:rPr lang="en-US" sz="1100" b="0" i="0" u="none" strike="noStrike">
                          <a:solidFill>
                            <a:srgbClr val="000000"/>
                          </a:solidFill>
                          <a:effectLst/>
                          <a:latin typeface="Calibri" panose="020F0502020204030204" pitchFamily="34" charset="0"/>
                        </a:rPr>
                        <a:t>Soc Sci</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3322128082"/>
                  </a:ext>
                </a:extLst>
              </a:tr>
              <a:tr h="190500">
                <a:tc>
                  <a:txBody>
                    <a:bodyPr/>
                    <a:lstStyle/>
                    <a:p>
                      <a:pPr algn="l" fontAlgn="b"/>
                      <a:r>
                        <a:rPr lang="en-US" sz="1100" b="0" i="0" u="none" strike="noStrike" dirty="0">
                          <a:solidFill>
                            <a:srgbClr val="000000"/>
                          </a:solidFill>
                          <a:effectLst/>
                          <a:latin typeface="Calibri" panose="020F0502020204030204" pitchFamily="34" charset="0"/>
                        </a:rPr>
                        <a:t>HAS_GRAD_DEGREE</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0.12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0.12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0.15</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0.15</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16%</a:t>
                      </a:r>
                    </a:p>
                  </a:txBody>
                  <a:tcPr marL="9525" marR="9525" marT="9525" marB="0" anchor="b">
                    <a:lnL>
                      <a:noFill/>
                    </a:lnL>
                    <a:lnR>
                      <a:noFill/>
                    </a:lnR>
                    <a:lnT>
                      <a:noFill/>
                    </a:lnT>
                    <a:lnB>
                      <a:noFill/>
                    </a:lnB>
                  </a:tcPr>
                </a:tc>
                <a:extLst>
                  <a:ext uri="{0D108BD9-81ED-4DB2-BD59-A6C34878D82A}">
                    <a16:rowId xmlns:a16="http://schemas.microsoft.com/office/drawing/2014/main" val="823315456"/>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621115916"/>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ICC =.20 </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ICC = .13</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228282485"/>
                  </a:ext>
                </a:extLst>
              </a:tr>
              <a:tr h="190500">
                <a:tc>
                  <a:txBody>
                    <a:bodyPr/>
                    <a:lstStyle/>
                    <a:p>
                      <a:pPr algn="l" fontAlgn="b"/>
                      <a:r>
                        <a:rPr lang="en-US" sz="1100" b="1" i="0" u="none" strike="noStrike" dirty="0">
                          <a:solidFill>
                            <a:srgbClr val="000000"/>
                          </a:solidFill>
                          <a:effectLst/>
                          <a:latin typeface="Calibri" panose="020F0502020204030204" pitchFamily="34" charset="0"/>
                        </a:rPr>
                        <a:t>Pseudo-R2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25%</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26%</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22%</a:t>
                      </a:r>
                    </a:p>
                  </a:txBody>
                  <a:tcPr marL="9525" marR="9525" marT="9525" marB="0" anchor="b">
                    <a:lnL>
                      <a:noFill/>
                    </a:lnL>
                    <a:lnR>
                      <a:noFill/>
                    </a:lnR>
                    <a:lnT>
                      <a:noFill/>
                    </a:lnT>
                    <a:lnB>
                      <a:noFill/>
                    </a:lnB>
                  </a:tcPr>
                </a:tc>
                <a:extLst>
                  <a:ext uri="{0D108BD9-81ED-4DB2-BD59-A6C34878D82A}">
                    <a16:rowId xmlns:a16="http://schemas.microsoft.com/office/drawing/2014/main" val="356929428"/>
                  </a:ext>
                </a:extLst>
              </a:tr>
            </a:tbl>
          </a:graphicData>
        </a:graphic>
      </p:graphicFrame>
      <p:sp>
        <p:nvSpPr>
          <p:cNvPr id="7" name="Rectangle 6"/>
          <p:cNvSpPr/>
          <p:nvPr/>
        </p:nvSpPr>
        <p:spPr>
          <a:xfrm rot="16200000">
            <a:off x="4426535" y="1358226"/>
            <a:ext cx="408224" cy="1576857"/>
          </a:xfrm>
          <a:prstGeom prst="rect">
            <a:avLst/>
          </a:prstGeom>
          <a:solidFill>
            <a:srgbClr val="CCCCFF">
              <a:alpha val="1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16200000">
            <a:off x="7647788" y="1379602"/>
            <a:ext cx="408224" cy="1600200"/>
          </a:xfrm>
          <a:prstGeom prst="rect">
            <a:avLst/>
          </a:prstGeom>
          <a:solidFill>
            <a:srgbClr val="CCCCFF">
              <a:alpha val="1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16200000">
            <a:off x="7749844" y="2809059"/>
            <a:ext cx="204113" cy="1600200"/>
          </a:xfrm>
          <a:prstGeom prst="rect">
            <a:avLst/>
          </a:prstGeom>
          <a:solidFill>
            <a:srgbClr val="CCCCFF">
              <a:alpha val="1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rot="16200000">
            <a:off x="4584243" y="2795514"/>
            <a:ext cx="204113" cy="1600200"/>
          </a:xfrm>
          <a:prstGeom prst="rect">
            <a:avLst/>
          </a:prstGeom>
          <a:solidFill>
            <a:srgbClr val="CCCCFF">
              <a:alpha val="1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lide Number Placeholder 4"/>
          <p:cNvSpPr>
            <a:spLocks noGrp="1"/>
          </p:cNvSpPr>
          <p:nvPr>
            <p:ph type="sldNum" sz="quarter" idx="12"/>
          </p:nvPr>
        </p:nvSpPr>
        <p:spPr/>
        <p:txBody>
          <a:bodyPr/>
          <a:lstStyle/>
          <a:p>
            <a:fld id="{4FAB73BC-B049-4115-A692-8D63A059BFB8}" type="slidenum">
              <a:rPr lang="en-US" smtClean="0"/>
              <a:pPr/>
              <a:t>45</a:t>
            </a:fld>
            <a:endParaRPr lang="en-US" dirty="0"/>
          </a:p>
        </p:txBody>
      </p:sp>
    </p:spTree>
    <p:extLst>
      <p:ext uri="{BB962C8B-B14F-4D97-AF65-F5344CB8AC3E}">
        <p14:creationId xmlns:p14="http://schemas.microsoft.com/office/powerpoint/2010/main" val="61990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7" grpId="1" animBg="1"/>
      <p:bldP spid="13" grpId="0" animBg="1"/>
      <p:bldP spid="13" grpId="1" animBg="1"/>
      <p:bldP spid="14" grpId="0" animBg="1"/>
      <p:bldP spid="14" grpId="1" animBg="1"/>
      <p:bldP spid="15" grpId="0" animBg="1"/>
      <p:bldP spid="15"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05"/>
            <a:ext cx="9331697" cy="540684"/>
          </a:xfrm>
        </p:spPr>
        <p:txBody>
          <a:bodyPr/>
          <a:lstStyle/>
          <a:p>
            <a:r>
              <a:rPr lang="en-US" dirty="0" smtClean="0"/>
              <a:t>In high paying industries female and URG alumni earn significantly less than male or non-URG alumni, in lower paying industries they earn more</a:t>
            </a:r>
            <a:endParaRPr lang="en-US" dirty="0"/>
          </a:p>
        </p:txBody>
      </p:sp>
      <p:sp>
        <p:nvSpPr>
          <p:cNvPr id="6" name="TextBox 5"/>
          <p:cNvSpPr txBox="1"/>
          <p:nvPr/>
        </p:nvSpPr>
        <p:spPr>
          <a:xfrm>
            <a:off x="6858000" y="2207237"/>
            <a:ext cx="2053351" cy="400110"/>
          </a:xfrm>
          <a:prstGeom prst="rect">
            <a:avLst/>
          </a:prstGeom>
        </p:spPr>
        <p:txBody>
          <a:bodyPr vert="horz" wrap="square" rtlCol="0">
            <a:spAutoFit/>
          </a:bodyPr>
          <a:lstStyle/>
          <a:p>
            <a:pPr fontAlgn="auto">
              <a:spcAft>
                <a:spcPts val="0"/>
              </a:spcAft>
            </a:pPr>
            <a:r>
              <a:rPr lang="en-US" sz="1000" b="1" dirty="0" smtClean="0">
                <a:solidFill>
                  <a:schemeClr val="bg1"/>
                </a:solidFill>
                <a:latin typeface="+mj-lt"/>
              </a:rPr>
              <a:t>Bold</a:t>
            </a:r>
            <a:r>
              <a:rPr lang="en-US" sz="1000" dirty="0" smtClean="0">
                <a:solidFill>
                  <a:schemeClr val="bg1"/>
                </a:solidFill>
                <a:latin typeface="+mj-lt"/>
              </a:rPr>
              <a:t> indicates estimates are significant at </a:t>
            </a:r>
            <a:r>
              <a:rPr lang="el-GR" sz="1000" dirty="0" smtClean="0">
                <a:solidFill>
                  <a:schemeClr val="bg1"/>
                </a:solidFill>
                <a:latin typeface="+mj-lt"/>
              </a:rPr>
              <a:t>α</a:t>
            </a:r>
            <a:r>
              <a:rPr lang="en-US" sz="1000" dirty="0" smtClean="0">
                <a:solidFill>
                  <a:schemeClr val="bg1"/>
                </a:solidFill>
                <a:latin typeface="+mj-lt"/>
              </a:rPr>
              <a:t>=.05</a:t>
            </a:r>
          </a:p>
        </p:txBody>
      </p:sp>
      <p:sp>
        <p:nvSpPr>
          <p:cNvPr id="8" name="TextBox 7"/>
          <p:cNvSpPr txBox="1"/>
          <p:nvPr/>
        </p:nvSpPr>
        <p:spPr>
          <a:xfrm>
            <a:off x="248154" y="1909966"/>
            <a:ext cx="1706769" cy="600164"/>
          </a:xfrm>
          <a:prstGeom prst="rect">
            <a:avLst/>
          </a:prstGeom>
        </p:spPr>
        <p:txBody>
          <a:bodyPr vert="horz" wrap="square" rtlCol="0">
            <a:spAutoFit/>
          </a:bodyPr>
          <a:lstStyle/>
          <a:p>
            <a:pPr fontAlgn="auto">
              <a:spcAft>
                <a:spcPts val="0"/>
              </a:spcAft>
            </a:pPr>
            <a:r>
              <a:rPr lang="en-US" sz="1100" dirty="0" smtClean="0">
                <a:solidFill>
                  <a:srgbClr val="C00000"/>
                </a:solidFill>
                <a:latin typeface="+mj-lt"/>
              </a:rPr>
              <a:t>Female and URG earn less on average in Finance &amp; Insurance </a:t>
            </a:r>
          </a:p>
        </p:txBody>
      </p:sp>
      <p:cxnSp>
        <p:nvCxnSpPr>
          <p:cNvPr id="9" name="Straight Arrow Connector 8"/>
          <p:cNvCxnSpPr/>
          <p:nvPr/>
        </p:nvCxnSpPr>
        <p:spPr>
          <a:xfrm>
            <a:off x="1139021" y="2526665"/>
            <a:ext cx="685800" cy="30480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205260" y="3460214"/>
            <a:ext cx="553321" cy="16503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48154" y="3026879"/>
            <a:ext cx="1914211" cy="769441"/>
          </a:xfrm>
          <a:prstGeom prst="rect">
            <a:avLst/>
          </a:prstGeom>
        </p:spPr>
        <p:txBody>
          <a:bodyPr vert="horz" wrap="square" rtlCol="0">
            <a:spAutoFit/>
          </a:bodyPr>
          <a:lstStyle/>
          <a:p>
            <a:pPr fontAlgn="auto">
              <a:spcAft>
                <a:spcPts val="0"/>
              </a:spcAft>
            </a:pPr>
            <a:r>
              <a:rPr lang="en-US" sz="1100" dirty="0" smtClean="0">
                <a:solidFill>
                  <a:srgbClr val="C00000"/>
                </a:solidFill>
                <a:latin typeface="+mj-lt"/>
              </a:rPr>
              <a:t>Female and URG employees earn more on average in </a:t>
            </a:r>
          </a:p>
          <a:p>
            <a:pPr fontAlgn="auto">
              <a:spcAft>
                <a:spcPts val="0"/>
              </a:spcAft>
            </a:pPr>
            <a:r>
              <a:rPr lang="en-US" sz="1100" dirty="0" smtClean="0">
                <a:solidFill>
                  <a:srgbClr val="C00000"/>
                </a:solidFill>
                <a:latin typeface="+mj-lt"/>
              </a:rPr>
              <a:t>K-12 Education</a:t>
            </a:r>
          </a:p>
        </p:txBody>
      </p:sp>
      <p:graphicFrame>
        <p:nvGraphicFramePr>
          <p:cNvPr id="19" name="Table 18"/>
          <p:cNvGraphicFramePr>
            <a:graphicFrameLocks noGrp="1"/>
          </p:cNvGraphicFramePr>
          <p:nvPr>
            <p:extLst/>
          </p:nvPr>
        </p:nvGraphicFramePr>
        <p:xfrm>
          <a:off x="6858000" y="4647053"/>
          <a:ext cx="1996834" cy="381000"/>
        </p:xfrm>
        <a:graphic>
          <a:graphicData uri="http://schemas.openxmlformats.org/drawingml/2006/table">
            <a:tbl>
              <a:tblPr/>
              <a:tblGrid>
                <a:gridCol w="320435">
                  <a:extLst>
                    <a:ext uri="{9D8B030D-6E8A-4147-A177-3AD203B41FA5}">
                      <a16:colId xmlns:a16="http://schemas.microsoft.com/office/drawing/2014/main" val="1544743680"/>
                    </a:ext>
                  </a:extLst>
                </a:gridCol>
                <a:gridCol w="1676399">
                  <a:extLst>
                    <a:ext uri="{9D8B030D-6E8A-4147-A177-3AD203B41FA5}">
                      <a16:colId xmlns:a16="http://schemas.microsoft.com/office/drawing/2014/main" val="2106109077"/>
                    </a:ext>
                  </a:extLst>
                </a:gridCol>
              </a:tblGrid>
              <a:tr h="1905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E2EFDA"/>
                    </a:solidFill>
                  </a:tcPr>
                </a:tc>
                <a:tc>
                  <a:txBody>
                    <a:bodyPr/>
                    <a:lstStyle/>
                    <a:p>
                      <a:pPr algn="l" fontAlgn="b"/>
                      <a:r>
                        <a:rPr lang="en-US" sz="1100" b="0" i="0" u="none" strike="noStrike">
                          <a:solidFill>
                            <a:srgbClr val="000000"/>
                          </a:solidFill>
                          <a:effectLst/>
                          <a:latin typeface="Calibri" panose="020F0502020204030204" pitchFamily="34" charset="0"/>
                        </a:rPr>
                        <a:t>Positive relationship</a:t>
                      </a:r>
                    </a:p>
                  </a:txBody>
                  <a:tcPr marL="9525" marR="9525" marT="9525" marB="0" anchor="b">
                    <a:lnL>
                      <a:noFill/>
                    </a:lnL>
                    <a:lnR>
                      <a:noFill/>
                    </a:lnR>
                    <a:lnT>
                      <a:noFill/>
                    </a:lnT>
                    <a:lnB>
                      <a:noFill/>
                    </a:lnB>
                  </a:tcPr>
                </a:tc>
                <a:extLst>
                  <a:ext uri="{0D108BD9-81ED-4DB2-BD59-A6C34878D82A}">
                    <a16:rowId xmlns:a16="http://schemas.microsoft.com/office/drawing/2014/main" val="2317568611"/>
                  </a:ext>
                </a:extLst>
              </a:tr>
              <a:tr h="19050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E699"/>
                    </a:solidFill>
                  </a:tcPr>
                </a:tc>
                <a:tc>
                  <a:txBody>
                    <a:bodyPr/>
                    <a:lstStyle/>
                    <a:p>
                      <a:pPr algn="l" fontAlgn="b"/>
                      <a:r>
                        <a:rPr lang="en-US" sz="1100" b="0" i="0" u="none" strike="noStrike" dirty="0">
                          <a:solidFill>
                            <a:srgbClr val="000000"/>
                          </a:solidFill>
                          <a:effectLst/>
                          <a:latin typeface="Calibri" panose="020F0502020204030204" pitchFamily="34" charset="0"/>
                        </a:rPr>
                        <a:t>Negative relationship</a:t>
                      </a:r>
                    </a:p>
                  </a:txBody>
                  <a:tcPr marL="9525" marR="9525" marT="9525" marB="0" anchor="b">
                    <a:lnL>
                      <a:noFill/>
                    </a:lnL>
                    <a:lnR>
                      <a:noFill/>
                    </a:lnR>
                    <a:lnT>
                      <a:noFill/>
                    </a:lnT>
                    <a:lnB>
                      <a:noFill/>
                    </a:lnB>
                  </a:tcPr>
                </a:tc>
                <a:extLst>
                  <a:ext uri="{0D108BD9-81ED-4DB2-BD59-A6C34878D82A}">
                    <a16:rowId xmlns:a16="http://schemas.microsoft.com/office/drawing/2014/main" val="2749585067"/>
                  </a:ext>
                </a:extLst>
              </a:tr>
            </a:tbl>
          </a:graphicData>
        </a:graphic>
      </p:graphicFrame>
      <p:sp>
        <p:nvSpPr>
          <p:cNvPr id="3" name="TextBox 2"/>
          <p:cNvSpPr txBox="1"/>
          <p:nvPr/>
        </p:nvSpPr>
        <p:spPr>
          <a:xfrm>
            <a:off x="1589016" y="1161265"/>
            <a:ext cx="5334000" cy="246221"/>
          </a:xfrm>
          <a:prstGeom prst="rect">
            <a:avLst/>
          </a:prstGeom>
        </p:spPr>
        <p:txBody>
          <a:bodyPr vert="horz" wrap="square" rtlCol="0">
            <a:spAutoFit/>
          </a:bodyPr>
          <a:lstStyle/>
          <a:p>
            <a:pPr fontAlgn="auto">
              <a:spcAft>
                <a:spcPts val="0"/>
              </a:spcAft>
            </a:pPr>
            <a:r>
              <a:rPr lang="en-US" sz="1000" b="1" u="sng" dirty="0" smtClean="0">
                <a:solidFill>
                  <a:schemeClr val="bg1"/>
                </a:solidFill>
                <a:latin typeface="+mj-lt"/>
              </a:rPr>
              <a:t>Intercept and slope estimates by Industry, for UC alumni 10 years after graduation </a:t>
            </a:r>
          </a:p>
        </p:txBody>
      </p:sp>
      <p:pic>
        <p:nvPicPr>
          <p:cNvPr id="13" name="Content Placeholder 12"/>
          <p:cNvPicPr>
            <a:picLocks noGrp="1" noChangeAspect="1"/>
          </p:cNvPicPr>
          <p:nvPr>
            <p:ph idx="1"/>
          </p:nvPr>
        </p:nvPicPr>
        <p:blipFill>
          <a:blip r:embed="rId3"/>
          <a:stretch>
            <a:fillRect/>
          </a:stretch>
        </p:blipFill>
        <p:spPr>
          <a:xfrm>
            <a:off x="1976754" y="1798094"/>
            <a:ext cx="4448326" cy="332424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591354636"/>
              </p:ext>
            </p:extLst>
          </p:nvPr>
        </p:nvGraphicFramePr>
        <p:xfrm>
          <a:off x="6923016" y="3026879"/>
          <a:ext cx="1904999" cy="381000"/>
        </p:xfrm>
        <a:graphic>
          <a:graphicData uri="http://schemas.openxmlformats.org/drawingml/2006/table">
            <a:tbl>
              <a:tblPr/>
              <a:tblGrid>
                <a:gridCol w="609600">
                  <a:extLst>
                    <a:ext uri="{9D8B030D-6E8A-4147-A177-3AD203B41FA5}">
                      <a16:colId xmlns:a16="http://schemas.microsoft.com/office/drawing/2014/main" val="3999757094"/>
                    </a:ext>
                  </a:extLst>
                </a:gridCol>
                <a:gridCol w="794409">
                  <a:extLst>
                    <a:ext uri="{9D8B030D-6E8A-4147-A177-3AD203B41FA5}">
                      <a16:colId xmlns:a16="http://schemas.microsoft.com/office/drawing/2014/main" val="542692617"/>
                    </a:ext>
                  </a:extLst>
                </a:gridCol>
                <a:gridCol w="500990">
                  <a:extLst>
                    <a:ext uri="{9D8B030D-6E8A-4147-A177-3AD203B41FA5}">
                      <a16:colId xmlns:a16="http://schemas.microsoft.com/office/drawing/2014/main" val="793160624"/>
                    </a:ext>
                  </a:extLst>
                </a:gridCol>
              </a:tblGrid>
              <a:tr h="190500">
                <a:tc>
                  <a:txBody>
                    <a:bodyPr/>
                    <a:lstStyle/>
                    <a:p>
                      <a:pPr algn="l" fontAlgn="b"/>
                      <a:r>
                        <a:rPr lang="en-US" sz="1100" b="0" i="0" u="none" strike="noStrike" dirty="0">
                          <a:solidFill>
                            <a:srgbClr val="000000"/>
                          </a:solidFill>
                          <a:effectLst/>
                          <a:latin typeface="Calibri" panose="020F0502020204030204" pitchFamily="34" charset="0"/>
                        </a:rPr>
                        <a:t>FEMALE</a:t>
                      </a:r>
                    </a:p>
                  </a:txBody>
                  <a:tcPr marL="9525" marR="9525" marT="9525"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-0.08</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extLst>
                  <a:ext uri="{0D108BD9-81ED-4DB2-BD59-A6C34878D82A}">
                    <a16:rowId xmlns:a16="http://schemas.microsoft.com/office/drawing/2014/main" val="3034079861"/>
                  </a:ext>
                </a:extLst>
              </a:tr>
              <a:tr h="190500">
                <a:tc>
                  <a:txBody>
                    <a:bodyPr/>
                    <a:lstStyle/>
                    <a:p>
                      <a:pPr algn="l" fontAlgn="b"/>
                      <a:r>
                        <a:rPr lang="en-US" sz="1100" b="0" i="0" u="none" strike="noStrike" dirty="0" smtClean="0">
                          <a:solidFill>
                            <a:srgbClr val="000000"/>
                          </a:solidFill>
                          <a:effectLst/>
                          <a:latin typeface="Calibri" panose="020F0502020204030204" pitchFamily="34" charset="0"/>
                        </a:rPr>
                        <a:t>URG</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-0.06</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extLst>
                  <a:ext uri="{0D108BD9-81ED-4DB2-BD59-A6C34878D82A}">
                    <a16:rowId xmlns:a16="http://schemas.microsoft.com/office/drawing/2014/main" val="3229159438"/>
                  </a:ext>
                </a:extLst>
              </a:tr>
            </a:tbl>
          </a:graphicData>
        </a:graphic>
      </p:graphicFrame>
      <p:sp>
        <p:nvSpPr>
          <p:cNvPr id="5" name="TextBox 4"/>
          <p:cNvSpPr txBox="1"/>
          <p:nvPr/>
        </p:nvSpPr>
        <p:spPr>
          <a:xfrm>
            <a:off x="6853508" y="2626769"/>
            <a:ext cx="2219563" cy="400110"/>
          </a:xfrm>
          <a:prstGeom prst="rect">
            <a:avLst/>
          </a:prstGeom>
        </p:spPr>
        <p:txBody>
          <a:bodyPr vert="horz" wrap="square" rtlCol="0">
            <a:spAutoFit/>
          </a:bodyPr>
          <a:lstStyle/>
          <a:p>
            <a:pPr fontAlgn="auto">
              <a:spcAft>
                <a:spcPts val="0"/>
              </a:spcAft>
            </a:pPr>
            <a:r>
              <a:rPr lang="en-US" sz="1000" dirty="0" smtClean="0">
                <a:solidFill>
                  <a:schemeClr val="bg1"/>
                </a:solidFill>
                <a:latin typeface="+mj-lt"/>
              </a:rPr>
              <a:t>Significantly different from fixed effects of:</a:t>
            </a:r>
          </a:p>
        </p:txBody>
      </p:sp>
    </p:spTree>
    <p:extLst>
      <p:ext uri="{BB962C8B-B14F-4D97-AF65-F5344CB8AC3E}">
        <p14:creationId xmlns:p14="http://schemas.microsoft.com/office/powerpoint/2010/main" val="228119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 Mid-Career Earnings</a:t>
            </a:r>
            <a:endParaRPr lang="en-US" dirty="0"/>
          </a:p>
        </p:txBody>
      </p:sp>
      <p:sp>
        <p:nvSpPr>
          <p:cNvPr id="3" name="Content Placeholder 2"/>
          <p:cNvSpPr>
            <a:spLocks noGrp="1"/>
          </p:cNvSpPr>
          <p:nvPr>
            <p:ph idx="1"/>
          </p:nvPr>
        </p:nvSpPr>
        <p:spPr/>
        <p:txBody>
          <a:bodyPr>
            <a:normAutofit/>
          </a:bodyPr>
          <a:lstStyle/>
          <a:p>
            <a:r>
              <a:rPr lang="en-US" sz="2200" dirty="0" smtClean="0"/>
              <a:t>Completing a graduate degree increases earnings </a:t>
            </a:r>
          </a:p>
          <a:p>
            <a:r>
              <a:rPr lang="en-US" sz="2200" dirty="0" smtClean="0"/>
              <a:t>UC </a:t>
            </a:r>
            <a:r>
              <a:rPr lang="en-US" sz="2200" dirty="0"/>
              <a:t>f</a:t>
            </a:r>
            <a:r>
              <a:rPr lang="en-US" sz="2200" dirty="0" smtClean="0"/>
              <a:t>emale alumni may have to earn a graduate degree to earn as much as male alumni who do not</a:t>
            </a:r>
          </a:p>
          <a:p>
            <a:r>
              <a:rPr lang="en-US" sz="2200" dirty="0" smtClean="0"/>
              <a:t>Females earn </a:t>
            </a:r>
            <a:r>
              <a:rPr lang="en-US" sz="2200" b="1" dirty="0" smtClean="0"/>
              <a:t>8-14% less </a:t>
            </a:r>
            <a:r>
              <a:rPr lang="en-US" sz="2200" dirty="0" smtClean="0"/>
              <a:t>in mid-career earnings, and  URG earn </a:t>
            </a:r>
            <a:r>
              <a:rPr lang="en-US" sz="2200" b="1" dirty="0" smtClean="0"/>
              <a:t>5-6% less </a:t>
            </a:r>
            <a:r>
              <a:rPr lang="en-US" sz="2200" dirty="0" smtClean="0"/>
              <a:t>in mid-career earnings, controlling </a:t>
            </a:r>
            <a:r>
              <a:rPr lang="en-US" sz="2200" dirty="0"/>
              <a:t>for major, industry, campus and graduate degree </a:t>
            </a:r>
            <a:r>
              <a:rPr lang="en-US" sz="2200" dirty="0" smtClean="0"/>
              <a:t>completion. </a:t>
            </a:r>
          </a:p>
          <a:p>
            <a:r>
              <a:rPr lang="en-US" sz="2200" b="1" dirty="0" smtClean="0"/>
              <a:t>Stronger effect </a:t>
            </a:r>
            <a:r>
              <a:rPr lang="en-US" sz="2200" dirty="0" smtClean="0"/>
              <a:t>of gender and URG status in </a:t>
            </a:r>
            <a:r>
              <a:rPr lang="en-US" sz="2200" b="1" dirty="0" smtClean="0"/>
              <a:t>Finance, Legal Services</a:t>
            </a:r>
            <a:r>
              <a:rPr lang="en-US" sz="2200" dirty="0" smtClean="0"/>
              <a:t> and </a:t>
            </a:r>
            <a:r>
              <a:rPr lang="en-US" sz="2200" b="1" dirty="0" smtClean="0"/>
              <a:t>Health Care </a:t>
            </a:r>
            <a:r>
              <a:rPr lang="en-US" sz="2200" dirty="0" smtClean="0"/>
              <a:t>industries</a:t>
            </a:r>
          </a:p>
          <a:p>
            <a:r>
              <a:rPr lang="en-US" sz="2200" b="1" dirty="0" smtClean="0"/>
              <a:t>Lessened effects </a:t>
            </a:r>
            <a:r>
              <a:rPr lang="en-US" sz="2200" dirty="0" smtClean="0"/>
              <a:t>of gender </a:t>
            </a:r>
            <a:r>
              <a:rPr lang="en-US" sz="2200" dirty="0"/>
              <a:t>and URG </a:t>
            </a:r>
            <a:r>
              <a:rPr lang="en-US" sz="2200" dirty="0" smtClean="0"/>
              <a:t>status in </a:t>
            </a:r>
            <a:r>
              <a:rPr lang="en-US" sz="2200" b="1" dirty="0" smtClean="0"/>
              <a:t>K-12 Education </a:t>
            </a:r>
            <a:r>
              <a:rPr lang="en-US" sz="2200" dirty="0" smtClean="0"/>
              <a:t>and </a:t>
            </a:r>
            <a:r>
              <a:rPr lang="en-US" sz="2200" b="1" dirty="0" smtClean="0"/>
              <a:t>Accommodation and Recreation </a:t>
            </a:r>
            <a:r>
              <a:rPr lang="en-US" sz="2200" dirty="0" smtClean="0"/>
              <a:t>industries</a:t>
            </a:r>
          </a:p>
          <a:p>
            <a:endParaRPr lang="en-US" dirty="0" smtClean="0"/>
          </a:p>
          <a:p>
            <a:endParaRPr lang="en-US" dirty="0" smtClean="0"/>
          </a:p>
        </p:txBody>
      </p:sp>
    </p:spTree>
    <p:extLst>
      <p:ext uri="{BB962C8B-B14F-4D97-AF65-F5344CB8AC3E}">
        <p14:creationId xmlns:p14="http://schemas.microsoft.com/office/powerpoint/2010/main" val="709713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Research Questions</a:t>
            </a:r>
            <a:endParaRPr lang="en-US" dirty="0"/>
          </a:p>
        </p:txBody>
      </p:sp>
      <p:sp>
        <p:nvSpPr>
          <p:cNvPr id="3" name="Slide Number Placeholder 2"/>
          <p:cNvSpPr>
            <a:spLocks noGrp="1"/>
          </p:cNvSpPr>
          <p:nvPr>
            <p:ph type="sldNum" sz="quarter" idx="11"/>
          </p:nvPr>
        </p:nvSpPr>
        <p:spPr/>
        <p:txBody>
          <a:bodyPr/>
          <a:lstStyle/>
          <a:p>
            <a:pPr fontAlgn="auto">
              <a:spcBef>
                <a:spcPts val="0"/>
              </a:spcBef>
              <a:spcAft>
                <a:spcPts val="0"/>
              </a:spcAft>
            </a:pPr>
            <a:fld id="{FB164572-4C64-4D4A-A40D-DE9F99AF8289}" type="slidenum">
              <a:rPr lang="en-US" smtClean="0">
                <a:solidFill>
                  <a:prstClr val="black">
                    <a:lumMod val="50000"/>
                    <a:lumOff val="50000"/>
                  </a:prstClr>
                </a:solidFill>
                <a:latin typeface="Calibri"/>
              </a:rPr>
              <a:pPr fontAlgn="auto">
                <a:spcBef>
                  <a:spcPts val="0"/>
                </a:spcBef>
                <a:spcAft>
                  <a:spcPts val="0"/>
                </a:spcAft>
              </a:pPr>
              <a:t>48</a:t>
            </a:fld>
            <a:endParaRPr lang="en-US" dirty="0">
              <a:solidFill>
                <a:prstClr val="black">
                  <a:lumMod val="50000"/>
                  <a:lumOff val="50000"/>
                </a:prstClr>
              </a:solidFill>
              <a:latin typeface="Calibri"/>
            </a:endParaRPr>
          </a:p>
        </p:txBody>
      </p:sp>
      <p:sp>
        <p:nvSpPr>
          <p:cNvPr id="4" name="Content Placeholder 3"/>
          <p:cNvSpPr>
            <a:spLocks noGrp="1"/>
          </p:cNvSpPr>
          <p:nvPr>
            <p:ph idx="1"/>
          </p:nvPr>
        </p:nvSpPr>
        <p:spPr/>
        <p:txBody>
          <a:bodyPr>
            <a:normAutofit fontScale="92500" lnSpcReduction="10000"/>
          </a:bodyPr>
          <a:lstStyle/>
          <a:p>
            <a:pPr marL="0" indent="0">
              <a:buNone/>
            </a:pPr>
            <a:r>
              <a:rPr lang="en-US" dirty="0" smtClean="0"/>
              <a:t>1) How </a:t>
            </a:r>
            <a:r>
              <a:rPr lang="en-US" dirty="0"/>
              <a:t>do undergraduate major and industry of work relate to </a:t>
            </a:r>
            <a:r>
              <a:rPr lang="en-US" dirty="0" smtClean="0"/>
              <a:t>earnings?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400050" lvl="1" indent="0">
              <a:buNone/>
            </a:pPr>
            <a:r>
              <a:rPr lang="en-US" dirty="0" smtClean="0"/>
              <a:t>UC female and URG alumni are less likely to major in computer science or engineering and twice as likely to work in K-12 Education than males and non-URG alumni.</a:t>
            </a:r>
          </a:p>
          <a:p>
            <a:pPr marL="400050" lvl="1" indent="0">
              <a:buNone/>
            </a:pPr>
            <a:endParaRPr lang="en-US" dirty="0" smtClean="0"/>
          </a:p>
          <a:p>
            <a:pPr marL="400050" lvl="1" indent="0">
              <a:buNone/>
            </a:pPr>
            <a:r>
              <a:rPr lang="en-US" dirty="0" smtClean="0"/>
              <a:t>UC female and URG alumni are half as likely to work in the Internet &amp; Computer Systems industry. </a:t>
            </a: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99046194"/>
              </p:ext>
            </p:extLst>
          </p:nvPr>
        </p:nvGraphicFramePr>
        <p:xfrm>
          <a:off x="381000" y="2197495"/>
          <a:ext cx="8458200" cy="137668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1326243958"/>
                    </a:ext>
                  </a:extLst>
                </a:gridCol>
                <a:gridCol w="3733800">
                  <a:extLst>
                    <a:ext uri="{9D8B030D-6E8A-4147-A177-3AD203B41FA5}">
                      <a16:colId xmlns:a16="http://schemas.microsoft.com/office/drawing/2014/main" val="666289745"/>
                    </a:ext>
                  </a:extLst>
                </a:gridCol>
                <a:gridCol w="3657600">
                  <a:extLst>
                    <a:ext uri="{9D8B030D-6E8A-4147-A177-3AD203B41FA5}">
                      <a16:colId xmlns:a16="http://schemas.microsoft.com/office/drawing/2014/main" val="66283663"/>
                    </a:ext>
                  </a:extLst>
                </a:gridCol>
              </a:tblGrid>
              <a:tr h="243840">
                <a:tc>
                  <a:txBody>
                    <a:bodyPr/>
                    <a:lstStyle/>
                    <a:p>
                      <a:endParaRPr lang="en-US" dirty="0"/>
                    </a:p>
                  </a:txBody>
                  <a:tcPr/>
                </a:tc>
                <a:tc>
                  <a:txBody>
                    <a:bodyPr/>
                    <a:lstStyle/>
                    <a:p>
                      <a:r>
                        <a:rPr lang="en-US" dirty="0" smtClean="0"/>
                        <a:t>Highest Paid</a:t>
                      </a:r>
                      <a:endParaRPr lang="en-US" dirty="0"/>
                    </a:p>
                  </a:txBody>
                  <a:tcPr/>
                </a:tc>
                <a:tc>
                  <a:txBody>
                    <a:bodyPr/>
                    <a:lstStyle/>
                    <a:p>
                      <a:r>
                        <a:rPr lang="en-US" dirty="0" smtClean="0"/>
                        <a:t>Lowest</a:t>
                      </a:r>
                      <a:r>
                        <a:rPr lang="en-US" baseline="0" dirty="0" smtClean="0"/>
                        <a:t> Paid</a:t>
                      </a:r>
                      <a:endParaRPr lang="en-US" dirty="0"/>
                    </a:p>
                  </a:txBody>
                  <a:tcPr/>
                </a:tc>
                <a:extLst>
                  <a:ext uri="{0D108BD9-81ED-4DB2-BD59-A6C34878D82A}">
                    <a16:rowId xmlns:a16="http://schemas.microsoft.com/office/drawing/2014/main" val="2032603725"/>
                  </a:ext>
                </a:extLst>
              </a:tr>
              <a:tr h="370840">
                <a:tc>
                  <a:txBody>
                    <a:bodyPr/>
                    <a:lstStyle/>
                    <a:p>
                      <a:r>
                        <a:rPr lang="en-US" dirty="0" smtClean="0"/>
                        <a:t>Major</a:t>
                      </a:r>
                      <a:endParaRPr lang="en-US" dirty="0"/>
                    </a:p>
                  </a:txBody>
                  <a:tcPr/>
                </a:tc>
                <a:tc>
                  <a:txBody>
                    <a:bodyPr/>
                    <a:lstStyle/>
                    <a:p>
                      <a:r>
                        <a:rPr lang="en-US" dirty="0" smtClean="0"/>
                        <a:t>Computer Science &amp;</a:t>
                      </a:r>
                      <a:r>
                        <a:rPr lang="en-US" baseline="0" dirty="0" smtClean="0"/>
                        <a:t> Engineering</a:t>
                      </a:r>
                      <a:endParaRPr lang="en-US" dirty="0"/>
                    </a:p>
                  </a:txBody>
                  <a:tcPr/>
                </a:tc>
                <a:tc>
                  <a:txBody>
                    <a:bodyPr/>
                    <a:lstStyle/>
                    <a:p>
                      <a:r>
                        <a:rPr lang="en-US" dirty="0" smtClean="0"/>
                        <a:t>Social</a:t>
                      </a:r>
                      <a:r>
                        <a:rPr lang="en-US" baseline="0" dirty="0" smtClean="0"/>
                        <a:t> Sciences, Arts &amp; Humanities</a:t>
                      </a:r>
                      <a:endParaRPr lang="en-US" dirty="0"/>
                    </a:p>
                  </a:txBody>
                  <a:tcPr/>
                </a:tc>
                <a:extLst>
                  <a:ext uri="{0D108BD9-81ED-4DB2-BD59-A6C34878D82A}">
                    <a16:rowId xmlns:a16="http://schemas.microsoft.com/office/drawing/2014/main" val="241425685"/>
                  </a:ext>
                </a:extLst>
              </a:tr>
              <a:tr h="370840">
                <a:tc>
                  <a:txBody>
                    <a:bodyPr/>
                    <a:lstStyle/>
                    <a:p>
                      <a:r>
                        <a:rPr lang="en-US" dirty="0" smtClean="0"/>
                        <a:t>Industry</a:t>
                      </a:r>
                      <a:endParaRPr lang="en-US" dirty="0"/>
                    </a:p>
                  </a:txBody>
                  <a:tcPr/>
                </a:tc>
                <a:tc>
                  <a:txBody>
                    <a:bodyPr/>
                    <a:lstStyle/>
                    <a:p>
                      <a:r>
                        <a:rPr lang="en-US" dirty="0" smtClean="0"/>
                        <a:t>Internet &amp; Computer Sys.</a:t>
                      </a:r>
                      <a:endParaRPr lang="en-US" dirty="0"/>
                    </a:p>
                  </a:txBody>
                  <a:tcPr/>
                </a:tc>
                <a:tc>
                  <a:txBody>
                    <a:bodyPr/>
                    <a:lstStyle/>
                    <a:p>
                      <a:r>
                        <a:rPr lang="en-US" dirty="0" smtClean="0"/>
                        <a:t>K-12 Education,</a:t>
                      </a:r>
                      <a:r>
                        <a:rPr lang="en-US" baseline="0" dirty="0" smtClean="0"/>
                        <a:t> Social Assistance</a:t>
                      </a:r>
                      <a:endParaRPr lang="en-US" dirty="0"/>
                    </a:p>
                  </a:txBody>
                  <a:tcPr/>
                </a:tc>
                <a:extLst>
                  <a:ext uri="{0D108BD9-81ED-4DB2-BD59-A6C34878D82A}">
                    <a16:rowId xmlns:a16="http://schemas.microsoft.com/office/drawing/2014/main" val="1956146917"/>
                  </a:ext>
                </a:extLst>
              </a:tr>
            </a:tbl>
          </a:graphicData>
        </a:graphic>
      </p:graphicFrame>
    </p:spTree>
    <p:extLst>
      <p:ext uri="{BB962C8B-B14F-4D97-AF65-F5344CB8AC3E}">
        <p14:creationId xmlns:p14="http://schemas.microsoft.com/office/powerpoint/2010/main" val="25209918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Research Questions</a:t>
            </a:r>
            <a:endParaRPr lang="en-US" dirty="0"/>
          </a:p>
        </p:txBody>
      </p:sp>
      <p:sp>
        <p:nvSpPr>
          <p:cNvPr id="3" name="Slide Number Placeholder 2"/>
          <p:cNvSpPr>
            <a:spLocks noGrp="1"/>
          </p:cNvSpPr>
          <p:nvPr>
            <p:ph type="sldNum" sz="quarter" idx="11"/>
          </p:nvPr>
        </p:nvSpPr>
        <p:spPr/>
        <p:txBody>
          <a:bodyPr/>
          <a:lstStyle/>
          <a:p>
            <a:pPr fontAlgn="auto">
              <a:spcBef>
                <a:spcPts val="0"/>
              </a:spcBef>
              <a:spcAft>
                <a:spcPts val="0"/>
              </a:spcAft>
            </a:pPr>
            <a:fld id="{FB164572-4C64-4D4A-A40D-DE9F99AF8289}" type="slidenum">
              <a:rPr lang="en-US" smtClean="0">
                <a:solidFill>
                  <a:prstClr val="black">
                    <a:lumMod val="50000"/>
                    <a:lumOff val="50000"/>
                  </a:prstClr>
                </a:solidFill>
                <a:latin typeface="Calibri"/>
              </a:rPr>
              <a:pPr fontAlgn="auto">
                <a:spcBef>
                  <a:spcPts val="0"/>
                </a:spcBef>
                <a:spcAft>
                  <a:spcPts val="0"/>
                </a:spcAft>
              </a:pPr>
              <a:t>49</a:t>
            </a:fld>
            <a:endParaRPr lang="en-US" dirty="0">
              <a:solidFill>
                <a:prstClr val="black">
                  <a:lumMod val="50000"/>
                  <a:lumOff val="50000"/>
                </a:prstClr>
              </a:solidFill>
              <a:latin typeface="Calibri"/>
            </a:endParaRPr>
          </a:p>
        </p:txBody>
      </p:sp>
      <p:sp>
        <p:nvSpPr>
          <p:cNvPr id="4" name="Content Placeholder 3"/>
          <p:cNvSpPr>
            <a:spLocks noGrp="1"/>
          </p:cNvSpPr>
          <p:nvPr>
            <p:ph idx="1"/>
          </p:nvPr>
        </p:nvSpPr>
        <p:spPr/>
        <p:txBody>
          <a:bodyPr>
            <a:normAutofit/>
          </a:bodyPr>
          <a:lstStyle/>
          <a:p>
            <a:pPr marL="0" indent="0">
              <a:buNone/>
            </a:pPr>
            <a:r>
              <a:rPr lang="en-US" dirty="0" smtClean="0"/>
              <a:t>2) Do </a:t>
            </a:r>
            <a:r>
              <a:rPr lang="en-US" dirty="0"/>
              <a:t>gender and academic achievement (GPA) affect early career earnings? </a:t>
            </a:r>
          </a:p>
          <a:p>
            <a:endParaRPr lang="en-US" dirty="0"/>
          </a:p>
        </p:txBody>
      </p:sp>
      <p:sp>
        <p:nvSpPr>
          <p:cNvPr id="5" name="Rectangle 4"/>
          <p:cNvSpPr/>
          <p:nvPr/>
        </p:nvSpPr>
        <p:spPr>
          <a:xfrm>
            <a:off x="527564" y="2470879"/>
            <a:ext cx="8077200" cy="1908215"/>
          </a:xfrm>
          <a:prstGeom prst="rect">
            <a:avLst/>
          </a:prstGeom>
        </p:spPr>
        <p:txBody>
          <a:bodyPr wrap="square">
            <a:spAutoFit/>
          </a:bodyPr>
          <a:lstStyle/>
          <a:p>
            <a:pPr marL="285750" indent="-285750" fontAlgn="auto">
              <a:lnSpc>
                <a:spcPct val="150000"/>
              </a:lnSpc>
              <a:spcAft>
                <a:spcPts val="1200"/>
              </a:spcAft>
              <a:buFont typeface="Arial" panose="020B0604020202020204" pitchFamily="34" charset="0"/>
              <a:buChar char="•"/>
            </a:pPr>
            <a:r>
              <a:rPr lang="en-US" b="1" dirty="0">
                <a:solidFill>
                  <a:schemeClr val="bg1"/>
                </a:solidFill>
              </a:rPr>
              <a:t>Business Services</a:t>
            </a:r>
            <a:r>
              <a:rPr lang="en-US" dirty="0">
                <a:solidFill>
                  <a:schemeClr val="bg1"/>
                </a:solidFill>
              </a:rPr>
              <a:t>, </a:t>
            </a:r>
            <a:r>
              <a:rPr lang="en-US" b="1" dirty="0">
                <a:solidFill>
                  <a:schemeClr val="bg1"/>
                </a:solidFill>
              </a:rPr>
              <a:t>Finance &amp; Insurance </a:t>
            </a:r>
            <a:r>
              <a:rPr lang="en-US" dirty="0">
                <a:solidFill>
                  <a:schemeClr val="bg1"/>
                </a:solidFill>
              </a:rPr>
              <a:t>and </a:t>
            </a:r>
            <a:r>
              <a:rPr lang="en-US" b="1" dirty="0">
                <a:solidFill>
                  <a:schemeClr val="bg1"/>
                </a:solidFill>
              </a:rPr>
              <a:t>Internet &amp; Computer Systems</a:t>
            </a:r>
            <a:r>
              <a:rPr lang="en-US" dirty="0">
                <a:solidFill>
                  <a:schemeClr val="bg1"/>
                </a:solidFill>
              </a:rPr>
              <a:t> have the largest returns to GPA in terms of income.</a:t>
            </a:r>
          </a:p>
          <a:p>
            <a:pPr marL="285750" indent="-285750" fontAlgn="auto">
              <a:lnSpc>
                <a:spcPct val="150000"/>
              </a:lnSpc>
              <a:spcAft>
                <a:spcPts val="1200"/>
              </a:spcAft>
              <a:buFont typeface="Arial" panose="020B0604020202020204" pitchFamily="34" charset="0"/>
              <a:buChar char="•"/>
            </a:pPr>
            <a:r>
              <a:rPr lang="en-US" dirty="0">
                <a:solidFill>
                  <a:schemeClr val="bg1"/>
                </a:solidFill>
              </a:rPr>
              <a:t>Non-linear relationships that occur around 3.0 GPA may play a key roll in income in some industries. </a:t>
            </a:r>
          </a:p>
        </p:txBody>
      </p:sp>
    </p:spTree>
    <p:extLst>
      <p:ext uri="{BB962C8B-B14F-4D97-AF65-F5344CB8AC3E}">
        <p14:creationId xmlns:p14="http://schemas.microsoft.com/office/powerpoint/2010/main" val="4225702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ee photo: &lt;strong&gt;Crowd&lt;/strong&gt;, Human, Silhouettes, Personal - Free Image on Pixabay - 27188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17" y="601047"/>
            <a:ext cx="8177681" cy="5451787"/>
          </a:xfrm>
          <a:prstGeom prst="rect">
            <a:avLst/>
          </a:prstGeom>
        </p:spPr>
      </p:pic>
      <p:sp>
        <p:nvSpPr>
          <p:cNvPr id="2" name="Oval Callout 1"/>
          <p:cNvSpPr/>
          <p:nvPr/>
        </p:nvSpPr>
        <p:spPr>
          <a:xfrm>
            <a:off x="2914170" y="90802"/>
            <a:ext cx="3022879" cy="12573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What about major?</a:t>
            </a:r>
          </a:p>
        </p:txBody>
      </p:sp>
      <p:sp>
        <p:nvSpPr>
          <p:cNvPr id="3" name="Oval Callout 2"/>
          <p:cNvSpPr/>
          <p:nvPr/>
        </p:nvSpPr>
        <p:spPr>
          <a:xfrm>
            <a:off x="5928748" y="713735"/>
            <a:ext cx="3022879" cy="12573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Don’t women tend to work in lower paying industries?</a:t>
            </a:r>
          </a:p>
        </p:txBody>
      </p:sp>
      <p:sp>
        <p:nvSpPr>
          <p:cNvPr id="4" name="Oval Callout 3"/>
          <p:cNvSpPr/>
          <p:nvPr/>
        </p:nvSpPr>
        <p:spPr>
          <a:xfrm>
            <a:off x="5937049" y="2289802"/>
            <a:ext cx="3254294" cy="12573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What about childbearing?</a:t>
            </a:r>
          </a:p>
        </p:txBody>
      </p:sp>
      <p:sp>
        <p:nvSpPr>
          <p:cNvPr id="6" name="Oval Callout 5"/>
          <p:cNvSpPr/>
          <p:nvPr/>
        </p:nvSpPr>
        <p:spPr>
          <a:xfrm>
            <a:off x="3034682" y="1588829"/>
            <a:ext cx="3254294" cy="12573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Do they have similar levels education?</a:t>
            </a:r>
          </a:p>
        </p:txBody>
      </p:sp>
      <p:sp>
        <p:nvSpPr>
          <p:cNvPr id="8" name="Oval Callout 7"/>
          <p:cNvSpPr/>
          <p:nvPr/>
        </p:nvSpPr>
        <p:spPr>
          <a:xfrm>
            <a:off x="-6482" y="2308626"/>
            <a:ext cx="3254294" cy="12573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Aren’t women worse at negotiating?</a:t>
            </a:r>
          </a:p>
        </p:txBody>
      </p:sp>
      <p:sp>
        <p:nvSpPr>
          <p:cNvPr id="9" name="Oval Callout 8"/>
          <p:cNvSpPr/>
          <p:nvPr/>
        </p:nvSpPr>
        <p:spPr>
          <a:xfrm>
            <a:off x="92248" y="805368"/>
            <a:ext cx="3022879" cy="12573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Are you comparing assistants to CEOs?</a:t>
            </a:r>
            <a:endParaRPr lang="en-US" sz="1500" dirty="0"/>
          </a:p>
        </p:txBody>
      </p:sp>
      <p:sp>
        <p:nvSpPr>
          <p:cNvPr id="5" name="Slide Number Placeholder 4"/>
          <p:cNvSpPr>
            <a:spLocks noGrp="1"/>
          </p:cNvSpPr>
          <p:nvPr>
            <p:ph type="sldNum" sz="quarter" idx="12"/>
          </p:nvPr>
        </p:nvSpPr>
        <p:spPr>
          <a:xfrm>
            <a:off x="7929063" y="-866501"/>
            <a:ext cx="1214937" cy="320040"/>
          </a:xfrm>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5019978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fontAlgn="auto">
              <a:spcBef>
                <a:spcPts val="0"/>
              </a:spcBef>
              <a:spcAft>
                <a:spcPts val="0"/>
              </a:spcAft>
            </a:pPr>
            <a:fld id="{FB164572-4C64-4D4A-A40D-DE9F99AF8289}" type="slidenum">
              <a:rPr lang="en-US" smtClean="0">
                <a:solidFill>
                  <a:prstClr val="black">
                    <a:lumMod val="50000"/>
                    <a:lumOff val="50000"/>
                  </a:prstClr>
                </a:solidFill>
                <a:latin typeface="Calibri"/>
              </a:rPr>
              <a:pPr fontAlgn="auto">
                <a:spcBef>
                  <a:spcPts val="0"/>
                </a:spcBef>
                <a:spcAft>
                  <a:spcPts val="0"/>
                </a:spcAft>
              </a:pPr>
              <a:t>50</a:t>
            </a:fld>
            <a:endParaRPr lang="en-US" dirty="0">
              <a:solidFill>
                <a:prstClr val="black">
                  <a:lumMod val="50000"/>
                  <a:lumOff val="50000"/>
                </a:prstClr>
              </a:solidFill>
              <a:latin typeface="Calibri"/>
            </a:endParaRPr>
          </a:p>
        </p:txBody>
      </p:sp>
      <p:sp>
        <p:nvSpPr>
          <p:cNvPr id="4" name="Content Placeholder 3"/>
          <p:cNvSpPr>
            <a:spLocks noGrp="1"/>
          </p:cNvSpPr>
          <p:nvPr>
            <p:ph idx="1"/>
          </p:nvPr>
        </p:nvSpPr>
        <p:spPr/>
        <p:txBody>
          <a:bodyPr>
            <a:normAutofit/>
          </a:bodyPr>
          <a:lstStyle/>
          <a:p>
            <a:pPr marL="0" indent="0">
              <a:buNone/>
            </a:pPr>
            <a:r>
              <a:rPr lang="en-US" dirty="0" smtClean="0"/>
              <a:t>3) Can </a:t>
            </a:r>
            <a:r>
              <a:rPr lang="en-US" dirty="0"/>
              <a:t>the race-gender gap be explained by graduate degree completions? Are there differences in the effects of race and gender by </a:t>
            </a:r>
            <a:r>
              <a:rPr lang="en-US" dirty="0" smtClean="0"/>
              <a:t>industry?</a:t>
            </a:r>
            <a:endParaRPr lang="en-US" dirty="0"/>
          </a:p>
          <a:p>
            <a:pPr marL="400050" lvl="1" indent="0">
              <a:buNone/>
            </a:pPr>
            <a:r>
              <a:rPr lang="en-US" dirty="0" smtClean="0"/>
              <a:t>Gender and race effects are significant, after controlling for major, campus, industry and grad degree completions. </a:t>
            </a:r>
            <a:endParaRPr lang="en-US" dirty="0"/>
          </a:p>
          <a:p>
            <a:pPr marL="400050" lvl="1" indent="0">
              <a:buNone/>
            </a:pPr>
            <a:r>
              <a:rPr lang="en-US" dirty="0" smtClean="0"/>
              <a:t>Differential effects of race and gender are present in the finance, legal, health care, accommodation and K-12 education industries</a:t>
            </a:r>
            <a:endParaRPr lang="en-US" dirty="0"/>
          </a:p>
        </p:txBody>
      </p:sp>
      <p:sp>
        <p:nvSpPr>
          <p:cNvPr id="5" name="Title 1"/>
          <p:cNvSpPr>
            <a:spLocks noGrp="1"/>
          </p:cNvSpPr>
          <p:nvPr>
            <p:ph type="title"/>
          </p:nvPr>
        </p:nvSpPr>
        <p:spPr/>
        <p:txBody>
          <a:bodyPr/>
          <a:lstStyle/>
          <a:p>
            <a:r>
              <a:rPr lang="en-US" dirty="0" smtClean="0"/>
              <a:t>Conclusion: Research Questions</a:t>
            </a:r>
            <a:endParaRPr lang="en-US" dirty="0"/>
          </a:p>
        </p:txBody>
      </p:sp>
    </p:spTree>
    <p:extLst>
      <p:ext uri="{BB962C8B-B14F-4D97-AF65-F5344CB8AC3E}">
        <p14:creationId xmlns:p14="http://schemas.microsoft.com/office/powerpoint/2010/main" val="3195344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t>Other factors to consider</a:t>
            </a:r>
            <a:endParaRPr lang="en-US" sz="2500" dirty="0"/>
          </a:p>
        </p:txBody>
      </p:sp>
      <p:sp>
        <p:nvSpPr>
          <p:cNvPr id="3" name="Content Placeholder 2"/>
          <p:cNvSpPr>
            <a:spLocks noGrp="1"/>
          </p:cNvSpPr>
          <p:nvPr>
            <p:ph idx="1"/>
          </p:nvPr>
        </p:nvSpPr>
        <p:spPr>
          <a:xfrm>
            <a:off x="484909" y="1008528"/>
            <a:ext cx="8382000" cy="5316071"/>
          </a:xfrm>
        </p:spPr>
        <p:txBody>
          <a:bodyPr>
            <a:normAutofit fontScale="77500" lnSpcReduction="20000"/>
          </a:bodyPr>
          <a:lstStyle/>
          <a:p>
            <a:r>
              <a:rPr lang="en-US" dirty="0"/>
              <a:t>Bertrand, Goldin &amp; </a:t>
            </a:r>
            <a:r>
              <a:rPr lang="en-US" dirty="0" smtClean="0"/>
              <a:t>Katz </a:t>
            </a:r>
            <a:r>
              <a:rPr lang="en-US" dirty="0"/>
              <a:t>(2009) </a:t>
            </a:r>
            <a:r>
              <a:rPr lang="en-US" dirty="0" smtClean="0"/>
              <a:t>Found </a:t>
            </a:r>
            <a:r>
              <a:rPr lang="en-US" dirty="0"/>
              <a:t>that </a:t>
            </a:r>
            <a:r>
              <a:rPr lang="en-US" dirty="0" smtClean="0"/>
              <a:t>female MBA </a:t>
            </a:r>
            <a:r>
              <a:rPr lang="en-US" dirty="0"/>
              <a:t>graduates </a:t>
            </a:r>
            <a:r>
              <a:rPr lang="en-US" dirty="0" smtClean="0"/>
              <a:t>were </a:t>
            </a:r>
            <a:r>
              <a:rPr lang="en-US" dirty="0"/>
              <a:t>less likely </a:t>
            </a:r>
            <a:r>
              <a:rPr lang="en-US" dirty="0" smtClean="0"/>
              <a:t>to:</a:t>
            </a:r>
          </a:p>
          <a:p>
            <a:pPr lvl="1"/>
            <a:r>
              <a:rPr lang="en-US" dirty="0"/>
              <a:t>T</a:t>
            </a:r>
            <a:r>
              <a:rPr lang="en-US" dirty="0" smtClean="0"/>
              <a:t>ake </a:t>
            </a:r>
            <a:r>
              <a:rPr lang="en-US" dirty="0"/>
              <a:t>finance </a:t>
            </a:r>
            <a:r>
              <a:rPr lang="en-US" dirty="0" smtClean="0"/>
              <a:t>classes</a:t>
            </a:r>
          </a:p>
          <a:p>
            <a:pPr lvl="1"/>
            <a:r>
              <a:rPr lang="en-US" dirty="0" smtClean="0"/>
              <a:t>work </a:t>
            </a:r>
            <a:r>
              <a:rPr lang="en-US" dirty="0"/>
              <a:t>longer </a:t>
            </a:r>
            <a:r>
              <a:rPr lang="en-US" dirty="0" smtClean="0"/>
              <a:t>hours and</a:t>
            </a:r>
          </a:p>
          <a:p>
            <a:pPr lvl="1"/>
            <a:r>
              <a:rPr lang="en-US" dirty="0" smtClean="0"/>
              <a:t>more </a:t>
            </a:r>
            <a:r>
              <a:rPr lang="en-US" dirty="0"/>
              <a:t>likely to have interruptions in their careers (such as childbearing duties</a:t>
            </a:r>
            <a:r>
              <a:rPr lang="en-US" dirty="0" smtClean="0"/>
              <a:t>) </a:t>
            </a:r>
            <a:r>
              <a:rPr lang="en-US" dirty="0"/>
              <a:t>may impact earning potential and opportunities for promotions. </a:t>
            </a:r>
            <a:endParaRPr lang="en-US" dirty="0" smtClean="0"/>
          </a:p>
          <a:p>
            <a:r>
              <a:rPr lang="en-US" dirty="0" smtClean="0"/>
              <a:t>Goldin(2014</a:t>
            </a:r>
            <a:r>
              <a:rPr lang="en-US" dirty="0"/>
              <a:t>) suggests that the labor </a:t>
            </a:r>
            <a:r>
              <a:rPr lang="en-US" dirty="0" smtClean="0"/>
              <a:t>market</a:t>
            </a:r>
          </a:p>
          <a:p>
            <a:pPr lvl="1"/>
            <a:r>
              <a:rPr lang="en-US" dirty="0" smtClean="0"/>
              <a:t>“disproportionately </a:t>
            </a:r>
            <a:r>
              <a:rPr lang="en-US" dirty="0"/>
              <a:t>rewards individuals </a:t>
            </a:r>
            <a:r>
              <a:rPr lang="en-US" dirty="0" smtClean="0"/>
              <a:t>for long </a:t>
            </a:r>
            <a:r>
              <a:rPr lang="en-US" dirty="0"/>
              <a:t>hours “at </a:t>
            </a:r>
            <a:r>
              <a:rPr lang="en-US" dirty="0" smtClean="0"/>
              <a:t>particular times</a:t>
            </a:r>
          </a:p>
          <a:p>
            <a:pPr lvl="1"/>
            <a:r>
              <a:rPr lang="en-US" dirty="0"/>
              <a:t>F</a:t>
            </a:r>
            <a:r>
              <a:rPr lang="en-US" dirty="0" smtClean="0"/>
              <a:t>lexible time opportunities might help: </a:t>
            </a:r>
            <a:r>
              <a:rPr lang="en-US" dirty="0"/>
              <a:t>technology, science and health field have adopted </a:t>
            </a:r>
            <a:r>
              <a:rPr lang="en-US" dirty="0" smtClean="0"/>
              <a:t>flex time</a:t>
            </a:r>
            <a:endParaRPr lang="en-US" dirty="0"/>
          </a:p>
          <a:p>
            <a:pPr lvl="1"/>
            <a:r>
              <a:rPr lang="en-US" dirty="0" smtClean="0"/>
              <a:t>Corporate</a:t>
            </a:r>
            <a:r>
              <a:rPr lang="en-US" dirty="0"/>
              <a:t>, financial and legal worlds” have </a:t>
            </a:r>
            <a:r>
              <a:rPr lang="en-US" dirty="0" smtClean="0"/>
              <a:t>not</a:t>
            </a:r>
            <a:endParaRPr lang="en-US" dirty="0"/>
          </a:p>
          <a:p>
            <a:r>
              <a:rPr lang="en-US" dirty="0" smtClean="0"/>
              <a:t> Ellen </a:t>
            </a:r>
            <a:r>
              <a:rPr lang="en-US" dirty="0" err="1" smtClean="0"/>
              <a:t>Kullman</a:t>
            </a:r>
            <a:r>
              <a:rPr lang="en-US" dirty="0" smtClean="0"/>
              <a:t> (former CEO of DuPont) suggests:</a:t>
            </a:r>
          </a:p>
          <a:p>
            <a:pPr lvl="1"/>
            <a:r>
              <a:rPr lang="en-US" dirty="0" smtClean="0"/>
              <a:t>Women </a:t>
            </a:r>
            <a:r>
              <a:rPr lang="en-US" dirty="0"/>
              <a:t>need longer to prove themselves in a job than men, “</a:t>
            </a:r>
            <a:r>
              <a:rPr lang="en-US" dirty="0" smtClean="0"/>
              <a:t>We were </a:t>
            </a:r>
            <a:r>
              <a:rPr lang="en-US" dirty="0"/>
              <a:t>promoting women every 30 to 36 months into same kind of jobs as we were promoting men </a:t>
            </a:r>
            <a:r>
              <a:rPr lang="en-US" dirty="0" smtClean="0"/>
              <a:t>every 18 </a:t>
            </a:r>
            <a:r>
              <a:rPr lang="en-US" dirty="0"/>
              <a:t>to 24 </a:t>
            </a:r>
            <a:r>
              <a:rPr lang="en-US" dirty="0" smtClean="0"/>
              <a:t>months.” </a:t>
            </a:r>
          </a:p>
          <a:p>
            <a:pPr lvl="1"/>
            <a:r>
              <a:rPr lang="en-US" dirty="0" smtClean="0"/>
              <a:t>Recommends bias </a:t>
            </a:r>
            <a:r>
              <a:rPr lang="en-US" dirty="0"/>
              <a:t>training for employers as a way to remedy inequalities in promotion opportunities.</a:t>
            </a:r>
          </a:p>
          <a:p>
            <a:endParaRPr lang="en-US" dirty="0" smtClean="0"/>
          </a:p>
        </p:txBody>
      </p:sp>
    </p:spTree>
    <p:extLst>
      <p:ext uri="{BB962C8B-B14F-4D97-AF65-F5344CB8AC3E}">
        <p14:creationId xmlns:p14="http://schemas.microsoft.com/office/powerpoint/2010/main" val="5042780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80" y="152400"/>
            <a:ext cx="8449829" cy="540684"/>
          </a:xfrm>
        </p:spPr>
        <p:txBody>
          <a:bodyPr/>
          <a:lstStyle/>
          <a:p>
            <a:r>
              <a:rPr lang="en-US" dirty="0" smtClean="0"/>
              <a:t>College leaders can increase transparency using data</a:t>
            </a:r>
            <a:endParaRPr lang="en-US" dirty="0"/>
          </a:p>
        </p:txBody>
      </p:sp>
      <p:pic>
        <p:nvPicPr>
          <p:cNvPr id="4" name="Content Placeholder 3"/>
          <p:cNvPicPr>
            <a:picLocks noGrp="1" noChangeAspect="1"/>
          </p:cNvPicPr>
          <p:nvPr>
            <p:ph idx="1"/>
          </p:nvPr>
        </p:nvPicPr>
        <p:blipFill rotWithShape="1">
          <a:blip r:embed="rId3"/>
          <a:srcRect r="37594"/>
          <a:stretch/>
        </p:blipFill>
        <p:spPr>
          <a:xfrm>
            <a:off x="1219200" y="914400"/>
            <a:ext cx="5715000" cy="5148790"/>
          </a:xfrm>
          <a:prstGeom prst="rect">
            <a:avLst/>
          </a:prstGeom>
        </p:spPr>
      </p:pic>
    </p:spTree>
    <p:extLst>
      <p:ext uri="{BB962C8B-B14F-4D97-AF65-F5344CB8AC3E}">
        <p14:creationId xmlns:p14="http://schemas.microsoft.com/office/powerpoint/2010/main" val="35047633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t>Industry efforts to close the gender wage gap</a:t>
            </a:r>
            <a:endParaRPr lang="en-US" sz="2500" dirty="0"/>
          </a:p>
        </p:txBody>
      </p:sp>
      <p:sp>
        <p:nvSpPr>
          <p:cNvPr id="3" name="Content Placeholder 2"/>
          <p:cNvSpPr>
            <a:spLocks noGrp="1"/>
          </p:cNvSpPr>
          <p:nvPr>
            <p:ph idx="1"/>
          </p:nvPr>
        </p:nvSpPr>
        <p:spPr/>
        <p:txBody>
          <a:bodyPr>
            <a:normAutofit/>
          </a:bodyPr>
          <a:lstStyle/>
          <a:p>
            <a:r>
              <a:rPr lang="en-US" dirty="0"/>
              <a:t>Salesforce CEO Marc Benioff invested $3 million to close the wage gap between males and females </a:t>
            </a:r>
            <a:r>
              <a:rPr lang="en-US" dirty="0" smtClean="0"/>
              <a:t>(women’s </a:t>
            </a:r>
            <a:r>
              <a:rPr lang="en-US" dirty="0"/>
              <a:t>salaries needed to be increased by 10% to achieve parity with </a:t>
            </a:r>
            <a:r>
              <a:rPr lang="en-US" dirty="0" smtClean="0"/>
              <a:t>men)</a:t>
            </a:r>
          </a:p>
          <a:p>
            <a:r>
              <a:rPr lang="en-US" dirty="0" smtClean="0"/>
              <a:t>Nike </a:t>
            </a:r>
            <a:r>
              <a:rPr lang="en-US" dirty="0"/>
              <a:t>also </a:t>
            </a:r>
            <a:r>
              <a:rPr lang="en-US" dirty="0" smtClean="0"/>
              <a:t>corrected </a:t>
            </a:r>
            <a:r>
              <a:rPr lang="en-US" dirty="0"/>
              <a:t>a longstanding gender pay </a:t>
            </a:r>
            <a:r>
              <a:rPr lang="en-US" dirty="0" smtClean="0"/>
              <a:t>gap, by dismissing </a:t>
            </a:r>
            <a:r>
              <a:rPr lang="en-US" dirty="0"/>
              <a:t>several top executives </a:t>
            </a:r>
            <a:r>
              <a:rPr lang="en-US" dirty="0" smtClean="0"/>
              <a:t>and increase in pay to 10% of </a:t>
            </a:r>
            <a:r>
              <a:rPr lang="en-US" dirty="0"/>
              <a:t>their </a:t>
            </a:r>
            <a:r>
              <a:rPr lang="en-US" dirty="0" smtClean="0"/>
              <a:t>workforce. </a:t>
            </a:r>
          </a:p>
        </p:txBody>
      </p:sp>
    </p:spTree>
    <p:extLst>
      <p:ext uri="{BB962C8B-B14F-4D97-AF65-F5344CB8AC3E}">
        <p14:creationId xmlns:p14="http://schemas.microsoft.com/office/powerpoint/2010/main" val="12290342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t>Policy efforts to close the gender wage gap</a:t>
            </a:r>
            <a:endParaRPr lang="en-US" sz="2500" dirty="0"/>
          </a:p>
        </p:txBody>
      </p:sp>
      <p:sp>
        <p:nvSpPr>
          <p:cNvPr id="3" name="Content Placeholder 2"/>
          <p:cNvSpPr>
            <a:spLocks noGrp="1"/>
          </p:cNvSpPr>
          <p:nvPr>
            <p:ph idx="1"/>
          </p:nvPr>
        </p:nvSpPr>
        <p:spPr/>
        <p:txBody>
          <a:bodyPr/>
          <a:lstStyle/>
          <a:p>
            <a:r>
              <a:rPr lang="en-US" dirty="0" smtClean="0"/>
              <a:t>In </a:t>
            </a:r>
            <a:r>
              <a:rPr lang="en-US" dirty="0"/>
              <a:t>2017, Governor Jerry Brown enacted AB168, a bill that “prohibits an employer from relying on the salary history information of an applicant for employment as a factor in determining whether to offer an applicant employment or what salary to offer an </a:t>
            </a:r>
            <a:r>
              <a:rPr lang="en-US" dirty="0" smtClean="0"/>
              <a:t>applicant.”</a:t>
            </a:r>
          </a:p>
          <a:p>
            <a:r>
              <a:rPr lang="en-US" dirty="0" smtClean="0"/>
              <a:t>Senate Bill 826 requires corporate boards to have at least </a:t>
            </a:r>
            <a:r>
              <a:rPr lang="en-US" dirty="0"/>
              <a:t>one woman on the board by the end of 2019, by mid 2021, companies need to have at least two women on boards of five members and at least three women on larger boards. </a:t>
            </a:r>
          </a:p>
        </p:txBody>
      </p:sp>
    </p:spTree>
    <p:extLst>
      <p:ext uri="{BB962C8B-B14F-4D97-AF65-F5344CB8AC3E}">
        <p14:creationId xmlns:p14="http://schemas.microsoft.com/office/powerpoint/2010/main" val="33237674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19" y="63033"/>
            <a:ext cx="8449829" cy="540684"/>
          </a:xfrm>
        </p:spPr>
        <p:txBody>
          <a:bodyPr/>
          <a:lstStyle/>
          <a:p>
            <a:r>
              <a:rPr lang="en-US" dirty="0" smtClean="0"/>
              <a:t>Efforts from many groups are necessary to close the gender-race </a:t>
            </a:r>
            <a:r>
              <a:rPr lang="en-US" smtClean="0"/>
              <a:t>wage gap</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05202695"/>
              </p:ext>
            </p:extLst>
          </p:nvPr>
        </p:nvGraphicFramePr>
        <p:xfrm>
          <a:off x="484188" y="1008062"/>
          <a:ext cx="8382000" cy="5087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7826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t>Discussion</a:t>
            </a:r>
            <a:endParaRPr lang="en-US" sz="2500" dirty="0"/>
          </a:p>
        </p:txBody>
      </p:sp>
      <p:sp>
        <p:nvSpPr>
          <p:cNvPr id="3" name="Content Placeholder 2"/>
          <p:cNvSpPr>
            <a:spLocks noGrp="1"/>
          </p:cNvSpPr>
          <p:nvPr>
            <p:ph idx="1"/>
          </p:nvPr>
        </p:nvSpPr>
        <p:spPr/>
        <p:txBody>
          <a:bodyPr/>
          <a:lstStyle/>
          <a:p>
            <a:r>
              <a:rPr lang="en-US" dirty="0" smtClean="0"/>
              <a:t>What can universities do, how can data like this be used to help students or work with employers?</a:t>
            </a:r>
          </a:p>
          <a:p>
            <a:endParaRPr lang="en-US" dirty="0"/>
          </a:p>
          <a:p>
            <a:pPr marL="0" indent="0">
              <a:buNone/>
            </a:pPr>
            <a:endParaRPr lang="en-US" dirty="0" smtClean="0"/>
          </a:p>
          <a:p>
            <a:r>
              <a:rPr lang="en-US" dirty="0" smtClean="0"/>
              <a:t>Other questions?</a:t>
            </a:r>
            <a:endParaRPr lang="en-US" dirty="0"/>
          </a:p>
        </p:txBody>
      </p:sp>
    </p:spTree>
    <p:extLst>
      <p:ext uri="{BB962C8B-B14F-4D97-AF65-F5344CB8AC3E}">
        <p14:creationId xmlns:p14="http://schemas.microsoft.com/office/powerpoint/2010/main" val="42172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r>
              <a:rPr lang="en-US" dirty="0" smtClean="0"/>
              <a:t>Appendix</a:t>
            </a:r>
            <a:endParaRPr lang="en-US" dirty="0"/>
          </a:p>
        </p:txBody>
      </p:sp>
    </p:spTree>
    <p:extLst>
      <p:ext uri="{BB962C8B-B14F-4D97-AF65-F5344CB8AC3E}">
        <p14:creationId xmlns:p14="http://schemas.microsoft.com/office/powerpoint/2010/main" val="25047705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085" y="63033"/>
            <a:ext cx="8449829" cy="540684"/>
          </a:xfrm>
        </p:spPr>
        <p:txBody>
          <a:bodyPr/>
          <a:lstStyle/>
          <a:p>
            <a:r>
              <a:rPr lang="en-US" sz="2500" dirty="0" smtClean="0"/>
              <a:t>The wage gap exists between men and women in similar occupations</a:t>
            </a:r>
            <a:endParaRPr lang="en-US" sz="2500" dirty="0"/>
          </a:p>
        </p:txBody>
      </p:sp>
      <p:pic>
        <p:nvPicPr>
          <p:cNvPr id="6" name="Content Placeholder 5"/>
          <p:cNvPicPr>
            <a:picLocks noGrp="1" noChangeAspect="1"/>
          </p:cNvPicPr>
          <p:nvPr>
            <p:ph idx="1"/>
          </p:nvPr>
        </p:nvPicPr>
        <p:blipFill>
          <a:blip r:embed="rId3"/>
          <a:stretch>
            <a:fillRect/>
          </a:stretch>
        </p:blipFill>
        <p:spPr>
          <a:xfrm>
            <a:off x="523590" y="1445369"/>
            <a:ext cx="8096820" cy="3320931"/>
          </a:xfrm>
          <a:prstGeom prst="rect">
            <a:avLst/>
          </a:prstGeom>
        </p:spPr>
      </p:pic>
      <p:sp>
        <p:nvSpPr>
          <p:cNvPr id="7" name="Rectangle 6"/>
          <p:cNvSpPr/>
          <p:nvPr/>
        </p:nvSpPr>
        <p:spPr>
          <a:xfrm>
            <a:off x="3505200" y="5715000"/>
            <a:ext cx="5943600" cy="307777"/>
          </a:xfrm>
          <a:prstGeom prst="rect">
            <a:avLst/>
          </a:prstGeom>
        </p:spPr>
        <p:txBody>
          <a:bodyPr wrap="square">
            <a:spAutoFit/>
          </a:bodyPr>
          <a:lstStyle/>
          <a:p>
            <a:r>
              <a:rPr lang="en-US" sz="1400" dirty="0">
                <a:solidFill>
                  <a:schemeClr val="bg1"/>
                </a:solidFill>
              </a:rPr>
              <a:t>-AAUW (</a:t>
            </a:r>
            <a:r>
              <a:rPr lang="en-US" sz="1400" dirty="0" smtClean="0">
                <a:solidFill>
                  <a:schemeClr val="bg1"/>
                </a:solidFill>
              </a:rPr>
              <a:t>2018) </a:t>
            </a:r>
            <a:r>
              <a:rPr lang="en-US" sz="1400" dirty="0">
                <a:solidFill>
                  <a:schemeClr val="bg1"/>
                </a:solidFill>
              </a:rPr>
              <a:t>The Simple Truth about the Gender Pay Gap </a:t>
            </a:r>
          </a:p>
        </p:txBody>
      </p:sp>
    </p:spTree>
    <p:extLst>
      <p:ext uri="{BB962C8B-B14F-4D97-AF65-F5344CB8AC3E}">
        <p14:creationId xmlns:p14="http://schemas.microsoft.com/office/powerpoint/2010/main" val="2755016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Calibri Light" panose="020F0302020204030204" pitchFamily="34" charset="0"/>
                <a:cs typeface="Calibri Light" panose="020F0302020204030204" pitchFamily="34" charset="0"/>
              </a:rPr>
              <a:t>Research Questions</a:t>
            </a:r>
            <a:endParaRPr lang="en-US" sz="4000" dirty="0">
              <a:latin typeface="Calibri Light" panose="020F0302020204030204" pitchFamily="34" charset="0"/>
              <a:cs typeface="Calibri Light" panose="020F0302020204030204" pitchFamily="34" charset="0"/>
            </a:endParaRPr>
          </a:p>
        </p:txBody>
      </p:sp>
      <p:sp>
        <p:nvSpPr>
          <p:cNvPr id="6" name="Content Placeholder 5"/>
          <p:cNvSpPr>
            <a:spLocks noGrp="1"/>
          </p:cNvSpPr>
          <p:nvPr>
            <p:ph sz="half" idx="1"/>
          </p:nvPr>
        </p:nvSpPr>
        <p:spPr>
          <a:xfrm>
            <a:off x="3840659" y="1143001"/>
            <a:ext cx="4702193" cy="4495800"/>
          </a:xfrm>
        </p:spPr>
        <p:txBody>
          <a:bodyPr>
            <a:normAutofit fontScale="85000" lnSpcReduction="20000"/>
          </a:bodyPr>
          <a:lstStyle/>
          <a:p>
            <a:pPr marL="257175" indent="-257175" fontAlgn="base">
              <a:buAutoNum type="arabicParenR"/>
            </a:pPr>
            <a:endParaRPr lang="en-US" dirty="0" smtClean="0"/>
          </a:p>
          <a:p>
            <a:pPr marL="257175" indent="-257175" fontAlgn="base">
              <a:buAutoNum type="arabicParenR"/>
            </a:pPr>
            <a:r>
              <a:rPr lang="en-US" dirty="0" smtClean="0"/>
              <a:t>How do undergraduate major and industry of work relate to earnings? </a:t>
            </a:r>
            <a:br>
              <a:rPr lang="en-US" dirty="0" smtClean="0"/>
            </a:br>
            <a:r>
              <a:rPr lang="en-US" dirty="0" smtClean="0"/>
              <a:t> </a:t>
            </a:r>
          </a:p>
          <a:p>
            <a:pPr marL="257175" indent="-257175" fontAlgn="base">
              <a:buAutoNum type="arabicParenR"/>
            </a:pPr>
            <a:r>
              <a:rPr lang="en-US" dirty="0" smtClean="0"/>
              <a:t>Are gender and </a:t>
            </a:r>
            <a:r>
              <a:rPr lang="en-US" dirty="0"/>
              <a:t>academic achievement (GPA) </a:t>
            </a:r>
            <a:r>
              <a:rPr lang="en-US" dirty="0" smtClean="0"/>
              <a:t>associated with early career earnings? </a:t>
            </a:r>
          </a:p>
          <a:p>
            <a:pPr marL="257175" indent="-257175" fontAlgn="base">
              <a:buAutoNum type="arabicParenR"/>
            </a:pPr>
            <a:endParaRPr lang="en-US" dirty="0" smtClean="0"/>
          </a:p>
          <a:p>
            <a:pPr marL="257175" indent="-257175" fontAlgn="base">
              <a:buAutoNum type="arabicParenR"/>
            </a:pPr>
            <a:r>
              <a:rPr lang="en-US" dirty="0" smtClean="0"/>
              <a:t>Can the </a:t>
            </a:r>
            <a:r>
              <a:rPr lang="en-US" dirty="0"/>
              <a:t>race-gender gap be explained by graduate degree completions? Are there differences in the effects of race and gender by industry? </a:t>
            </a:r>
            <a:endParaRPr lang="en-US" dirty="0" smtClean="0"/>
          </a:p>
          <a:p>
            <a:pPr marL="257175" indent="-257175" fontAlgn="base">
              <a:buFont typeface="Wingdings" panose="05000000000000000000" pitchFamily="2" charset="2"/>
              <a:buAutoNum type="arabicParenR" startAt="3"/>
            </a:pPr>
            <a:endParaRPr lang="en-US" dirty="0" smtClean="0"/>
          </a:p>
          <a:p>
            <a:pPr marL="257175" indent="-257175" fontAlgn="base">
              <a:buAutoNum type="arabicParenR" startAt="3"/>
            </a:pPr>
            <a:endParaRPr lang="en-US" dirty="0" smtClean="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811736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Calibri Light" panose="020F0302020204030204" pitchFamily="34" charset="0"/>
                <a:cs typeface="Calibri Light" panose="020F0302020204030204" pitchFamily="34" charset="0"/>
              </a:rPr>
              <a:t>Data Sources</a:t>
            </a:r>
            <a:endParaRPr lang="en-US" sz="40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sz="half" idx="1"/>
          </p:nvPr>
        </p:nvSpPr>
        <p:spPr>
          <a:xfrm>
            <a:off x="3836017" y="640080"/>
            <a:ext cx="4702193" cy="2637100"/>
          </a:xfrm>
        </p:spPr>
        <p:txBody>
          <a:bodyPr>
            <a:noAutofit/>
          </a:bodyPr>
          <a:lstStyle/>
          <a:p>
            <a:r>
              <a:rPr lang="en-US" sz="1800" dirty="0" smtClean="0"/>
              <a:t>UC Graduating Classes of 1999 to 2014  </a:t>
            </a:r>
          </a:p>
          <a:p>
            <a:r>
              <a:rPr lang="en-US" sz="1800" dirty="0" smtClean="0"/>
              <a:t>Annualized wages from California Employment Development Department </a:t>
            </a:r>
          </a:p>
          <a:p>
            <a:r>
              <a:rPr lang="en-US" sz="1800" dirty="0" smtClean="0"/>
              <a:t>Student Data: Race, Gender, Campus Attended, Major, GPA at Graduation, Graduate Degrees Earned (NSC)</a:t>
            </a:r>
          </a:p>
          <a:p>
            <a:r>
              <a:rPr lang="en-US" sz="1800" dirty="0" smtClean="0"/>
              <a:t>North American Industry Classification Schedule (NAICS) codes for industry of work</a:t>
            </a:r>
            <a:endParaRPr lang="en-US" sz="1800" dirty="0"/>
          </a:p>
        </p:txBody>
      </p:sp>
      <p:sp>
        <p:nvSpPr>
          <p:cNvPr id="4" name="Content Placeholder 3"/>
          <p:cNvSpPr>
            <a:spLocks noGrp="1"/>
          </p:cNvSpPr>
          <p:nvPr>
            <p:ph sz="half" idx="2"/>
          </p:nvPr>
        </p:nvSpPr>
        <p:spPr>
          <a:xfrm>
            <a:off x="3886378" y="3691106"/>
            <a:ext cx="4704017" cy="1947694"/>
          </a:xfrm>
        </p:spPr>
        <p:txBody>
          <a:bodyPr>
            <a:normAutofit fontScale="47500" lnSpcReduction="20000"/>
          </a:bodyPr>
          <a:lstStyle/>
          <a:p>
            <a:pPr marL="0" indent="0">
              <a:buNone/>
            </a:pPr>
            <a:r>
              <a:rPr lang="en-US" sz="3300" dirty="0" smtClean="0"/>
              <a:t>Limitations: </a:t>
            </a:r>
          </a:p>
          <a:p>
            <a:r>
              <a:rPr lang="en-US" sz="3300" dirty="0" smtClean="0"/>
              <a:t>Does not include alumni working outside California </a:t>
            </a:r>
          </a:p>
          <a:p>
            <a:r>
              <a:rPr lang="en-US" sz="3300" dirty="0" smtClean="0"/>
              <a:t>Does not include self-employed, federal, or military workers. </a:t>
            </a:r>
          </a:p>
          <a:p>
            <a:r>
              <a:rPr lang="en-US" sz="3300" dirty="0" smtClean="0"/>
              <a:t>No information about occupation.</a:t>
            </a:r>
          </a:p>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51935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Calibri Light" panose="020F0302020204030204" pitchFamily="34" charset="0"/>
                <a:cs typeface="Calibri Light" panose="020F0302020204030204" pitchFamily="34" charset="0"/>
              </a:rPr>
              <a:t>Methods</a:t>
            </a:r>
            <a:endParaRPr lang="en-US" sz="40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sz="half" idx="1"/>
          </p:nvPr>
        </p:nvSpPr>
        <p:spPr>
          <a:xfrm>
            <a:off x="3840659" y="1751288"/>
            <a:ext cx="4702193" cy="1786988"/>
          </a:xfrm>
        </p:spPr>
        <p:txBody>
          <a:bodyPr>
            <a:normAutofit fontScale="77500" lnSpcReduction="20000"/>
          </a:bodyPr>
          <a:lstStyle/>
          <a:p>
            <a:r>
              <a:rPr lang="en-US" dirty="0"/>
              <a:t>Descriptive Statistics </a:t>
            </a:r>
          </a:p>
          <a:p>
            <a:r>
              <a:rPr lang="en-US" dirty="0"/>
              <a:t>Multinomial Logistic </a:t>
            </a:r>
            <a:r>
              <a:rPr lang="en-US" dirty="0" smtClean="0"/>
              <a:t>Regression</a:t>
            </a:r>
          </a:p>
          <a:p>
            <a:r>
              <a:rPr lang="en-US" dirty="0" smtClean="0"/>
              <a:t>Multiple Regression  </a:t>
            </a:r>
            <a:endParaRPr lang="en-US" dirty="0"/>
          </a:p>
          <a:p>
            <a:r>
              <a:rPr lang="en-US" dirty="0"/>
              <a:t>Hierarchical Linear Modeling (HLM) </a:t>
            </a:r>
          </a:p>
          <a:p>
            <a:endParaRPr lang="en-US" dirty="0"/>
          </a:p>
        </p:txBody>
      </p:sp>
      <p:sp>
        <p:nvSpPr>
          <p:cNvPr id="4" name="Content Placeholder 3"/>
          <p:cNvSpPr>
            <a:spLocks noGrp="1"/>
          </p:cNvSpPr>
          <p:nvPr>
            <p:ph sz="half" idx="2"/>
          </p:nvPr>
        </p:nvSpPr>
        <p:spPr>
          <a:xfrm>
            <a:off x="3840658" y="3856300"/>
            <a:ext cx="4704017" cy="1934900"/>
          </a:xfrm>
        </p:spPr>
        <p:txBody>
          <a:bodyPr>
            <a:normAutofit fontScale="77500" lnSpcReduction="20000"/>
          </a:bodyPr>
          <a:lstStyle/>
          <a:p>
            <a:pPr marL="0" indent="0">
              <a:buNone/>
            </a:pPr>
            <a:endParaRPr lang="en-US" dirty="0"/>
          </a:p>
          <a:p>
            <a:pPr marL="0" indent="0">
              <a:buNone/>
            </a:pPr>
            <a:r>
              <a:rPr lang="en-US" dirty="0" smtClean="0"/>
              <a:t>Dependent Variables: </a:t>
            </a:r>
          </a:p>
          <a:p>
            <a:r>
              <a:rPr lang="en-US" dirty="0" smtClean="0"/>
              <a:t>Early </a:t>
            </a:r>
            <a:r>
              <a:rPr lang="en-US" dirty="0"/>
              <a:t>career earnings (2 years) </a:t>
            </a:r>
          </a:p>
          <a:p>
            <a:r>
              <a:rPr lang="en-US" dirty="0"/>
              <a:t>M</a:t>
            </a:r>
            <a:r>
              <a:rPr lang="en-US" dirty="0" smtClean="0"/>
              <a:t>id-career </a:t>
            </a:r>
            <a:r>
              <a:rPr lang="en-US" dirty="0"/>
              <a:t>(</a:t>
            </a:r>
            <a:r>
              <a:rPr lang="en-US" dirty="0" smtClean="0"/>
              <a:t>10 and 15 years) </a:t>
            </a:r>
            <a:r>
              <a:rPr lang="en-US" dirty="0"/>
              <a:t>after </a:t>
            </a:r>
            <a:r>
              <a:rPr lang="en-US" dirty="0" smtClean="0"/>
              <a:t>graduation</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152595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Research Question #1</a:t>
            </a:r>
            <a:endParaRPr lang="en-US" sz="40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sz="half" idx="1"/>
          </p:nvPr>
        </p:nvSpPr>
        <p:spPr>
          <a:xfrm>
            <a:off x="3840658" y="2681208"/>
            <a:ext cx="4702193" cy="1786988"/>
          </a:xfrm>
        </p:spPr>
        <p:txBody>
          <a:bodyPr>
            <a:normAutofit/>
          </a:bodyPr>
          <a:lstStyle/>
          <a:p>
            <a:r>
              <a:rPr lang="en-US" dirty="0"/>
              <a:t>How </a:t>
            </a:r>
            <a:r>
              <a:rPr lang="en-US" dirty="0" smtClean="0"/>
              <a:t>do </a:t>
            </a:r>
            <a:r>
              <a:rPr lang="en-US" dirty="0"/>
              <a:t>undergraduate major and industry of work </a:t>
            </a:r>
            <a:r>
              <a:rPr lang="en-US" dirty="0" smtClean="0"/>
              <a:t>relate to earnings</a:t>
            </a:r>
            <a:r>
              <a:rPr lang="en-US" dirty="0"/>
              <a:t>? </a:t>
            </a:r>
          </a:p>
          <a:p>
            <a:endParaRPr lang="en-US" dirty="0"/>
          </a:p>
        </p:txBody>
      </p:sp>
      <p:sp>
        <p:nvSpPr>
          <p:cNvPr id="4" name="Content Placeholder 3"/>
          <p:cNvSpPr>
            <a:spLocks noGrp="1"/>
          </p:cNvSpPr>
          <p:nvPr>
            <p:ph sz="half" idx="2"/>
          </p:nvPr>
        </p:nvSpPr>
        <p:spPr>
          <a:xfrm>
            <a:off x="3840658" y="3856300"/>
            <a:ext cx="4704017" cy="1787690"/>
          </a:xfrm>
        </p:spPr>
        <p:txBody>
          <a:bodyPr>
            <a:normAutofit/>
          </a:bodyPr>
          <a:lstStyle/>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3969178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4_Default Theme">
  <a:themeElements>
    <a:clrScheme name="UC Executive Deck">
      <a:dk1>
        <a:sysClr val="windowText" lastClr="000000"/>
      </a:dk1>
      <a:lt1>
        <a:sysClr val="window" lastClr="FFFFFF"/>
      </a:lt1>
      <a:dk2>
        <a:srgbClr val="005581"/>
      </a:dk2>
      <a:lt2>
        <a:srgbClr val="FFFFFF"/>
      </a:lt2>
      <a:accent1>
        <a:srgbClr val="1295D8"/>
      </a:accent1>
      <a:accent2>
        <a:srgbClr val="FFB511"/>
      </a:accent2>
      <a:accent3>
        <a:srgbClr val="B4975A"/>
      </a:accent3>
      <a:accent4>
        <a:srgbClr val="FFD200"/>
      </a:accent4>
      <a:accent5>
        <a:srgbClr val="72CDF4"/>
      </a:accent5>
      <a:accent6>
        <a:srgbClr val="FFE552"/>
      </a:accent6>
      <a:hlink>
        <a:srgbClr val="00778B"/>
      </a:hlink>
      <a:folHlink>
        <a:srgbClr val="00A3A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12700" cap="rnd">
          <a:solidFill>
            <a:srgbClr val="6490CB"/>
          </a:solidFill>
          <a:round/>
          <a:headEnd/>
          <a:tailEnd/>
        </a:ln>
        <a:extLst>
          <a:ext uri="{909E8E84-426E-40DD-AFC4-6F175D3DCCD1}">
            <a14:hiddenFill xmlns:a14="http://schemas.microsoft.com/office/drawing/2010/main">
              <a:noFill/>
            </a14:hiddenFill>
          </a:ext>
        </a:extLst>
      </a:spPr>
      <a:bodyPr wrap="none" anchor="ctr"/>
      <a:lstStyle>
        <a:defPPr marL="0" marR="0" indent="0" algn="l" defTabSz="914400" rtl="0" eaLnBrk="1" fontAlgn="base" latinLnBrk="0" hangingPunct="1">
          <a:lnSpc>
            <a:spcPct val="100000"/>
          </a:lnSpc>
          <a:spcBef>
            <a:spcPct val="0"/>
          </a:spcBef>
          <a:spcAft>
            <a:spcPct val="0"/>
          </a:spcAft>
          <a:buClrTx/>
          <a:buSzTx/>
          <a:buFontTx/>
          <a:buNone/>
          <a:tabLst/>
          <a:defRPr kumimoji="0" sz="1050" b="0" i="0" u="none" strike="noStrike" kern="1200" cap="none" spc="0" normalizeH="0" baseline="0" noProof="0" dirty="0">
            <a:ln>
              <a:noFill/>
            </a:ln>
            <a:solidFill>
              <a:srgbClr val="000000"/>
            </a:solidFill>
            <a:effectLst/>
            <a:uLnTx/>
            <a:uFillTx/>
            <a:latin typeface="Arial" pitchFamily="34" charset="0"/>
            <a:cs typeface="Arial" pitchFamily="34" charset="0"/>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fontAlgn="auto">
          <a:spcAft>
            <a:spcPts val="0"/>
          </a:spcAft>
          <a:defRPr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11828</TotalTime>
  <Words>7200</Words>
  <Application>Microsoft Office PowerPoint</Application>
  <PresentationFormat>On-screen Show (4:3)</PresentationFormat>
  <Paragraphs>1115</Paragraphs>
  <Slides>58</Slides>
  <Notes>45</Notes>
  <HiddenSlides>11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Calibri Light</vt:lpstr>
      <vt:lpstr>Cambria Math</vt:lpstr>
      <vt:lpstr>Kievit Offc Pro Medium</vt:lpstr>
      <vt:lpstr>Wingdings</vt:lpstr>
      <vt:lpstr>4_Default Theme</vt:lpstr>
      <vt:lpstr>Is the value of a college degree equivalent for all? </vt:lpstr>
      <vt:lpstr>Agenda</vt:lpstr>
      <vt:lpstr>Gender Wage Gap </vt:lpstr>
      <vt:lpstr>Gender – Race Wage Gap </vt:lpstr>
      <vt:lpstr>PowerPoint Presentation</vt:lpstr>
      <vt:lpstr>Research Questions</vt:lpstr>
      <vt:lpstr>Data Sources</vt:lpstr>
      <vt:lpstr>Methods</vt:lpstr>
      <vt:lpstr>Research Question #1</vt:lpstr>
      <vt:lpstr>PowerPoint Presentation</vt:lpstr>
      <vt:lpstr>PowerPoint Presentation</vt:lpstr>
      <vt:lpstr>PowerPoint Presentation</vt:lpstr>
      <vt:lpstr>PowerPoint Presentation</vt:lpstr>
      <vt:lpstr>PowerPoint Presentation</vt:lpstr>
      <vt:lpstr>PowerPoint Presentation</vt:lpstr>
      <vt:lpstr>Research Questions #2 &amp;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Question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Question #3</vt:lpstr>
      <vt:lpstr>PowerPoint Presentation</vt:lpstr>
      <vt:lpstr>PowerPoint Presentation</vt:lpstr>
      <vt:lpstr>PowerPoint Presentation</vt:lpstr>
      <vt:lpstr>Hierarchical Linear Modeling (HLM)</vt:lpstr>
      <vt:lpstr>PowerPoint Presentation</vt:lpstr>
      <vt:lpstr>PowerPoint Presentation</vt:lpstr>
      <vt:lpstr>PowerPoint Presentation</vt:lpstr>
      <vt:lpstr>In high paying industries female and URG alumni earn significantly less than male or non-URG alumni, in lower paying industries they earn more</vt:lpstr>
      <vt:lpstr>Takeaways: Mid-Career Earnings</vt:lpstr>
      <vt:lpstr>Conclusion: Research Questions</vt:lpstr>
      <vt:lpstr>Conclusion: Research Questions</vt:lpstr>
      <vt:lpstr>Conclusion: Research Questions</vt:lpstr>
      <vt:lpstr>Other factors to consider</vt:lpstr>
      <vt:lpstr>College leaders can increase transparency using data</vt:lpstr>
      <vt:lpstr>Industry efforts to close the gender wage gap</vt:lpstr>
      <vt:lpstr>Policy efforts to close the gender wage gap</vt:lpstr>
      <vt:lpstr>Efforts from many groups are necessary to close the gender-race wage gap</vt:lpstr>
      <vt:lpstr>Discussion</vt:lpstr>
      <vt:lpstr>PowerPoint Presentation</vt:lpstr>
      <vt:lpstr>The wage gap exists between men and women in similar occupations</vt:lpstr>
    </vt:vector>
  </TitlesOfParts>
  <Company>Karier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Nancy Karier</dc:creator>
  <cp:lastModifiedBy>Brianna Moore-Trieu</cp:lastModifiedBy>
  <cp:revision>1093</cp:revision>
  <dcterms:created xsi:type="dcterms:W3CDTF">2011-04-21T20:26:42Z</dcterms:created>
  <dcterms:modified xsi:type="dcterms:W3CDTF">2018-12-06T20:14:13Z</dcterms:modified>
</cp:coreProperties>
</file>